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78" r:id="rId3"/>
    <p:sldId id="268" r:id="rId4"/>
    <p:sldId id="269" r:id="rId5"/>
    <p:sldId id="274" r:id="rId6"/>
    <p:sldId id="276" r:id="rId7"/>
    <p:sldId id="279" r:id="rId8"/>
    <p:sldId id="280" r:id="rId9"/>
    <p:sldId id="277" r:id="rId10"/>
    <p:sldId id="275" r:id="rId11"/>
    <p:sldId id="257" r:id="rId12"/>
    <p:sldId id="258" r:id="rId13"/>
    <p:sldId id="259" r:id="rId14"/>
    <p:sldId id="263" r:id="rId15"/>
    <p:sldId id="260" r:id="rId16"/>
    <p:sldId id="261" r:id="rId17"/>
    <p:sldId id="262" r:id="rId18"/>
    <p:sldId id="264" r:id="rId19"/>
    <p:sldId id="265" r:id="rId20"/>
    <p:sldId id="266" r:id="rId21"/>
    <p:sldId id="267" r:id="rId22"/>
    <p:sldId id="270" r:id="rId23"/>
    <p:sldId id="27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9786853-97A5-4230-9534-89381FF2FA90}" type="datetimeFigureOut">
              <a:rPr lang="ru-RU" smtClean="0"/>
              <a:pPr/>
              <a:t>08.07.2025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AD6FF61-C97F-465A-8392-C6FFC42649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786853-97A5-4230-9534-89381FF2FA90}" type="datetimeFigureOut">
              <a:rPr lang="ru-RU" smtClean="0"/>
              <a:pPr/>
              <a:t>08.07.2025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6FF61-C97F-465A-8392-C6FFC42649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786853-97A5-4230-9534-89381FF2FA90}" type="datetimeFigureOut">
              <a:rPr lang="ru-RU" smtClean="0"/>
              <a:pPr/>
              <a:t>08.07.2025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6FF61-C97F-465A-8392-C6FFC42649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786853-97A5-4230-9534-89381FF2FA90}" type="datetimeFigureOut">
              <a:rPr lang="ru-RU" smtClean="0"/>
              <a:pPr/>
              <a:t>08.07.2025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6FF61-C97F-465A-8392-C6FFC42649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786853-97A5-4230-9534-89381FF2FA90}" type="datetimeFigureOut">
              <a:rPr lang="ru-RU" smtClean="0"/>
              <a:pPr/>
              <a:t>08.07.2025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6FF61-C97F-465A-8392-C6FFC42649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786853-97A5-4230-9534-89381FF2FA90}" type="datetimeFigureOut">
              <a:rPr lang="ru-RU" smtClean="0"/>
              <a:pPr/>
              <a:t>08.07.2025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6FF61-C97F-465A-8392-C6FFC42649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786853-97A5-4230-9534-89381FF2FA90}" type="datetimeFigureOut">
              <a:rPr lang="ru-RU" smtClean="0"/>
              <a:pPr/>
              <a:t>08.07.2025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6FF61-C97F-465A-8392-C6FFC42649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786853-97A5-4230-9534-89381FF2FA90}" type="datetimeFigureOut">
              <a:rPr lang="ru-RU" smtClean="0"/>
              <a:pPr/>
              <a:t>08.07.2025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6FF61-C97F-465A-8392-C6FFC42649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786853-97A5-4230-9534-89381FF2FA90}" type="datetimeFigureOut">
              <a:rPr lang="ru-RU" smtClean="0"/>
              <a:pPr/>
              <a:t>08.07.2025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6FF61-C97F-465A-8392-C6FFC42649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9786853-97A5-4230-9534-89381FF2FA90}" type="datetimeFigureOut">
              <a:rPr lang="ru-RU" smtClean="0"/>
              <a:pPr/>
              <a:t>08.07.2025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6FF61-C97F-465A-8392-C6FFC42649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9786853-97A5-4230-9534-89381FF2FA90}" type="datetimeFigureOut">
              <a:rPr lang="ru-RU" smtClean="0"/>
              <a:pPr/>
              <a:t>08.07.2025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AD6FF61-C97F-465A-8392-C6FFC42649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9786853-97A5-4230-9534-89381FF2FA90}" type="datetimeFigureOut">
              <a:rPr lang="ru-RU" smtClean="0"/>
              <a:pPr/>
              <a:t>08.07.2025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AD6FF61-C97F-465A-8392-C6FFC42649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549275"/>
            <a:ext cx="7772400" cy="33115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735263" y="4221163"/>
            <a:ext cx="6408737" cy="1417637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учитель английского языка МБОУ «Школа №3 им.Героя России С.Медведева»</a:t>
            </a:r>
          </a:p>
          <a:p>
            <a:pPr algn="r"/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Небелюк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О.В.</a:t>
            </a:r>
          </a:p>
          <a:p>
            <a:pPr algn="l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Саяногорск  2024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32656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Проектирование учебного занятия на основе  Федеральной рабочей программы по  предмету Иностранный язык.</a:t>
            </a:r>
            <a:endParaRPr lang="ru-RU" sz="48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разных видов и форм учебной деятельности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Нацеленность на формирование планируемых результатов обучения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Наличие обратной связи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УЧЕБНОЕ ЗАНЯТИЕ РАЗДЕЛЕНО НА ЭТАПЫ. НА КАЖДОМ ЭТАПЕ: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Основные проектируемые компоненты урока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Определение цели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Отбор содержания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Проектирование системы учебных заданий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Выбор форм организации учебной деятельности на всех этапах урока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Максимы: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Учебное занятие состоит из этапов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всех этапах организуется учебная деятельность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Учебная деятельность представляет собой систему учебных задач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СОВРЕМЕННОЕ УЧЕБНОЕ ЗАНЯТИЕ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 изучения нового материала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 обобщения и систематизации изученного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Комбинированный урок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 проверки и оценки знаний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2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2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27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ОСНОВНЫЕ ВИДЫ УЧЕБНЫХ ЗАНЯТИЙ</a:t>
            </a:r>
            <a:r>
              <a:rPr lang="ru-RU" altLang="ru-RU" sz="2700" dirty="0" smtClean="0">
                <a:ea typeface="Calibri" pitchFamily="34" charset="0"/>
              </a:rPr>
              <a:t/>
            </a:r>
            <a:br>
              <a:rPr lang="ru-RU" altLang="ru-RU" sz="2700" dirty="0" smtClean="0">
                <a:ea typeface="Calibri" pitchFamily="34" charset="0"/>
              </a:rPr>
            </a:br>
            <a:endParaRPr lang="ru-RU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 и планируемые результаты УЗ проектируются в контексте: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1)Целей изучения учебного предмета (представлена в Федеральной РП по предмету)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2)Планируемых результатов освоения учебного предмета (представлена в Федеральной РП по предмету)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И ПЛАНИРУЕМЫЕ РЕЗУЛЬТАТЫ  УЧЕБНОГО ЗАНЯТИЯ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628800"/>
            <a:ext cx="8229600" cy="48574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—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речевая компетенция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— развитие коммуникативных умений в четырёх основных видах речевой деятельности (говорении,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аудировании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чтении, письме);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— языковая компетенция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— овладение новыми языковыми средствами (фонетическими, орфографическими, лексическими, грамматическими) в соответствии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отобранными темами общения; освоение знаний о языковых явлениях изучаемого языка, разных способах выражения мысли в родном и иностранном языках;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социокультурная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/межкультурная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компетенция — приобщение к культуре, традициям реалиям стран/страны изучаемого языка в рамках тем и ситуаций общения, отвечающих опыту, интересам, психологическим особенностям учащихся основной школы на разных её этапах; формирование умения представлять свою страну, её культуру в условиях межкультурного общения; —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компенсаторная компетенция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— развитие умений выходить из положения в условиях дефицита языковых средств при получении и передаче информации.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52128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прагматическом уровне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целью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иноязычного образования провозглашено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формирование коммуникативной компетенции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обучающихся в единстве таких её составляющих, как речевая, языковая,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социокультурная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компенсаторная компетенции: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Личностные (по основным направлениям воспитательной деятельности): гражданское воспитание, патриотическое воспитание, духовно-нравственное воспитание и т.д. (всего 9).</a:t>
            </a:r>
          </a:p>
          <a:p>
            <a:pPr>
              <a:buNone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овладение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универсальными учебными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познавательными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действиями: 1) базовые логические действия; 2) базовые исследовательские действия; 3) работа с информацией.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коммуникативными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действиями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1) общение; 2) совместная деятельность.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регулятивными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действиями: 1) самоорганизация; 2) самоконтроль; 3) эмоциональный интеллект; 4) принятие себя и других.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Предметные (разбиты по годам обучения)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ПЛАНИРУЕМЫЕ РЕЗУЛЬТАТЫ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результаты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обучения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Универсальные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познавательные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действия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примерных рабочих программах представлены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 контексте предметного содержания.</a:t>
            </a:r>
          </a:p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Универсальные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коммуникативные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действия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примерных рабочих программах представлены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вне контекста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предметного содержания</a:t>
            </a:r>
          </a:p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Универсальные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регулятивные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действия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примерных рабочих программах представлены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вне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контекста предметного содержания</a:t>
            </a:r>
          </a:p>
          <a:p>
            <a:pPr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Личностные результаты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обучения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примерных рабочих программах личностные результаты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 сферах патриотического воспитания, гражданского воспитания, духовно-нравственной сфере, ценности научного познания, эстетического воспитания, ценностного отношения к жизни и здоровью, трудового воспитания, экологического воспитания, адаптации к меняющимся условиям социальной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 природной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среды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представлены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вне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контекста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предметного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содержания.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ПЛАНИРОВАНИЕ МЕТАПРЕДМЕТНЫХ И ЛИЧНОСТНЫХ РЕЗУЛЬТАТОВ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личностные результаты представлены суммарно, не разведены по годам обучения.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Предметные результаты планируются в соответствии с содержанием раздела Федеральной рабочей программы «Предметные результаты», с предметным содержанием учебного занятия и разбиты по годам обучения.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Пример: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Предметные результаты по учебному предмету «Иностранный (английский) язык» предметной области «Иностранные языки» ориентированы на применение знаний, умений и навыков в учебных ситуациях и реальных жизненных условиях, должны отражать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иноязычной коммуникативной компетенции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допороговом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уровне в совокупности её составляющих  — речевой, языковой,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социокультурной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компенсаторной,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метапредметной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(учебно-познавательной).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 класс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1) владеть основными видами речевой деятельности: говорение: вести разные виды диалогов (диалог этикетного характера, диалог — побуждение к действию, диалог-расспрос) в рамках тематического содержания речи в стандартных ситуациях неофициального общения с вербальными и/или зрительными опорами, с соблюдением норм речевого этикета, принятого в стране/странах изучаемого языка (до 5 реплик со стороны каждого собеседника);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ПЛАНИРОВАНИЕ ПРЕДМЕТНЫХ РЕЗУЛЬТАТОВ ОБУЧЕНИЯ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основании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Федеральной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рабочей программы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946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речевая компетенция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— развитие коммуникативных умений по теме «Школа/школьная жизнь».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     языковая компетенция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овладение новыми Л.Е. по данной   теме.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социокультурная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компетенция — приобщение к традициям и  реалиям стран изучаемого языка в рамках темы.</a:t>
            </a:r>
          </a:p>
          <a:p>
            <a:pPr>
              <a:buNone/>
            </a:pPr>
            <a:r>
              <a:rPr lang="ru-RU" sz="2000" dirty="0" smtClean="0"/>
              <a:t>               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84176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Предмет: английский язык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Comparing schools in different countries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Класс: 7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УМК 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FORWARD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авторы: Вербицкая М.В. и др.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Тип урока: изучение нового материала.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Личностные: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освоение обучающимися социального опыта, основных социальных ролей, соответствующих ведущей деятельности возраста, норм и правил общественного поведения, форм социальной жизни в группах и сообществах, а также в рамках социального взаимодействия с людьми из другой культурной среды.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Предметные: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говорение: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вести диалог/беседу в рамках темы урока; </a:t>
            </a:r>
            <a:r>
              <a:rPr lang="ru-RU" sz="1800" u="sng" dirty="0" err="1" smtClean="0">
                <a:latin typeface="Times New Roman" pitchFamily="18" charset="0"/>
                <a:cs typeface="Times New Roman" pitchFamily="18" charset="0"/>
              </a:rPr>
              <a:t>аудирование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воспринимать на слух и понимать несложные аутентичные тексты, содержащие отдельные незнакомые слова, в зависимости от поставленной коммуникативной задачи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;  письменная речь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заполнять таблицы с указанием личной информации; </a:t>
            </a:r>
          </a:p>
          <a:p>
            <a:pPr>
              <a:buNone/>
            </a:pP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Познавательные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базовые логические действия: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выявлять и характеризовать существенные признаки объектов; делать выводы на основе умозаключений, формулировать гипотезы. 2)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работа с информацией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выбирать, анализировать, систематизировать и интерпретировать информацию различных видов и форм представления.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Познавательные (работа с информацией</a:t>
            </a:r>
            <a:r>
              <a:rPr lang="ru-RU" sz="1800" i="1" u="sng" dirty="0" smtClean="0">
                <a:latin typeface="Times New Roman" pitchFamily="18" charset="0"/>
                <a:cs typeface="Times New Roman" pitchFamily="18" charset="0"/>
              </a:rPr>
              <a:t>):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выбирать, анализировать, систематизировать и интерпретировать информацию из письменных источников; самостоятельно выбирать оптимальную форму представления информации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Коммуникативными 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1)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общение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воспринимать и формулировать суждения, выражать эмоции в соответствии с целями и условиями общения.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Регулятивные (самоорганизация</a:t>
            </a:r>
            <a:r>
              <a:rPr lang="ru-RU" sz="1800" i="1" u="sng" dirty="0" smtClean="0">
                <a:latin typeface="Times New Roman" pitchFamily="18" charset="0"/>
                <a:cs typeface="Times New Roman" pitchFamily="18" charset="0"/>
              </a:rPr>
              <a:t>):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выбирать способ решения учебной задачи с учётом имеющихся ресурсов и собственных возможностей.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Регулятивные: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эмоциональный интеллект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): управлять собственными эмоциями;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принятие себя и других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принимать себя и других, не осуждая.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Регулятивные (самоконтроль):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владеть способами самоконтроля и рефлексии; </a:t>
            </a:r>
            <a:r>
              <a:rPr lang="ru-RU" sz="1800" dirty="0" smtClean="0"/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давать оценку приобретённому опыту; оценивать соответствие результата цели и условиям.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ПЛАНИРУЕМЫЕ РЕЗУЛЬТАТЫ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 </a:t>
            </a:r>
            <a:r>
              <a:rPr lang="ru-RU" sz="4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своей работе я использовала материалы из презентаций </a:t>
            </a:r>
            <a:r>
              <a:rPr lang="ru-RU" sz="4800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АкадемиЯ</a:t>
            </a:r>
            <a:r>
              <a:rPr lang="ru-RU" sz="4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4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России.</a:t>
            </a:r>
            <a:endParaRPr lang="ru-RU" sz="4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476672"/>
          <a:ext cx="8363272" cy="631401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191072"/>
              </a:tblGrid>
              <a:tr h="621587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Этапы урока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 учителя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 обучающихся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УУД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59198">
                <a:tc>
                  <a:txBody>
                    <a:bodyPr/>
                    <a:lstStyle/>
                    <a:p>
                      <a:r>
                        <a:rPr lang="ru-RU" u="sng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Оргмомент</a:t>
                      </a:r>
                      <a:endParaRPr lang="ru-RU" u="sng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Фонетическая разминка</a:t>
                      </a:r>
                      <a:endParaRPr lang="ru-RU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Приветствует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учеников, выясняет отсутствующих;</a:t>
                      </a:r>
                    </a:p>
                    <a:p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проводит фонетическую зарядку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Приветствуют учителя, отвечают на вопросы.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Выполняют фонетическую зарядку.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Коммуникативные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:  общение на А.Я.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Коммуникативные</a:t>
                      </a:r>
                      <a:r>
                        <a:rPr lang="ru-RU" sz="14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: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отработка произносительной стороны речи на А.Я.</a:t>
                      </a:r>
                    </a:p>
                  </a:txBody>
                  <a:tcPr/>
                </a:tc>
              </a:tr>
              <a:tr h="3533233">
                <a:tc>
                  <a:txBody>
                    <a:bodyPr/>
                    <a:lstStyle/>
                    <a:p>
                      <a:r>
                        <a:rPr lang="ru-RU" u="sng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Проблематизация</a:t>
                      </a:r>
                      <a:r>
                        <a:rPr lang="ru-RU" u="sng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(введение в тему)</a:t>
                      </a: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Эвристическая беседа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Включает детскую песню на А.Я. о школе.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Задает вопросы из разряда «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did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you know, that…?”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(подводит учеников к определению более конкретной темы урока.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Слушают песню, пытаются определить тему песни.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Слушают вопросы,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дают ответы. Совместно с учителем формулируют тему урока.. 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Познавательные</a:t>
                      </a:r>
                      <a:r>
                        <a:rPr lang="ru-RU" sz="1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умение определить общую мысль текста (песни).</a:t>
                      </a:r>
                    </a:p>
                    <a:p>
                      <a:r>
                        <a:rPr lang="ru-RU" sz="14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Познавательные:</a:t>
                      </a:r>
                      <a:r>
                        <a:rPr lang="ru-RU" sz="14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делать вывод,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формулировать гипотезу.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Коммуникативные:</a:t>
                      </a:r>
                      <a:r>
                        <a:rPr lang="ru-RU" sz="14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воспринимать и формулировать суждения, выражать эмоции в соответствии с целями и условиями общения.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8019"/>
          </a:xfrm>
        </p:spPr>
        <p:txBody>
          <a:bodyPr>
            <a:noAutofit/>
          </a:bodyPr>
          <a:lstStyle/>
          <a:p>
            <a:endParaRPr lang="ru-RU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304800"/>
          <a:ext cx="8229600" cy="637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1975048"/>
                <a:gridCol w="2139752"/>
                <a:gridCol w="2057400"/>
              </a:tblGrid>
              <a:tr h="48968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Этапы урока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 учителя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 обучающихся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УУД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217998">
                <a:tc>
                  <a:txBody>
                    <a:bodyPr/>
                    <a:lstStyle/>
                    <a:p>
                      <a:r>
                        <a:rPr lang="ru-RU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Актуализация</a:t>
                      </a:r>
                      <a:r>
                        <a:rPr lang="ru-RU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слайде демонстрируются картинки и опорные Л.Е. Задание: соотнесите картинки со словами и фразами.) ИЛИ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Решение кроссворда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Формулирует задание, контролирует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выполнение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Соотносят картинки со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словами и фразами по теме. (индивидуальная/парная)</a:t>
                      </a:r>
                    </a:p>
                    <a:p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Решают кроссворд  (индивидуальная/парная)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Познавательные</a:t>
                      </a:r>
                      <a:r>
                        <a:rPr lang="ru-RU" sz="12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: 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устанавливать существенный признак классификации, основания для обобщения.</a:t>
                      </a: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Регулятивные</a:t>
                      </a:r>
                      <a:r>
                        <a:rPr lang="ru-RU" sz="12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соотнесение результатов                              учебной  деятельности                                          с заданными образцами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85425">
                <a:tc>
                  <a:txBody>
                    <a:bodyPr/>
                    <a:lstStyle/>
                    <a:p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Изучение нового материала и первичное использование.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sng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Задание №1.</a:t>
                      </a: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Рассмотреть картинки и послушать запись интервью без опоры на текст; ответить на вопрос задания (записать название стран). 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Слушать запись повторно, с опорой на текст. Ученикам предлагается догадаться о значении новых для них Л.Е. по контексту.</a:t>
                      </a:r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Заполнить таблицу , используя полученную информацию).</a:t>
                      </a:r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Ставит аудиозапись,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контролирует выполнение задания.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Слушают аудиозапись, записывают название стран из текста. (индивидуально)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Слушать запись повторно, с опорой на текст,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догадаться о значении новых для них Л.Е. по контексту. Заполняют таблицу.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(Начало учебного года, время начала уроков, должны/не должны носить школьную форму, 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ланч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школе)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Познавательные (работа с информацией):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выбирать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 систематизировать информацию различных видов и форм представления;</a:t>
                      </a:r>
                    </a:p>
                    <a:p>
                      <a:r>
                        <a:rPr lang="ru-RU" sz="12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Регулятивные</a:t>
                      </a:r>
                      <a:r>
                        <a:rPr lang="ru-RU" sz="1200" i="1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(самоорганизация):</a:t>
                      </a:r>
                      <a:r>
                        <a:rPr lang="ru-RU" sz="12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200" i="1" u="non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выбирать способ решения учебной задачи с учётом имеющихся ресурсов и собственных возможностей.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Autofit/>
          </a:bodyPr>
          <a:lstStyle/>
          <a:p>
            <a:endParaRPr lang="ru-RU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332657"/>
          <a:ext cx="8229600" cy="573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432047">
                <a:tc>
                  <a:txBody>
                    <a:bodyPr/>
                    <a:lstStyle/>
                    <a:p>
                      <a:r>
                        <a:rPr lang="ru-RU" dirty="0" smtClean="0"/>
                        <a:t>Этапы урока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Деятельность учителя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Деятельность ученика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УУД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sng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Задание №</a:t>
                      </a:r>
                      <a:r>
                        <a:rPr lang="ru-RU" sz="1400" u="sng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u="non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2.Ролевая игра</a:t>
                      </a:r>
                      <a:r>
                        <a:rPr lang="ru-RU" sz="1400" u="non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«В</a:t>
                      </a:r>
                      <a:r>
                        <a:rPr lang="ru-RU" sz="1400" u="non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u="non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международном детском лагере» .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Учащиеся в 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группах выбирают персонажа из интервью, и, опираясь на данный материал и информацию из таблицы разыгрывают диалог.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u="sng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Задание №3</a:t>
                      </a:r>
                      <a:r>
                        <a:rPr lang="ru-RU" sz="1400" u="sng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u="non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Работа в группах.(Бригадный метод). Задание: прочитать  2 </a:t>
                      </a:r>
                      <a:r>
                        <a:rPr lang="ru-RU" sz="1400" u="none" kern="12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эл.письма</a:t>
                      </a:r>
                      <a:r>
                        <a:rPr lang="ru-RU" sz="1400" u="non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где дети высказывают своё мнение о школьной форме. Аргументы «за» и «против» занести в таблицу.</a:t>
                      </a:r>
                      <a:endParaRPr lang="ru-RU" sz="140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Разбирает с учениками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задание, помогает им  распределить роли.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Разбирает с учениками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задание, помогает им поделиться на группы, контролирует выполнение.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Выбирают персонажа, разыгрывают диалоги с опорой на изученный  на уроке материал. (групповая)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Каждая группа читает по 1 письму, заносит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данные в таблицу; командир озвучивает ответы. Слушают ответы одноклассников.</a:t>
                      </a:r>
                    </a:p>
                    <a:p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(групповая).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Коммуникативные: 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общение: воспринимать и формулировать суждения, выражать эмоции в соответствии с целями и условиями общения;</a:t>
                      </a:r>
                    </a:p>
                    <a:p>
                      <a:r>
                        <a:rPr lang="ru-RU" sz="12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Регулятивные: </a:t>
                      </a:r>
                      <a:r>
                        <a:rPr lang="ru-RU" sz="1200" i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ru-RU" sz="12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эмоциональный интеллект</a:t>
                      </a:r>
                      <a:r>
                        <a:rPr lang="ru-RU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):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управлять собственными эмоциями;</a:t>
                      </a:r>
                    </a:p>
                    <a:p>
                      <a:r>
                        <a:rPr lang="ru-RU" sz="12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принятие себя и других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endParaRPr lang="ru-RU" sz="1200" u="sng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принимать себя и других, не осуждая.</a:t>
                      </a:r>
                    </a:p>
                    <a:p>
                      <a:endParaRPr lang="ru-RU" sz="1200" u="sng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Познавательные</a:t>
                      </a:r>
                      <a:r>
                        <a:rPr lang="ru-RU" sz="1200" i="1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ru-RU" sz="12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работа с информацией):</a:t>
                      </a:r>
                      <a:r>
                        <a:rPr lang="ru-RU" sz="1200" i="1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выбирать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, анализировать, систематизировать и интерпретировать информацию из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письменных источников;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самостоятельно выбирать оптимальную форму представления информации.</a:t>
                      </a:r>
                    </a:p>
                    <a:p>
                      <a:r>
                        <a:rPr lang="ru-RU" sz="12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Коммуникативные: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публично представлять результаты выполненного задания.</a:t>
                      </a:r>
                      <a:endParaRPr lang="ru-RU" sz="1200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Autofit/>
          </a:bodyPr>
          <a:lstStyle/>
          <a:p>
            <a:endParaRPr lang="ru-RU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04813"/>
          <a:ext cx="8229600" cy="6314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Этапы урока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 учителя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 ученика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УУД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Самоконтроль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u="sng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sng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Задание №4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Составить словосочетания из предложенных слов по теме.  Вставить эти словосочетания в пропуски в тексте.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Разбирает с учениками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задание, контролирует выполнение.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Составляют словосочетания, вставляют их в предложенный текст. (индивидуальная, парная</a:t>
                      </a:r>
                      <a:r>
                        <a:rPr lang="ru-RU" sz="1800" smtClean="0">
                          <a:latin typeface="Times New Roman" pitchFamily="18" charset="0"/>
                          <a:cs typeface="Times New Roman" pitchFamily="18" charset="0"/>
                        </a:rPr>
                        <a:t>, групповая)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Сверяют свои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ответы с образцом.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Познавательные </a:t>
                      </a:r>
                    </a:p>
                    <a:p>
                      <a:r>
                        <a:rPr lang="ru-RU" sz="12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(базовые логические):</a:t>
                      </a:r>
                      <a:r>
                        <a:rPr lang="ru-RU" sz="1200" i="1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выявлять причинно-следственные связи </a:t>
                      </a:r>
                      <a:r>
                        <a:rPr lang="ru-RU" sz="12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 при изучении текста.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Познавательные (работа с информацией):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выбирать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 систематизировать информацию различных видов и форм представления.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Регулятивные</a:t>
                      </a:r>
                      <a:r>
                        <a:rPr lang="ru-RU" sz="12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соотнесение результатов                              учебной  деятельности                                          с заданными образцами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Рефлексия </a:t>
                      </a:r>
                    </a:p>
                    <a:p>
                      <a:endParaRPr lang="ru-RU" u="sng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Домашнее</a:t>
                      </a:r>
                      <a:r>
                        <a:rPr lang="ru-RU" sz="1400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задание: </a:t>
                      </a:r>
                      <a:r>
                        <a:rPr lang="ru-RU" sz="1400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придумать 1 аргумент «за» и 1 «против» школьной формы. (элемент развития критического мышления «двойной дневник» ) .</a:t>
                      </a:r>
                      <a:endParaRPr lang="ru-RU" sz="140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Совместно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детьми подводит итог урока, просит дополнить фразы о том, чему ученики научились за урок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достигли или нет целей урока.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Совместно с учителем подводят итог урока, используя</a:t>
                      </a:r>
                      <a:r>
                        <a:rPr lang="ru-RU" sz="120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фразы, рассказывают о том, что узнали/ чему научились на уроке.</a:t>
                      </a:r>
                      <a:endParaRPr lang="ru-RU" sz="120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en-US" sz="12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 have revised….</a:t>
                      </a:r>
                      <a:endParaRPr lang="ru-RU" sz="1200" i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 have learnt…..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en-US" sz="12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Now I know/can…  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speak about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understand the  information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say my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o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pinion on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Регулятивные</a:t>
                      </a:r>
                      <a:r>
                        <a:rPr lang="ru-RU" sz="1200" i="1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(самоконтроль):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владеть способами самоконтроля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 рефлексии; </a:t>
                      </a:r>
                      <a:r>
                        <a:rPr lang="ru-RU" sz="1200" baseline="0" dirty="0" smtClean="0">
                          <a:latin typeface="+mn-lt"/>
                          <a:cs typeface="+mn-cs"/>
                        </a:rPr>
                        <a:t> </a:t>
                      </a:r>
                      <a:r>
                        <a:rPr lang="ru-RU" sz="1200" dirty="0" smtClean="0"/>
                        <a:t>давать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оценку приобретённому опыту;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оценивать соответствие результата цели и условиям.</a:t>
                      </a:r>
                    </a:p>
                    <a:p>
                      <a:r>
                        <a:rPr lang="ru-RU" sz="12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Коммуникативные</a:t>
                      </a:r>
                      <a:r>
                        <a:rPr lang="ru-RU" sz="1200" i="1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(общение):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выражать себя (свою точку зрения) </a:t>
                      </a:r>
                      <a:endParaRPr lang="ru-RU" sz="1200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В основе обновлённых ФГОС лежит системно – </a:t>
            </a:r>
            <a:r>
              <a:rPr lang="ru-RU" sz="2000" u="sng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 подход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Системно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подход - это подход, при котором в учебном процессе главное место отводится активной и разносторонней, в максимальной степени самостоятельной познавательной, коммуникативной, регулятивной деятельности школьника.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…«постулирует в качестве цели образования развитие личности учащегося на основе освоения универсальных способов деятельности. Процесс учения понимается не только как усвоение системы знаний, умений и навыков, составляющих инструментальную основу компетенций учащегося, но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и как процесс развития личности, обретения духовно-нравственного и социального опыта».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… «процесс учения—это процесс деятельности ученика, направленный на становление его сознания и его личности в целом.»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807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СИСТЕМНО - ДЕЯТЕЛЬНОСТНЫЙ ПОДХОД – МЕТОДОЛОГИЧЕСКАЯ ОСНОВА  ОБНОВЛЕННЫХ ФГОС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Ключевое место в системно 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деятельностном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подходе занимает категория «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деятельности»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Деятельность рассматривается как система, нацеленная на результат.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Новые знания не даются в готовом виде! Обучающиеся «открывают» их сами в процессе самостоятельной исследовательской деятельности!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Основная задача педагога: организация учебной деятельности, позволяющей формировать у учащихся потребности и способности в осуществлении творческого преобразования учебного материала с целью овладения новыми знаниями в результате собственного поиска.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Ключевой технологический элемент : ситуация актуального активизирующего затруднения, организованная деятельность по выдвижению идей, гипотез, версий, целью которой является получение личного образовательного результата, выраженного в продуктах деятельности (схемах, моделях, текстах, проектах и пр.).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Ведущие профессиональные умения учителя: конструирование эвристической ситуации, применение методов, которые позволяют учащемуся самому искать и осознавать подходящие для него способы решения проблем.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ОСОБЕННОСТИ РЕАЛИЗАЦИИ СИСТЕМНО-ДЕЯТЕЛЬНОСТНОГО ПОДХОДА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412776"/>
          <a:ext cx="8229600" cy="4485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58616"/>
                <a:gridCol w="2952328"/>
                <a:gridCol w="2818656"/>
              </a:tblGrid>
              <a:tr h="370840">
                <a:tc>
                  <a:txBody>
                    <a:bodyPr/>
                    <a:lstStyle/>
                    <a:p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Необходимо исключить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Нужно стремиться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Передача готовых знаний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умений по открытию и применению знаний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Обучающая деятельность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Учитель –транслятор знаний. </a:t>
                      </a:r>
                    </a:p>
                    <a:p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Ориентация на «среднего» ученика.</a:t>
                      </a:r>
                    </a:p>
                    <a:p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Фронтальная работа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Учитель -организатор учебной деятельности.  </a:t>
                      </a:r>
                    </a:p>
                    <a:p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Дифференциация требований.</a:t>
                      </a:r>
                    </a:p>
                    <a:p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Групповая и индивидуальная работа 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Учебные задания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Репродуктивные задания </a:t>
                      </a:r>
                    </a:p>
                    <a:p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повторение               </a:t>
                      </a:r>
                    </a:p>
                    <a:p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запоминание 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Продуктивные задания на  </a:t>
                      </a:r>
                    </a:p>
                    <a:p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УУД, на применение знаний, интеграцию, перенос знаний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ПРОФЕССИОНАЛЬНАЯ ДЕЯТЕЛЬНОСТЬ В  УСЛОВИЯХ СИСТЕМНО – ДЕЯТЕЛЬНОСТНОГО ПОДХОДА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Проблемное обучение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обучение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основе «учебных ситуаций», организации условий, провоцирующих учебную деятельность.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«Прежде чем вводить новое знание, надо создать ситуацию…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необходимости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его появления».  (Г.А.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Цукерман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Методические приемы создания проблемной ситуации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подводит к противоречию и предлагает его разрешить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излагает различные точки зрения на один и тот же вопрос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предлагает рассматривать явление с различных позиций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побуждает к сравнению, обобщению, выводам, постановке проблемных задач и вопросов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предъявляет задачи с недостаточными или избыточными данными, с противоречивыми данными, с заведомо допущенными ошибками, с ограниченным временем решения.</a:t>
            </a:r>
          </a:p>
          <a:p>
            <a:pPr>
              <a:buNone/>
            </a:pPr>
            <a:endParaRPr lang="ru-RU" sz="2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БАЗОВЫЕ ОБРАЗОВАТЕЛЬНЫЕ ТЕХНОЛОГИИ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Развитие критического мышления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ru-RU" sz="2400" dirty="0" smtClean="0"/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Мозговой штурм (парная и групповая)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Кластеры (выделение смысловых единиц текста)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ИНСЕРТ (маркировка текста значками по мере его чтения) («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√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-уже знал, «+» -новое, «--»  -думал иначе, «?» -не понял вопрос)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Дерево предсказаний по теме (ствол -тема, ветви -предположения, листья -обоснования, аргументы)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Чтение с остановками (задать вопрос к блоку материала)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Графическое отображение полученной информации (схема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Фишбоун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», концептуальная таблица,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денотатныйграф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Двойной дневник; за и против</a:t>
            </a:r>
          </a:p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даймонд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БАЗОВЫЕ ОБРАЗОВАТЕЛЬНЫЕ ТЕХНОЛОГИИ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Проектное обучение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 организации процесса познания, система обучения, при которой обучающиеся приобретают знания и умения в процессе планирования и выполнения проектов. Проект направлен на получение конкретного задуманного результата – продукта, обладающего определенной системой свойств и предназначенного для определенного использования.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Лозунг проектного обучения: Все из жизни, все для жизни! Триада проекта – замысел – реализация - продукт.</a:t>
            </a: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Особенности проектного метода обучения.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/>
              <a:t>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Процесс обучения строится на логике деятельности, имеющей личностный смысл для ученика;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процессе работы над учебным проектом ученик постигает реальные жизненные проблемы, процессы, объекты;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Реализация технологии способствует развитию самостоятельности, инициативности, способности к творчеству;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Оценка проектной деятельности обучающихся входит в систему оценки достижения планируемых результатов освоения программы основного общего образования.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БАЗОВЫЕ ОБРАЗОВАТЕЛЬНЫЕ ТЕХНОЛОГИИ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Цели урока задаются с тенденцией передачи функции от учителя к ученику.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Учет личностных,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предметных планируемых результатов в определении целей урока.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разнообразных форм, методов и приемов обучения, повышающих активность учащихся.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владеет технологией диалога, обучает учащихся ставить и адресовать вопросы.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эффективно сочетает репродуктивную и проблемную форму обучения, учит детей работать по правилу и творчески.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систематически обучает детей осуществлять рефлексивное действие.</a:t>
            </a:r>
          </a:p>
          <a:p>
            <a:pPr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Стиль, тон отношений, задаваемые на уроке, создают атмосферу сотрудничества, сотворчества, психологического комфорта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КРИТЕРИИ РЕЗУЛЬТАТИВНОСТИ УРОКА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7698</TotalTime>
  <Words>2260</Words>
  <Application>Microsoft Office PowerPoint</Application>
  <PresentationFormat>Экран (4:3)</PresentationFormat>
  <Paragraphs>271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Открытая</vt:lpstr>
      <vt:lpstr> </vt:lpstr>
      <vt:lpstr> </vt:lpstr>
      <vt:lpstr>СИСТЕМНО - ДЕЯТЕЛЬНОСТНЫЙ ПОДХОД – МЕТОДОЛОГИЧЕСКАЯ ОСНОВА  ОБНОВЛЕННЫХ ФГОС</vt:lpstr>
      <vt:lpstr>ОСОБЕННОСТИ РЕАЛИЗАЦИИ СИСТЕМНО-ДЕЯТЕЛЬНОСТНОГО ПОДХОДА</vt:lpstr>
      <vt:lpstr>ПРОФЕССИОНАЛЬНАЯ ДЕЯТЕЛЬНОСТЬ В  УСЛОВИЯХ СИСТЕМНО – ДЕЯТЕЛЬНОСТНОГО ПОДХОДА </vt:lpstr>
      <vt:lpstr>БАЗОВЫЕ ОБРАЗОВАТЕЛЬНЫЕ ТЕХНОЛОГИИ</vt:lpstr>
      <vt:lpstr>БАЗОВЫЕ ОБРАЗОВАТЕЛЬНЫЕ ТЕХНОЛОГИИ</vt:lpstr>
      <vt:lpstr>БАЗОВЫЕ ОБРАЗОВАТЕЛЬНЫЕ ТЕХНОЛОГИИ</vt:lpstr>
      <vt:lpstr>КРИТЕРИИ РЕЗУЛЬТАТИВНОСТИ УРОКА</vt:lpstr>
      <vt:lpstr>УЧЕБНОЕ ЗАНЯТИЕ РАЗДЕЛЕНО НА ЭТАПЫ. НА КАЖДОМ ЭТАПЕ:</vt:lpstr>
      <vt:lpstr>СОВРЕМЕННОЕ УЧЕБНОЕ ЗАНЯТИЕ</vt:lpstr>
      <vt:lpstr> ОСНОВНЫЕ ВИДЫ УЧЕБНЫХ ЗАНЯТИЙ </vt:lpstr>
      <vt:lpstr> ЦЕЛЬ И ПЛАНИРУЕМЫЕ РЕЗУЛЬТАТЫ  УЧЕБНОГО ЗАНЯТИЯ</vt:lpstr>
      <vt:lpstr>На прагматическом уровне целью иноязычного образования провозглашено формирование коммуникативной компетенции обучающихся в единстве таких её составляющих, как речевая, языковая, социокультурная, компенсаторная компетенции: </vt:lpstr>
      <vt:lpstr>ПЛАНИРУЕМЫЕ РЕЗУЛЬТАТЫ</vt:lpstr>
      <vt:lpstr>ПЛАНИРОВАНИЕ МЕТАПРЕДМЕТНЫХ И ЛИЧНОСТНЫХ РЕЗУЛЬТАТОВ   Метапредметные и личностные результаты представлены суммарно, не разведены по годам обучения.</vt:lpstr>
      <vt:lpstr>ПЛАНИРОВАНИЕ ПРЕДМЕТНЫХ РЕЗУЛЬТАТОВ ОБУЧЕНИЯ на основании Федеральной рабочей программы</vt:lpstr>
      <vt:lpstr>Предмет: английский язык Тема: Comparing schools in different countries.  Класс: 7 УМК : FORWARD, авторы: Вербицкая М.В. и др. Тип урока: изучение нового материала. </vt:lpstr>
      <vt:lpstr>ПЛАНИРУЕМЫЕ РЕЗУЛЬТАТЫ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User</dc:creator>
  <cp:lastModifiedBy>User</cp:lastModifiedBy>
  <cp:revision>191</cp:revision>
  <dcterms:created xsi:type="dcterms:W3CDTF">2024-02-20T02:57:53Z</dcterms:created>
  <dcterms:modified xsi:type="dcterms:W3CDTF">2025-07-08T01:43:11Z</dcterms:modified>
</cp:coreProperties>
</file>