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78" r:id="rId3"/>
    <p:sldId id="268" r:id="rId4"/>
    <p:sldId id="269" r:id="rId5"/>
    <p:sldId id="274" r:id="rId6"/>
    <p:sldId id="276" r:id="rId7"/>
    <p:sldId id="279" r:id="rId8"/>
    <p:sldId id="280" r:id="rId9"/>
    <p:sldId id="277" r:id="rId10"/>
    <p:sldId id="275" r:id="rId11"/>
    <p:sldId id="257" r:id="rId12"/>
    <p:sldId id="258" r:id="rId13"/>
    <p:sldId id="259" r:id="rId14"/>
    <p:sldId id="263" r:id="rId15"/>
    <p:sldId id="260" r:id="rId16"/>
    <p:sldId id="261" r:id="rId17"/>
    <p:sldId id="262" r:id="rId18"/>
    <p:sldId id="264" r:id="rId19"/>
    <p:sldId id="265" r:id="rId20"/>
    <p:sldId id="266" r:id="rId21"/>
    <p:sldId id="267" r:id="rId22"/>
    <p:sldId id="270" r:id="rId23"/>
    <p:sldId id="271" r:id="rId2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Средний стиль 2 -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59786853-97A5-4230-9534-89381FF2FA90}" type="datetimeFigureOut">
              <a:rPr lang="ru-RU" smtClean="0"/>
              <a:pPr/>
              <a:t>08.07.2025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4AD6FF61-C97F-465A-8392-C6FFC426499A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 idx="4294967295"/>
          </p:nvPr>
        </p:nvSpPr>
        <p:spPr>
          <a:xfrm>
            <a:off x="0" y="549275"/>
            <a:ext cx="7772400" cy="3311525"/>
          </a:xfrm>
        </p:spPr>
        <p:txBody>
          <a:bodyPr/>
          <a:lstStyle/>
          <a:p>
            <a:r>
              <a:rPr lang="ru-RU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4294967295"/>
          </p:nvPr>
        </p:nvSpPr>
        <p:spPr>
          <a:xfrm>
            <a:off x="2735263" y="4221163"/>
            <a:ext cx="6408737" cy="1417637"/>
          </a:xfrm>
        </p:spPr>
        <p:txBody>
          <a:bodyPr>
            <a:normAutofit/>
          </a:bodyPr>
          <a:lstStyle/>
          <a:p>
            <a:pPr algn="r">
              <a:buNone/>
            </a:pP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Выполнила: учитель английского языка МБОУ «Школа №3 им.Героя России С.Медведева»</a:t>
            </a:r>
          </a:p>
          <a:p>
            <a:pPr algn="r"/>
            <a:r>
              <a:rPr lang="ru-RU" sz="2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Небелюк</a:t>
            </a: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О.В.</a:t>
            </a:r>
          </a:p>
          <a:p>
            <a:pPr algn="l">
              <a:buNone/>
            </a:pP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Саяногорск  2024</a:t>
            </a:r>
            <a:endParaRPr lang="ru-RU" sz="2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611560" y="332656"/>
            <a:ext cx="828092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4800" b="1" i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Проектирование учебного занятия на основе  Федеральной рабочей программы по  предмету Иностранный язык.</a:t>
            </a:r>
            <a:endParaRPr lang="ru-RU" sz="4800" i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 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Организация разных видов и форм учебной деятельности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Нацеленность на формирование планируемых результатов обучения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Наличие обратной связи</a:t>
            </a:r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УЧЕБНОЕ ЗАНЯТИЕ РАЗДЕЛЕНО НА ЭТАПЫ. НА КАЖДОМ ЭТАПЕ: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Основные проектируемые компоненты урока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Определение цели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Отбор содержания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Проектирование системы учебных заданий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Выбор форм организации учебной деятельности на всех этапах урока</a:t>
            </a:r>
          </a:p>
          <a:p>
            <a:pPr>
              <a:buNone/>
            </a:pP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Максимы:</a:t>
            </a:r>
          </a:p>
          <a:p>
            <a:pPr algn="ctr"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Учебное занятие состоит из этапов</a:t>
            </a:r>
          </a:p>
          <a:p>
            <a:pPr algn="ctr"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На всех этапах организуется учебная деятельность</a:t>
            </a:r>
          </a:p>
          <a:p>
            <a:pPr algn="ctr"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Учебная деятельность представляет собой систему учебных задач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СОВРЕМЕННОЕ УЧЕБНОЕ ЗАНЯТИЕ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Урок изучения нового материала</a:t>
            </a:r>
          </a:p>
          <a:p>
            <a:pPr algn="ctr"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Урок обобщения и систематизации изученного</a:t>
            </a:r>
          </a:p>
          <a:p>
            <a:pPr algn="ctr"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Комбинированный урок</a:t>
            </a:r>
          </a:p>
          <a:p>
            <a:pPr algn="ctr"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Урок проверки и оценки знаний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792088"/>
          </a:xfrm>
        </p:spPr>
        <p:txBody>
          <a:bodyPr>
            <a:normAutofit fontScale="90000"/>
          </a:bodyPr>
          <a:lstStyle/>
          <a:p>
            <a:pPr algn="ctr"/>
            <a:r>
              <a:rPr lang="ru-RU" altLang="ru-RU" sz="2200" b="1" dirty="0" smtClean="0">
                <a:solidFill>
                  <a:srgbClr val="002060"/>
                </a:solidFill>
                <a:latin typeface="Times New Roman" pitchFamily="18" charset="0"/>
                <a:ea typeface="Calibri" pitchFamily="34" charset="0"/>
                <a:cs typeface="Times New Roman" pitchFamily="18" charset="0"/>
              </a:rPr>
              <a:t/>
            </a:r>
            <a:br>
              <a:rPr lang="ru-RU" altLang="ru-RU" sz="2200" b="1" dirty="0" smtClean="0">
                <a:solidFill>
                  <a:srgbClr val="002060"/>
                </a:solidFill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lang="ru-RU" altLang="ru-RU" sz="27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ОСНОВНЫЕ ВИДЫ УЧЕБНЫХ ЗАНЯТИЙ</a:t>
            </a:r>
            <a:r>
              <a:rPr lang="ru-RU" altLang="ru-RU" sz="2700" dirty="0" smtClean="0">
                <a:ea typeface="Calibri" pitchFamily="34" charset="0"/>
              </a:rPr>
              <a:t/>
            </a:r>
            <a:br>
              <a:rPr lang="ru-RU" altLang="ru-RU" sz="2700" dirty="0" smtClean="0">
                <a:ea typeface="Calibri" pitchFamily="34" charset="0"/>
              </a:rPr>
            </a:br>
            <a:endParaRPr lang="ru-RU" sz="27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Цели  и планируемые результаты УЗ проектируются в контексте: </a:t>
            </a: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1)Целей изучения учебного предмета (представлена в Федеральной РП по предмету)</a:t>
            </a: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2)Планируемых результатов освоения учебного предмета (представлена в Федеральной РП по предмету)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ЦЕЛЬ И ПЛАНИРУЕМЫЕ РЕЗУЛЬТАТЫ  УЧЕБНОГО ЗАНЯТИЯ</a:t>
            </a:r>
            <a:endParaRPr lang="ru-RU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11560" y="1628800"/>
            <a:ext cx="8229600" cy="485740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1800" dirty="0" smtClean="0"/>
              <a:t>— </a:t>
            </a:r>
            <a:r>
              <a:rPr lang="ru-RU" sz="1800" i="1" dirty="0" smtClean="0">
                <a:latin typeface="Times New Roman" pitchFamily="18" charset="0"/>
                <a:cs typeface="Times New Roman" pitchFamily="18" charset="0"/>
              </a:rPr>
              <a:t>речевая компетенция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 — развитие коммуникативных умений в четырёх основных видах речевой деятельности (говорении, </a:t>
            </a:r>
            <a:r>
              <a:rPr lang="ru-RU" sz="1800" dirty="0" err="1" smtClean="0">
                <a:latin typeface="Times New Roman" pitchFamily="18" charset="0"/>
                <a:cs typeface="Times New Roman" pitchFamily="18" charset="0"/>
              </a:rPr>
              <a:t>аудировании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, чтении, письме);</a:t>
            </a:r>
          </a:p>
          <a:p>
            <a:pPr>
              <a:buNone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800" i="1" dirty="0" smtClean="0">
                <a:latin typeface="Times New Roman" pitchFamily="18" charset="0"/>
                <a:cs typeface="Times New Roman" pitchFamily="18" charset="0"/>
              </a:rPr>
              <a:t>— языковая компетенция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— овладение новыми языковыми средствами (фонетическими, орфографическими, лексическими, грамматическими) в соответствии </a:t>
            </a:r>
            <a:r>
              <a:rPr lang="ru-RU" sz="1800" dirty="0" err="1" smtClean="0">
                <a:latin typeface="Times New Roman" pitchFamily="18" charset="0"/>
                <a:cs typeface="Times New Roman" pitchFamily="18" charset="0"/>
              </a:rPr>
              <a:t>c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отобранными темами общения; освоение знаний о языковых явлениях изучаемого языка, разных способах выражения мысли в родном и иностранном языках;</a:t>
            </a:r>
          </a:p>
          <a:p>
            <a:pPr>
              <a:buNone/>
            </a:pP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— </a:t>
            </a:r>
            <a:r>
              <a:rPr lang="ru-RU" sz="1800" i="1" dirty="0" err="1" smtClean="0">
                <a:latin typeface="Times New Roman" pitchFamily="18" charset="0"/>
                <a:cs typeface="Times New Roman" pitchFamily="18" charset="0"/>
              </a:rPr>
              <a:t>социокультурная</a:t>
            </a:r>
            <a:r>
              <a:rPr lang="ru-RU" sz="1800" i="1" dirty="0" smtClean="0">
                <a:latin typeface="Times New Roman" pitchFamily="18" charset="0"/>
                <a:cs typeface="Times New Roman" pitchFamily="18" charset="0"/>
              </a:rPr>
              <a:t>/межкультурная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компетенция — приобщение к культуре, традициям реалиям стран/страны изучаемого языка в рамках тем и ситуаций общения, отвечающих опыту, интересам, психологическим особенностям учащихся основной школы на разных её этапах; формирование умения представлять свою страну, её культуру в условиях межкультурного общения; — </a:t>
            </a:r>
            <a:r>
              <a:rPr lang="ru-RU" sz="1800" i="1" dirty="0" smtClean="0">
                <a:latin typeface="Times New Roman" pitchFamily="18" charset="0"/>
                <a:cs typeface="Times New Roman" pitchFamily="18" charset="0"/>
              </a:rPr>
              <a:t>компенсаторная компетенция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— развитие умений выходить из положения в условиях дефицита языковых средств при получении и передаче информации.</a:t>
            </a:r>
            <a:endParaRPr lang="ru-RU" sz="1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188640"/>
            <a:ext cx="8229600" cy="1152128"/>
          </a:xfrm>
        </p:spPr>
        <p:txBody>
          <a:bodyPr>
            <a:normAutofit fontScale="90000"/>
          </a:bodyPr>
          <a:lstStyle/>
          <a:p>
            <a:pPr algn="l"/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На прагматическом уровне </a:t>
            </a:r>
            <a:r>
              <a:rPr lang="ru-RU" sz="1800" b="1" u="sng" dirty="0" smtClean="0">
                <a:latin typeface="Times New Roman" pitchFamily="18" charset="0"/>
                <a:cs typeface="Times New Roman" pitchFamily="18" charset="0"/>
              </a:rPr>
              <a:t>целью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иноязычного образования провозглашено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формирование коммуникативной компетенции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обучающихся в единстве таких её составляющих, как речевая, языковая, </a:t>
            </a:r>
            <a:r>
              <a:rPr lang="ru-RU" sz="1800" dirty="0" err="1" smtClean="0">
                <a:latin typeface="Times New Roman" pitchFamily="18" charset="0"/>
                <a:cs typeface="Times New Roman" pitchFamily="18" charset="0"/>
              </a:rPr>
              <a:t>социокультурная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, компенсаторная компетенции:</a:t>
            </a:r>
            <a:br>
              <a:rPr lang="ru-RU" sz="1800" dirty="0" smtClean="0">
                <a:latin typeface="Times New Roman" pitchFamily="18" charset="0"/>
                <a:cs typeface="Times New Roman" pitchFamily="18" charset="0"/>
              </a:rPr>
            </a:br>
            <a:endParaRPr lang="ru-RU" sz="1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4882547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Личностные (по основным направлениям воспитательной деятельности): гражданское воспитание, патриотическое воспитание, духовно-нравственное воспитание и т.д. (всего 9).</a:t>
            </a:r>
          </a:p>
          <a:p>
            <a:pPr>
              <a:buNone/>
            </a:pP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Метапредметные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: овладение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универсальными учебными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познавательными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действиями: 1) базовые логические действия; 2) базовые исследовательские действия; 3) работа с информацией.</a:t>
            </a:r>
          </a:p>
          <a:p>
            <a:pPr>
              <a:buNone/>
            </a:pP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       коммуникативными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действиями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: 1) общение; 2) совместная деятельность.</a:t>
            </a:r>
          </a:p>
          <a:p>
            <a:pPr>
              <a:buNone/>
            </a:pP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       регулятивными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действиями: 1) самоорганизация; 2) самоконтроль; 3) эмоциональный интеллект; 4) принятие себя и других.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Предметные (разбиты по годам обучения)</a:t>
            </a:r>
          </a:p>
          <a:p>
            <a:pPr>
              <a:buNone/>
            </a:pP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pPr algn="ctr"/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ПЛАНИРУЕМЫЕ РЕЗУЛЬТАТЫ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ru-RU" sz="2000" b="1" dirty="0" err="1" smtClean="0">
                <a:latin typeface="Times New Roman" pitchFamily="18" charset="0"/>
                <a:cs typeface="Times New Roman" pitchFamily="18" charset="0"/>
              </a:rPr>
              <a:t>Метапредметные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результаты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обучения</a:t>
            </a:r>
          </a:p>
          <a:p>
            <a:pPr>
              <a:buNone/>
            </a:pP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Универсальные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познавательные </a:t>
            </a:r>
            <a:r>
              <a:rPr lang="ru-RU" sz="2000" b="1" i="1" dirty="0">
                <a:latin typeface="Times New Roman" pitchFamily="18" charset="0"/>
                <a:cs typeface="Times New Roman" pitchFamily="18" charset="0"/>
              </a:rPr>
              <a:t>действия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примерных рабочих программах представлены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в контексте предметного содержания.</a:t>
            </a:r>
          </a:p>
          <a:p>
            <a:pPr>
              <a:buNone/>
            </a:pPr>
            <a:r>
              <a:rPr lang="ru-RU" sz="2000" b="1" i="1" dirty="0">
                <a:latin typeface="Times New Roman" pitchFamily="18" charset="0"/>
                <a:cs typeface="Times New Roman" pitchFamily="18" charset="0"/>
              </a:rPr>
              <a:t>Универсальные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коммуникативные </a:t>
            </a:r>
            <a:r>
              <a:rPr lang="ru-RU" sz="2000" b="1" i="1" dirty="0">
                <a:latin typeface="Times New Roman" pitchFamily="18" charset="0"/>
                <a:cs typeface="Times New Roman" pitchFamily="18" charset="0"/>
              </a:rPr>
              <a:t>действия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примерных рабочих программах представлены </a:t>
            </a:r>
            <a:r>
              <a:rPr lang="ru-RU" sz="2000" i="1" dirty="0">
                <a:latin typeface="Times New Roman" pitchFamily="18" charset="0"/>
                <a:cs typeface="Times New Roman" pitchFamily="18" charset="0"/>
              </a:rPr>
              <a:t>вне контекста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предметного содержания</a:t>
            </a:r>
          </a:p>
          <a:p>
            <a:pPr>
              <a:buNone/>
            </a:pPr>
            <a:r>
              <a:rPr lang="ru-RU" sz="2000" b="1" i="1" dirty="0">
                <a:latin typeface="Times New Roman" pitchFamily="18" charset="0"/>
                <a:cs typeface="Times New Roman" pitchFamily="18" charset="0"/>
              </a:rPr>
              <a:t>Универсальные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регулятивные </a:t>
            </a:r>
            <a:r>
              <a:rPr lang="ru-RU" sz="2000" b="1" i="1" dirty="0">
                <a:latin typeface="Times New Roman" pitchFamily="18" charset="0"/>
                <a:cs typeface="Times New Roman" pitchFamily="18" charset="0"/>
              </a:rPr>
              <a:t>действия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примерных рабочих программах представлены </a:t>
            </a:r>
            <a:r>
              <a:rPr lang="ru-RU" sz="2000" i="1" dirty="0">
                <a:latin typeface="Times New Roman" pitchFamily="18" charset="0"/>
                <a:cs typeface="Times New Roman" pitchFamily="18" charset="0"/>
              </a:rPr>
              <a:t>вне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контекста предметного содержания</a:t>
            </a:r>
          </a:p>
          <a:p>
            <a:pPr algn="ctr">
              <a:buNone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Личностные результаты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обучения</a:t>
            </a:r>
          </a:p>
          <a:p>
            <a:pPr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В примерных рабочих программах личностные результаты </a:t>
            </a:r>
            <a:r>
              <a:rPr lang="ru-RU" sz="2000" i="1" dirty="0">
                <a:latin typeface="Times New Roman" pitchFamily="18" charset="0"/>
                <a:cs typeface="Times New Roman" pitchFamily="18" charset="0"/>
              </a:rPr>
              <a:t>в сферах патриотического воспитания, гражданского воспитания, духовно-нравственной сфере, ценности научного познания, эстетического воспитания, ценностного отношения к жизни и здоровью, трудового воспитания, экологического воспитания, адаптации к меняющимся условиям социальной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и природной </a:t>
            </a:r>
            <a:r>
              <a:rPr lang="ru-RU" sz="2000" i="1" dirty="0">
                <a:latin typeface="Times New Roman" pitchFamily="18" charset="0"/>
                <a:cs typeface="Times New Roman" pitchFamily="18" charset="0"/>
              </a:rPr>
              <a:t>среды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представлены </a:t>
            </a:r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вне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 контекста </a:t>
            </a:r>
            <a:r>
              <a:rPr lang="ru-RU" sz="2000" b="1" i="1" dirty="0">
                <a:latin typeface="Times New Roman" pitchFamily="18" charset="0"/>
                <a:cs typeface="Times New Roman" pitchFamily="18" charset="0"/>
              </a:rPr>
              <a:t>предметного</a:t>
            </a:r>
            <a:r>
              <a:rPr lang="ru-RU" sz="20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содержания.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ПЛАНИРОВАНИЕ МЕТАПРЕДМЕТНЫХ И ЛИЧНОСТНЫХ РЕЗУЛЬТАТОВ </a:t>
            </a:r>
            <a:br>
              <a:rPr lang="ru-RU" sz="20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Метапредметные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и личностные результаты представлены суммарно, не разведены по годам обучения.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39552" y="1556792"/>
            <a:ext cx="8229600" cy="4525963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Предметные результаты планируются в соответствии с содержанием раздела Федеральной рабочей программы «Предметные результаты», с предметным содержанием учебного занятия и разбиты по годам обучения.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Пример: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Предметные результаты по учебному предмету «Иностранный (английский) язык» предметной области «Иностранные языки» ориентированы на применение знаний, умений и навыков в учебных ситуациях и реальных жизненных условиях, должны отражать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сформированность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иноязычной коммуникативной компетенции на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допороговом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уровне в совокупности её составляющих  — речевой, языковой,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социокультурной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компенсаторной,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метапредметной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(учебно-познавательной). </a:t>
            </a:r>
          </a:p>
          <a:p>
            <a:pPr>
              <a:buNone/>
            </a:pP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5 класс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1) владеть основными видами речевой деятельности: говорение: вести разные виды диалогов (диалог этикетного характера, диалог — побуждение к действию, диалог-расспрос) в рамках тематического содержания речи в стандартных ситуациях неофициального общения с вербальными и/или зрительными опорами, с соблюдением норм речевого этикета, принятого в стране/странах изучаемого языка (до 5 реплик со стороны каждого собеседника);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</p:spPr>
        <p:txBody>
          <a:bodyPr>
            <a:normAutofit/>
          </a:bodyPr>
          <a:lstStyle/>
          <a:p>
            <a:pPr algn="ctr"/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ПЛАНИРОВАНИЕ ПРЕДМЕТНЫХ РЕЗУЛЬТАТОВ ОБУЧЕНИЯ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000" b="1" dirty="0">
                <a:latin typeface="Times New Roman" pitchFamily="18" charset="0"/>
                <a:cs typeface="Times New Roman" pitchFamily="18" charset="0"/>
              </a:rPr>
            </a:b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на основании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Федеральной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 рабочей программы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060848"/>
            <a:ext cx="8229600" cy="394644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2000" u="sng" dirty="0" smtClean="0">
                <a:latin typeface="Times New Roman" pitchFamily="18" charset="0"/>
                <a:cs typeface="Times New Roman" pitchFamily="18" charset="0"/>
              </a:rPr>
              <a:t>Цели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: 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речевая компетенция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 — развитие коммуникативных умений по теме «Школа/школьная жизнь». 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             языковая компетенция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— овладение новыми Л.Е. по данной   теме.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             </a:t>
            </a:r>
            <a:r>
              <a:rPr lang="ru-RU" sz="2000" i="1" dirty="0" err="1" smtClean="0">
                <a:latin typeface="Times New Roman" pitchFamily="18" charset="0"/>
                <a:cs typeface="Times New Roman" pitchFamily="18" charset="0"/>
              </a:rPr>
              <a:t>социокультурная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компетенция — приобщение к традициям и  реалиям стран изучаемого языка в рамках темы.</a:t>
            </a:r>
          </a:p>
          <a:p>
            <a:pPr>
              <a:buNone/>
            </a:pPr>
            <a:r>
              <a:rPr lang="ru-RU" sz="2000" dirty="0" smtClean="0"/>
              <a:t>               </a:t>
            </a:r>
            <a:endParaRPr lang="ru-RU" sz="2000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1584176"/>
          </a:xfrm>
        </p:spPr>
        <p:txBody>
          <a:bodyPr>
            <a:noAutofit/>
          </a:bodyPr>
          <a:lstStyle/>
          <a:p>
            <a:pPr algn="l"/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Предмет: английский язык</a:t>
            </a:r>
            <a:br>
              <a:rPr lang="ru-RU" sz="2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Тема: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Comparing schools in different countries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 </a:t>
            </a:r>
            <a:br>
              <a:rPr lang="ru-RU" sz="2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Класс: 7</a:t>
            </a:r>
            <a:br>
              <a:rPr lang="ru-RU" sz="2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УМК :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FORWARD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авторы: Вербицкая М.В. и др.</a:t>
            </a:r>
            <a:br>
              <a:rPr lang="ru-RU" sz="2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Тип урока: изучение нового материала.</a:t>
            </a:r>
            <a:br>
              <a:rPr lang="ru-RU" sz="2000" dirty="0" smtClean="0">
                <a:latin typeface="Times New Roman" pitchFamily="18" charset="0"/>
                <a:cs typeface="Times New Roman" pitchFamily="18" charset="0"/>
              </a:rPr>
            </a:b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ru-RU" sz="1800" b="1" dirty="0" smtClean="0">
                <a:latin typeface="Times New Roman" pitchFamily="18" charset="0"/>
                <a:cs typeface="Times New Roman" pitchFamily="18" charset="0"/>
              </a:rPr>
              <a:t>Личностные: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освоение обучающимися социального опыта, основных социальных ролей, соответствующих ведущей деятельности возраста, норм и правил общественного поведения, форм социальной жизни в группах и сообществах, а также в рамках социального взаимодействия с людьми из другой культурной среды.</a:t>
            </a:r>
          </a:p>
          <a:p>
            <a:pPr>
              <a:buNone/>
            </a:pPr>
            <a:r>
              <a:rPr lang="ru-RU" sz="1800" b="1" dirty="0" smtClean="0">
                <a:latin typeface="Times New Roman" pitchFamily="18" charset="0"/>
                <a:cs typeface="Times New Roman" pitchFamily="18" charset="0"/>
              </a:rPr>
              <a:t>Предметные: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говорение: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вести диалог/беседу в рамках темы урока; </a:t>
            </a:r>
            <a:r>
              <a:rPr lang="ru-RU" sz="1800" u="sng" dirty="0" err="1" smtClean="0">
                <a:latin typeface="Times New Roman" pitchFamily="18" charset="0"/>
                <a:cs typeface="Times New Roman" pitchFamily="18" charset="0"/>
              </a:rPr>
              <a:t>аудирование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: воспринимать на слух и понимать несложные аутентичные тексты, содержащие отдельные незнакомые слова, в зависимости от поставленной коммуникативной задачи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;  письменная речь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: заполнять таблицы с указанием личной информации; </a:t>
            </a:r>
          </a:p>
          <a:p>
            <a:pPr>
              <a:buNone/>
            </a:pPr>
            <a:r>
              <a:rPr lang="ru-RU" sz="1800" b="1" dirty="0" err="1" smtClean="0">
                <a:latin typeface="Times New Roman" pitchFamily="18" charset="0"/>
                <a:cs typeface="Times New Roman" pitchFamily="18" charset="0"/>
              </a:rPr>
              <a:t>Метапредметные</a:t>
            </a:r>
            <a:r>
              <a:rPr lang="ru-RU" sz="1800" b="1" dirty="0" smtClean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Познавательные</a:t>
            </a:r>
            <a:r>
              <a:rPr lang="ru-RU" sz="1800" b="1" dirty="0" smtClean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1)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базовые логические действия: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выявлять и характеризовать существенные признаки объектов; делать выводы на основе умозаключений, формулировать гипотезы. 2)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работа с информацией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: выбирать, анализировать, систематизировать и интерпретировать информацию различных видов и форм представления.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Познавательные (работа с информацией</a:t>
            </a:r>
            <a:r>
              <a:rPr lang="ru-RU" sz="1800" i="1" u="sng" dirty="0" smtClean="0">
                <a:latin typeface="Times New Roman" pitchFamily="18" charset="0"/>
                <a:cs typeface="Times New Roman" pitchFamily="18" charset="0"/>
              </a:rPr>
              <a:t>):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выбирать, анализировать, систематизировать и интерпретировать информацию из письменных источников; самостоятельно выбирать оптимальную форму представления информации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Коммуникативными :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1)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общение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: воспринимать и формулировать суждения, выражать эмоции в соответствии с целями и условиями общения.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Регулятивные (самоорганизация</a:t>
            </a:r>
            <a:r>
              <a:rPr lang="ru-RU" sz="1800" i="1" u="sng" dirty="0" smtClean="0">
                <a:latin typeface="Times New Roman" pitchFamily="18" charset="0"/>
                <a:cs typeface="Times New Roman" pitchFamily="18" charset="0"/>
              </a:rPr>
              <a:t>):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выбирать способ решения учебной задачи с учётом имеющихся ресурсов и собственных возможностей.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Регулятивные: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эмоциональный интеллект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): управлять собственными эмоциями;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принятие себя и других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: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принимать себя и других, не осуждая. </a:t>
            </a:r>
            <a:r>
              <a:rPr lang="ru-RU" sz="1800" u="sng" dirty="0" smtClean="0">
                <a:latin typeface="Times New Roman" pitchFamily="18" charset="0"/>
                <a:cs typeface="Times New Roman" pitchFamily="18" charset="0"/>
              </a:rPr>
              <a:t>Регулятивные (самоконтроль):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владеть способами самоконтроля и рефлексии; </a:t>
            </a:r>
            <a:r>
              <a:rPr lang="ru-RU" sz="1800" dirty="0" smtClean="0"/>
              <a:t>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давать оценку приобретённому опыту; оценивать соответствие результата цели и условиям.</a:t>
            </a:r>
          </a:p>
          <a:p>
            <a:endParaRPr lang="ru-RU" sz="1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1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ПЛАНИРУЕМЫЕ РЕЗУЛЬТАТЫ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sz="4800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 В </a:t>
            </a:r>
            <a:r>
              <a:rPr lang="ru-RU" sz="4800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своей работе я использовала материалы из презентаций </a:t>
            </a:r>
            <a:r>
              <a:rPr lang="ru-RU" sz="4800" i="1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АкадемиЯ</a:t>
            </a:r>
            <a:r>
              <a:rPr lang="ru-RU" sz="4800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800" i="1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Минпросвещения</a:t>
            </a:r>
            <a:r>
              <a:rPr lang="ru-RU" sz="4800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России.</a:t>
            </a:r>
            <a:endParaRPr lang="ru-RU" sz="4800" i="1" dirty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Содержимое 4"/>
          <p:cNvGraphicFramePr>
            <a:graphicFrameLocks noGrp="1"/>
          </p:cNvGraphicFramePr>
          <p:nvPr>
            <p:ph idx="1"/>
          </p:nvPr>
        </p:nvGraphicFramePr>
        <p:xfrm>
          <a:off x="457200" y="476672"/>
          <a:ext cx="8363272" cy="631401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57400"/>
                <a:gridCol w="2057400"/>
                <a:gridCol w="2057400"/>
                <a:gridCol w="2191072"/>
              </a:tblGrid>
              <a:tr h="621587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Этапы урока</a:t>
                      </a:r>
                      <a:endParaRPr lang="ru-RU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Деятельность учителя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Деятельность обучающихся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УУД</a:t>
                      </a:r>
                      <a:endParaRPr lang="ru-RU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2159198">
                <a:tc>
                  <a:txBody>
                    <a:bodyPr/>
                    <a:lstStyle/>
                    <a:p>
                      <a:r>
                        <a:rPr lang="ru-RU" u="sng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Оргмомент</a:t>
                      </a:r>
                      <a:endParaRPr lang="ru-RU" u="sng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Фонетическая разминка</a:t>
                      </a:r>
                      <a:endParaRPr lang="ru-RU" u="sng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Приветствует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учеников, выясняет отсутствующих;</a:t>
                      </a:r>
                    </a:p>
                    <a:p>
                      <a:endParaRPr lang="ru-RU" sz="1400" baseline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baseline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baseline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проводит фонетическую зарядку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Приветствуют учителя, отвечают на вопросы.</a:t>
                      </a: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Выполняют фонетическую зарядку.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Коммуникативные</a:t>
                      </a:r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:  общение на А.Я.</a:t>
                      </a: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Коммуникативные</a:t>
                      </a:r>
                      <a:r>
                        <a:rPr lang="ru-RU" sz="14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: </a:t>
                      </a:r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отработка произносительной стороны речи на А.Я.</a:t>
                      </a:r>
                    </a:p>
                  </a:txBody>
                  <a:tcPr/>
                </a:tc>
              </a:tr>
              <a:tr h="3533233">
                <a:tc>
                  <a:txBody>
                    <a:bodyPr/>
                    <a:lstStyle/>
                    <a:p>
                      <a:r>
                        <a:rPr lang="ru-RU" u="sng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Проблематизация</a:t>
                      </a:r>
                      <a:r>
                        <a:rPr lang="ru-RU" u="sng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dirty="0" smtClean="0">
                          <a:latin typeface="Times New Roman" pitchFamily="18" charset="0"/>
                          <a:cs typeface="Times New Roman" pitchFamily="18" charset="0"/>
                        </a:rPr>
                        <a:t>(введение в тему)</a:t>
                      </a:r>
                    </a:p>
                    <a:p>
                      <a:endParaRPr lang="ru-RU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dirty="0" smtClean="0">
                          <a:latin typeface="Times New Roman" pitchFamily="18" charset="0"/>
                          <a:cs typeface="Times New Roman" pitchFamily="18" charset="0"/>
                        </a:rPr>
                        <a:t>Эвристическая беседа</a:t>
                      </a:r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Включает детскую песню на А.Я. о школе.</a:t>
                      </a: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Задает вопросы из разряда «</a:t>
                      </a:r>
                      <a:r>
                        <a:rPr lang="en-US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did</a:t>
                      </a:r>
                      <a:r>
                        <a:rPr lang="en-US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you know, that…?”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(подводит учеников к определению более конкретной темы урока.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Слушают песню, пытаются определить тему песни.</a:t>
                      </a: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Слушают вопросы,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дают ответы. Совместно с учителем формулируют тему урока.. </a:t>
                      </a: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Познавательные</a:t>
                      </a:r>
                      <a:r>
                        <a:rPr lang="ru-RU" sz="1400" i="1" dirty="0" smtClean="0">
                          <a:latin typeface="Times New Roman" pitchFamily="18" charset="0"/>
                          <a:cs typeface="Times New Roman" pitchFamily="18" charset="0"/>
                        </a:rPr>
                        <a:t>:</a:t>
                      </a:r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 умение определить общую мысль текста (песни).</a:t>
                      </a:r>
                    </a:p>
                    <a:p>
                      <a:r>
                        <a:rPr lang="ru-RU" sz="14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Познавательные:</a:t>
                      </a:r>
                      <a:r>
                        <a:rPr lang="ru-RU" sz="14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делать вывод,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формулировать гипотезу.</a:t>
                      </a: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Коммуникативные:</a:t>
                      </a:r>
                      <a:r>
                        <a:rPr lang="ru-RU" sz="14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воспринимать и формулировать суждения, выражать эмоции в соответствии с целями и условиями общения.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58019"/>
          </a:xfrm>
        </p:spPr>
        <p:txBody>
          <a:bodyPr>
            <a:noAutofit/>
          </a:bodyPr>
          <a:lstStyle/>
          <a:p>
            <a:endParaRPr lang="ru-RU" sz="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67544" y="304800"/>
          <a:ext cx="8229600" cy="6370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57400"/>
                <a:gridCol w="1975048"/>
                <a:gridCol w="2139752"/>
                <a:gridCol w="2057400"/>
              </a:tblGrid>
              <a:tr h="489688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Этапы урока</a:t>
                      </a:r>
                      <a:endParaRPr lang="ru-RU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Деятельность учителя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Деятельность обучающихся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УУД</a:t>
                      </a:r>
                      <a:endParaRPr lang="ru-RU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2217998">
                <a:tc>
                  <a:txBody>
                    <a:bodyPr/>
                    <a:lstStyle/>
                    <a:p>
                      <a:r>
                        <a:rPr lang="ru-RU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Актуализация</a:t>
                      </a:r>
                      <a:r>
                        <a:rPr lang="ru-RU" u="sng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</a:p>
                    <a:p>
                      <a:r>
                        <a:rPr lang="ru-RU" sz="14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1.</a:t>
                      </a:r>
                      <a:r>
                        <a:rPr lang="ru-RU" sz="14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4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 слайде демонстрируются картинки и опорные Л.Е. Задание: соотнесите картинки со словами и фразами.) ИЛИ</a:t>
                      </a:r>
                    </a:p>
                    <a:p>
                      <a:r>
                        <a:rPr lang="ru-RU" sz="14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2. Решение кроссворда</a:t>
                      </a: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Формулирует задание, контролирует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выполнение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Соотносят картинки со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словами и фразами по теме. (индивидуальная/парная)</a:t>
                      </a:r>
                    </a:p>
                    <a:p>
                      <a:endParaRPr lang="ru-RU" sz="1400" baseline="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Решают кроссворд  (индивидуальная/парная)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Познавательные</a:t>
                      </a:r>
                      <a:r>
                        <a:rPr lang="ru-RU" sz="12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: 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устанавливать существенный признак классификации, основания для обобщения.</a:t>
                      </a:r>
                    </a:p>
                    <a:p>
                      <a:endParaRPr lang="ru-RU" sz="1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Регулятивные</a:t>
                      </a:r>
                      <a:r>
                        <a:rPr lang="ru-RU" sz="12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: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2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соотнесение результатов                              учебной  деятельности                                          с заданными образцами</a:t>
                      </a:r>
                      <a:endParaRPr lang="ru-RU" sz="1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200" u="sng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485425">
                <a:tc>
                  <a:txBody>
                    <a:bodyPr/>
                    <a:lstStyle/>
                    <a:p>
                      <a:r>
                        <a:rPr lang="ru-RU" sz="16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Изучение нового материала и первичное использование.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u="sng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Задание №1.</a:t>
                      </a:r>
                      <a:r>
                        <a:rPr lang="ru-RU" sz="1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Рассмотреть картинки и послушать запись интервью без опоры на текст; ответить на вопрос задания (записать название стран). </a:t>
                      </a:r>
                    </a:p>
                    <a:p>
                      <a:r>
                        <a:rPr lang="ru-RU" sz="1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Слушать запись повторно, с опорой на текст. Ученикам предлагается догадаться о значении новых для них Л.Е. по контексту.</a:t>
                      </a:r>
                      <a:endParaRPr lang="ru-RU" sz="10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0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Заполнить таблицу , используя полученную информацию).</a:t>
                      </a:r>
                      <a:endParaRPr lang="ru-RU" sz="10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0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Ставит аудиозапись,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контролирует выполнение задания.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Слушают аудиозапись, записывают название стран из текста. (индивидуально)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kern="120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Слушать запись повторно, с опорой на текст,</a:t>
                      </a:r>
                      <a:r>
                        <a:rPr lang="ru-RU" sz="14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4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догадаться о значении новых для них Л.Е. по контексту. Заполняют таблицу.</a:t>
                      </a: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(Начало учебного года, время начала уроков, должны/не должны носить школьную форму, </a:t>
                      </a:r>
                      <a:r>
                        <a:rPr lang="ru-RU" sz="1400" baseline="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ланч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в школе)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Познавательные (работа с информацией):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выбирать</a:t>
                      </a:r>
                      <a:r>
                        <a:rPr lang="ru-RU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и систематизировать информацию различных видов и форм представления;</a:t>
                      </a:r>
                    </a:p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Регулятивные</a:t>
                      </a:r>
                      <a:r>
                        <a:rPr lang="ru-RU" sz="1200" i="1" u="sng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(самоорганизация):</a:t>
                      </a:r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ru-RU" sz="1200" i="1" u="none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выбирать способ решения учебной задачи с учётом имеющихся ресурсов и собственных возможностей.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018"/>
          </a:xfrm>
        </p:spPr>
        <p:txBody>
          <a:bodyPr>
            <a:noAutofit/>
          </a:bodyPr>
          <a:lstStyle/>
          <a:p>
            <a:endParaRPr lang="ru-RU" sz="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395536" y="332657"/>
          <a:ext cx="8229600" cy="57302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432047">
                <a:tc>
                  <a:txBody>
                    <a:bodyPr/>
                    <a:lstStyle/>
                    <a:p>
                      <a:r>
                        <a:rPr lang="ru-RU" dirty="0" smtClean="0"/>
                        <a:t>Этапы урока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Деятельность учителя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Деятельность ученика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УУД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u="sng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Задание №</a:t>
                      </a:r>
                      <a:r>
                        <a:rPr lang="ru-RU" sz="1400" u="sng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400" u="none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2.Ролевая игра</a:t>
                      </a:r>
                      <a:r>
                        <a:rPr lang="ru-RU" sz="1400" u="none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«В</a:t>
                      </a:r>
                      <a:r>
                        <a:rPr lang="ru-RU" sz="1400" u="none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400" u="none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международном детском лагере» . </a:t>
                      </a:r>
                      <a:r>
                        <a:rPr lang="ru-RU" sz="14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Учащиеся в </a:t>
                      </a:r>
                      <a:r>
                        <a:rPr lang="ru-RU" sz="14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4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группах выбирают персонажа из интервью, и, опираясь на данный материал и информацию из таблицы разыгрывают диалог.</a:t>
                      </a: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u="sng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Задание №3</a:t>
                      </a:r>
                      <a:r>
                        <a:rPr lang="ru-RU" sz="1400" u="sng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ru-RU" sz="1400" u="none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Работа в группах.(Бригадный метод). Задание: прочитать  2 </a:t>
                      </a:r>
                      <a:r>
                        <a:rPr lang="ru-RU" sz="1400" u="none" kern="1200" baseline="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эл.письма</a:t>
                      </a:r>
                      <a:r>
                        <a:rPr lang="ru-RU" sz="1400" u="none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, где дети высказывают своё мнение о школьной форме. Аргументы «за» и «против» занести в таблицу.</a:t>
                      </a:r>
                      <a:endParaRPr lang="ru-RU" sz="1400" u="non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Разбирает с учениками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задание, помогает им  распределить роли.</a:t>
                      </a: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Разбирает с учениками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задание, помогает им поделиться на группы, контролирует выполнение.</a:t>
                      </a:r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Выбирают персонажа, разыгрывают диалоги с опорой на изученный  на уроке материал. (групповая)</a:t>
                      </a: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Каждая группа читает по 1 письму, заносит</a:t>
                      </a:r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данные в таблицу; командир озвучивает ответы. Слушают ответы одноклассников.</a:t>
                      </a:r>
                    </a:p>
                    <a:p>
                      <a:r>
                        <a:rPr lang="ru-RU" sz="14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(групповая).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Коммуникативные: 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общение: воспринимать и формулировать суждения, выражать эмоции в соответствии с целями и условиями общения;</a:t>
                      </a:r>
                    </a:p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Регулятивные: </a:t>
                      </a:r>
                      <a:r>
                        <a:rPr lang="ru-RU" sz="1200" i="1" u="none" dirty="0" smtClean="0">
                          <a:latin typeface="Times New Roman" pitchFamily="18" charset="0"/>
                          <a:cs typeface="Times New Roman" pitchFamily="18" charset="0"/>
                        </a:rPr>
                        <a:t> (</a:t>
                      </a:r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эмоциональный интеллект</a:t>
                      </a:r>
                      <a:r>
                        <a:rPr lang="ru-RU" sz="1200" i="1" dirty="0" smtClean="0">
                          <a:latin typeface="Times New Roman" pitchFamily="18" charset="0"/>
                          <a:cs typeface="Times New Roman" pitchFamily="18" charset="0"/>
                        </a:rPr>
                        <a:t>):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управлять собственными эмоциями;</a:t>
                      </a:r>
                    </a:p>
                    <a:p>
                      <a:r>
                        <a:rPr lang="ru-RU" sz="12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принятие себя и других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:</a:t>
                      </a:r>
                      <a:endParaRPr lang="ru-RU" sz="1200" u="sng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принимать себя и других, не осуждая.</a:t>
                      </a:r>
                    </a:p>
                    <a:p>
                      <a:endParaRPr lang="ru-RU" sz="1200" u="sng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Познавательные</a:t>
                      </a:r>
                      <a:r>
                        <a:rPr lang="ru-RU" sz="1200" i="1" u="sng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(</a:t>
                      </a:r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работа с информацией):</a:t>
                      </a:r>
                      <a:r>
                        <a:rPr lang="ru-RU" sz="1200" i="1" u="sng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200" i="1" dirty="0" smtClean="0">
                          <a:latin typeface="Times New Roman" pitchFamily="18" charset="0"/>
                          <a:cs typeface="Times New Roman" pitchFamily="18" charset="0"/>
                        </a:rPr>
                        <a:t>выбирать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, анализировать, систематизировать и интерпретировать информацию из</a:t>
                      </a:r>
                      <a:r>
                        <a:rPr lang="ru-RU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письменных источников;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самостоятельно выбирать оптимальную форму представления информации.</a:t>
                      </a:r>
                    </a:p>
                    <a:p>
                      <a:r>
                        <a:rPr lang="ru-RU" sz="12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Коммуникативные: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публично представлять результаты выполненного задания.</a:t>
                      </a:r>
                      <a:endParaRPr lang="ru-RU" sz="1200" u="sng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018"/>
          </a:xfrm>
        </p:spPr>
        <p:txBody>
          <a:bodyPr>
            <a:noAutofit/>
          </a:bodyPr>
          <a:lstStyle/>
          <a:p>
            <a:endParaRPr lang="ru-RU" sz="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404813"/>
          <a:ext cx="8229600" cy="63144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ru-RU" dirty="0" smtClean="0">
                          <a:latin typeface="Times New Roman" pitchFamily="18" charset="0"/>
                          <a:cs typeface="Times New Roman" pitchFamily="18" charset="0"/>
                        </a:rPr>
                        <a:t>Этапы урока</a:t>
                      </a:r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Деятельность учителя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Деятельность ученика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>
                          <a:latin typeface="Times New Roman" pitchFamily="18" charset="0"/>
                          <a:cs typeface="Times New Roman" pitchFamily="18" charset="0"/>
                        </a:rPr>
                        <a:t>УУД</a:t>
                      </a:r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Самоконтроль</a:t>
                      </a:r>
                      <a:r>
                        <a:rPr lang="ru-RU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u="sng" kern="120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u="sng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Задание №4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. Составить словосочетания из предложенных слов по теме.  Вставить эти словосочетания в пропуски в тексте.</a:t>
                      </a:r>
                    </a:p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Разбирает с учениками</a:t>
                      </a:r>
                      <a:r>
                        <a:rPr lang="ru-RU" sz="1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задание, контролирует выполнение.</a:t>
                      </a:r>
                      <a:endParaRPr lang="ru-RU" sz="1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Составляют словосочетания, вставляют их в предложенный текст. (индивидуальная, парная</a:t>
                      </a:r>
                      <a:r>
                        <a:rPr lang="ru-RU" sz="1800" smtClean="0">
                          <a:latin typeface="Times New Roman" pitchFamily="18" charset="0"/>
                          <a:cs typeface="Times New Roman" pitchFamily="18" charset="0"/>
                        </a:rPr>
                        <a:t>, групповая)</a:t>
                      </a:r>
                      <a:endParaRPr lang="ru-RU" sz="1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dirty="0" smtClean="0">
                          <a:latin typeface="Times New Roman" pitchFamily="18" charset="0"/>
                          <a:cs typeface="Times New Roman" pitchFamily="18" charset="0"/>
                        </a:rPr>
                        <a:t>Сверяют свои</a:t>
                      </a:r>
                      <a:r>
                        <a:rPr lang="ru-RU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ответы с образцом.</a:t>
                      </a:r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Познавательные </a:t>
                      </a:r>
                    </a:p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(базовые логические):</a:t>
                      </a:r>
                      <a:r>
                        <a:rPr lang="ru-RU" sz="1200" i="1" u="none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200" u="none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выявлять причинно-следственные связи </a:t>
                      </a:r>
                      <a:r>
                        <a:rPr lang="ru-RU" sz="1200" u="none" dirty="0" smtClean="0">
                          <a:latin typeface="Times New Roman" pitchFamily="18" charset="0"/>
                          <a:cs typeface="Times New Roman" pitchFamily="18" charset="0"/>
                        </a:rPr>
                        <a:t> при изучении текста.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Познавательные (работа с информацией):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выбирать</a:t>
                      </a:r>
                      <a:r>
                        <a:rPr lang="ru-RU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и систематизировать информацию различных видов и форм представления.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Регулятивные</a:t>
                      </a:r>
                      <a:r>
                        <a:rPr lang="ru-RU" sz="12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: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2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соотнесение результатов                              учебной  деятельности                                          с заданными образцами</a:t>
                      </a:r>
                      <a:endParaRPr lang="ru-RU" sz="1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Рефлексия </a:t>
                      </a:r>
                    </a:p>
                    <a:p>
                      <a:endParaRPr lang="ru-RU" u="sng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r>
                        <a:rPr lang="ru-RU" sz="1400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Домашнее</a:t>
                      </a:r>
                      <a:r>
                        <a:rPr lang="ru-RU" sz="1400" u="sng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задание: </a:t>
                      </a:r>
                      <a:r>
                        <a:rPr lang="ru-RU" sz="1400" u="none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 придумать 1 аргумент «за» и 1 «против» школьной формы. (элемент развития критического мышления «двойной дневник» ) .</a:t>
                      </a:r>
                      <a:endParaRPr lang="ru-RU" sz="1400" u="none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Совместно</a:t>
                      </a:r>
                      <a:r>
                        <a:rPr lang="ru-RU" sz="16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с детьми подводит итог урока, просит дополнить фразы о том, чему ученики научились за урок</a:t>
                      </a:r>
                      <a:r>
                        <a:rPr lang="ru-RU" sz="18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, достигли или нет целей урока.</a:t>
                      </a:r>
                      <a:endParaRPr lang="ru-RU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i="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Совместно с учителем подводят итог урока, используя</a:t>
                      </a:r>
                      <a:r>
                        <a:rPr lang="ru-RU" sz="1200" i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фразы, рассказывают о том, что узнали/ чему научились на уроке.</a:t>
                      </a:r>
                      <a:endParaRPr lang="ru-RU" sz="1200" i="0" kern="120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r>
                        <a:rPr lang="en-US" sz="1200" i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 have revised….</a:t>
                      </a:r>
                      <a:endParaRPr lang="ru-RU" sz="1200" i="1" kern="120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i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 have learnt…..</a:t>
                      </a:r>
                      <a:endParaRPr lang="ru-RU" sz="1200" kern="120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en-US" sz="1200" kern="120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r>
                        <a:rPr lang="en-US" sz="12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Now I know/can…  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speak about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understand the  information</a:t>
                      </a:r>
                    </a:p>
                    <a:p>
                      <a:r>
                        <a:rPr lang="en-US" sz="12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say my</a:t>
                      </a:r>
                      <a:r>
                        <a:rPr lang="en-US" sz="120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o</a:t>
                      </a:r>
                      <a:r>
                        <a:rPr lang="en-US" sz="12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pinion on</a:t>
                      </a:r>
                      <a:endParaRPr lang="ru-RU" sz="1200" kern="120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r>
                        <a:rPr lang="en-US" sz="1200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                              </a:t>
                      </a:r>
                      <a:endParaRPr lang="ru-RU" sz="1200" kern="120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Регулятивные</a:t>
                      </a:r>
                      <a:r>
                        <a:rPr lang="ru-RU" sz="1200" i="1" u="sng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(самоконтроль):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владеть способами самоконтроля</a:t>
                      </a:r>
                      <a:r>
                        <a:rPr lang="ru-RU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и рефлексии; </a:t>
                      </a:r>
                      <a:r>
                        <a:rPr lang="ru-RU" sz="1200" baseline="0" dirty="0" smtClean="0">
                          <a:latin typeface="+mn-lt"/>
                          <a:cs typeface="+mn-cs"/>
                        </a:rPr>
                        <a:t> </a:t>
                      </a:r>
                      <a:r>
                        <a:rPr lang="ru-RU" sz="1200" dirty="0" smtClean="0"/>
                        <a:t>давать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оценку приобретённому опыту;</a:t>
                      </a:r>
                      <a:r>
                        <a:rPr lang="ru-RU" sz="12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оценивать соответствие результата цели и условиям.</a:t>
                      </a:r>
                    </a:p>
                    <a:p>
                      <a:r>
                        <a:rPr lang="ru-RU" sz="1200" i="1" u="sng" dirty="0" smtClean="0">
                          <a:latin typeface="Times New Roman" pitchFamily="18" charset="0"/>
                          <a:cs typeface="Times New Roman" pitchFamily="18" charset="0"/>
                        </a:rPr>
                        <a:t>Коммуникативные</a:t>
                      </a:r>
                      <a:r>
                        <a:rPr lang="ru-RU" sz="1200" i="1" u="sng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(общение): </a:t>
                      </a:r>
                      <a:r>
                        <a:rPr lang="ru-RU" sz="1200" dirty="0" smtClean="0">
                          <a:latin typeface="Times New Roman" pitchFamily="18" charset="0"/>
                          <a:cs typeface="Times New Roman" pitchFamily="18" charset="0"/>
                        </a:rPr>
                        <a:t>выражать себя (свою точку зрения) </a:t>
                      </a:r>
                      <a:endParaRPr lang="ru-RU" sz="1200" u="sng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flipV="1">
            <a:off x="457200" y="228919"/>
            <a:ext cx="8229600" cy="45719"/>
          </a:xfrm>
        </p:spPr>
        <p:txBody>
          <a:bodyPr>
            <a:normAutofit fontScale="90000"/>
          </a:bodyPr>
          <a:lstStyle/>
          <a:p>
            <a:endParaRPr lang="ru-RU" sz="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328592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2000" u="sng" dirty="0" smtClean="0">
                <a:latin typeface="Times New Roman" pitchFamily="18" charset="0"/>
                <a:cs typeface="Times New Roman" pitchFamily="18" charset="0"/>
              </a:rPr>
              <a:t>В основе обновлённых ФГОС лежит системно – </a:t>
            </a:r>
            <a:r>
              <a:rPr lang="ru-RU" sz="2000" u="sng" dirty="0" err="1" smtClean="0">
                <a:latin typeface="Times New Roman" pitchFamily="18" charset="0"/>
                <a:cs typeface="Times New Roman" pitchFamily="18" charset="0"/>
              </a:rPr>
              <a:t>деятельностный</a:t>
            </a:r>
            <a:r>
              <a:rPr lang="ru-RU" sz="2000" u="sng" dirty="0" smtClean="0">
                <a:latin typeface="Times New Roman" pitchFamily="18" charset="0"/>
                <a:cs typeface="Times New Roman" pitchFamily="18" charset="0"/>
              </a:rPr>
              <a:t> подход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Системно –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деятельностный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подход - это подход, при котором в учебном процессе главное место отводится активной и разносторонней, в максимальной степени самостоятельной познавательной, коммуникативной, регулятивной деятельности школьника.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…«постулирует в качестве цели образования развитие личности учащегося на основе освоения универсальных способов деятельности. Процесс учения понимается не только как усвоение системы знаний, умений и навыков, составляющих инструментальную основу компетенций учащегося, но </a:t>
            </a:r>
            <a:r>
              <a:rPr lang="ru-RU" sz="2000" u="sng" dirty="0" smtClean="0">
                <a:latin typeface="Times New Roman" pitchFamily="18" charset="0"/>
                <a:cs typeface="Times New Roman" pitchFamily="18" charset="0"/>
              </a:rPr>
              <a:t>и как процесс развития личности, обретения духовно-нравственного и социального опыта».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… «процесс учения—это процесс деятельности ученика, направленный на становление его сознания и его личности в целом.»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648072"/>
          </a:xfrm>
        </p:spPr>
        <p:txBody>
          <a:bodyPr>
            <a:noAutofit/>
          </a:bodyPr>
          <a:lstStyle/>
          <a:p>
            <a:pPr algn="ctr"/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СИСТЕМНО - ДЕЯТЕЛЬНОСТНЫЙ ПОДХОД – МЕТОДОЛОГИЧЕСКАЯ ОСНОВА  ОБНОВЛЕННЫХ ФГОС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40060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Ключевое место в системно -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деятельностном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подходе занимает категория «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деятельности»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 Деятельность рассматривается как система, нацеленная на результат.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Новые знания не даются в готовом виде! Обучающиеся «открывают» их сами в процессе самостоятельной исследовательской деятельности!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Основная задача педагога: организация учебной деятельности, позволяющей формировать у учащихся потребности и способности в осуществлении творческого преобразования учебного материала с целью овладения новыми знаниями в результате собственного поиска.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Ключевой технологический элемент : ситуация актуального активизирующего затруднения, организованная деятельность по выдвижению идей, гипотез, версий, целью которой является получение личного образовательного результата, выраженного в продуктах деятельности (схемах, моделях, текстах, проектах и пр.).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Ведущие профессиональные умения учителя: конструирование эвристической ситуации, применение методов, которые позволяют учащемуся самому искать и осознавать подходящие для него способы решения проблем.</a:t>
            </a:r>
          </a:p>
          <a:p>
            <a:pPr>
              <a:buNone/>
            </a:pPr>
            <a:endParaRPr lang="ru-RU" sz="2000" dirty="0" smtClean="0"/>
          </a:p>
          <a:p>
            <a:pPr>
              <a:buNone/>
            </a:pPr>
            <a:endParaRPr lang="ru-RU" sz="2000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pPr algn="ctr"/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ОСОБЕННОСТИ РЕАЛИЗАЦИИ СИСТЕМНО-ДЕЯТЕЛЬНОСТНОГО ПОДХОДА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395536" y="1412776"/>
          <a:ext cx="8229600" cy="44856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458616"/>
                <a:gridCol w="2952328"/>
                <a:gridCol w="2818656"/>
              </a:tblGrid>
              <a:tr h="370840">
                <a:tc>
                  <a:txBody>
                    <a:bodyPr/>
                    <a:lstStyle/>
                    <a:p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b="0" dirty="0" smtClean="0">
                          <a:latin typeface="Times New Roman" pitchFamily="18" charset="0"/>
                          <a:cs typeface="Times New Roman" pitchFamily="18" charset="0"/>
                        </a:rPr>
                        <a:t>Необходимо исключить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b="0" dirty="0" smtClean="0">
                          <a:latin typeface="Times New Roman" pitchFamily="18" charset="0"/>
                          <a:cs typeface="Times New Roman" pitchFamily="18" charset="0"/>
                        </a:rPr>
                        <a:t>Нужно стремиться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b="0" dirty="0" smtClean="0">
                          <a:latin typeface="Times New Roman" pitchFamily="18" charset="0"/>
                          <a:cs typeface="Times New Roman" pitchFamily="18" charset="0"/>
                        </a:rPr>
                        <a:t>Цель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b="0" dirty="0" smtClean="0">
                          <a:latin typeface="Times New Roman" pitchFamily="18" charset="0"/>
                          <a:cs typeface="Times New Roman" pitchFamily="18" charset="0"/>
                        </a:rPr>
                        <a:t>Передача готовых знаний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b="0" dirty="0" smtClean="0">
                          <a:latin typeface="Times New Roman" pitchFamily="18" charset="0"/>
                          <a:cs typeface="Times New Roman" pitchFamily="18" charset="0"/>
                        </a:rPr>
                        <a:t>Развитие умений по открытию и применению знаний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b="0" dirty="0" smtClean="0">
                          <a:latin typeface="Times New Roman" pitchFamily="18" charset="0"/>
                          <a:cs typeface="Times New Roman" pitchFamily="18" charset="0"/>
                        </a:rPr>
                        <a:t>Обучающая деятельность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Учитель –транслятор знаний. </a:t>
                      </a:r>
                    </a:p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Ориентация на «среднего» ученика.</a:t>
                      </a:r>
                    </a:p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Фронтальная работа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Учитель -организатор учебной деятельности.  </a:t>
                      </a:r>
                    </a:p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Дифференциация требований.</a:t>
                      </a:r>
                    </a:p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Групповая и индивидуальная работа 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b="0" dirty="0" smtClean="0">
                          <a:latin typeface="Times New Roman" pitchFamily="18" charset="0"/>
                          <a:cs typeface="Times New Roman" pitchFamily="18" charset="0"/>
                        </a:rPr>
                        <a:t>Учебные задания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Репродуктивные задания </a:t>
                      </a:r>
                    </a:p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 повторение               </a:t>
                      </a:r>
                    </a:p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 запоминание 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Продуктивные задания на  </a:t>
                      </a:r>
                    </a:p>
                    <a:p>
                      <a:r>
                        <a:rPr kumimoji="0" lang="ru-RU" sz="1800" b="0" kern="12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формирование УУД, на применение знаний, интеграцию, перенос знаний</a:t>
                      </a:r>
                      <a:endParaRPr lang="ru-RU" b="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ПРОФЕССИОНАЛЬНАЯ ДЕЯТЕЛЬНОСТЬ В  УСЛОВИЯХ СИСТЕМНО – ДЕЯТЕЛЬНОСТНОГО ПОДХОДА 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25658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2000" b="1" u="sng" dirty="0" smtClean="0">
                <a:latin typeface="Times New Roman" pitchFamily="18" charset="0"/>
                <a:cs typeface="Times New Roman" pitchFamily="18" charset="0"/>
              </a:rPr>
              <a:t>Проблемное обучение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обучение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на основе «учебных ситуаций», организации условий, провоцирующих учебную деятельность. 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«Прежде чем вводить новое знание, надо создать ситуацию…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необходимости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его появления».  (Г.А.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Цукерман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>
              <a:buNone/>
            </a:pPr>
            <a:endParaRPr lang="ru-RU" sz="20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u="sng" dirty="0" smtClean="0">
                <a:latin typeface="Times New Roman" pitchFamily="18" charset="0"/>
                <a:cs typeface="Times New Roman" pitchFamily="18" charset="0"/>
              </a:rPr>
              <a:t>Методические приемы создания проблемной ситуации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: </a:t>
            </a:r>
          </a:p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Учитель подводит к противоречию и предлагает его разрешить</a:t>
            </a:r>
          </a:p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Учитель излагает различные точки зрения на один и тот же вопрос</a:t>
            </a:r>
          </a:p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Учитель предлагает рассматривать явление с различных позиций</a:t>
            </a:r>
          </a:p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Учитель побуждает к сравнению, обобщению, выводам, постановке проблемных задач и вопросов </a:t>
            </a:r>
          </a:p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Учитель предъявляет задачи с недостаточными или избыточными данными, с противоречивыми данными, с заведомо допущенными ошибками, с ограниченным временем решения.</a:t>
            </a:r>
          </a:p>
          <a:p>
            <a:pPr>
              <a:buNone/>
            </a:pPr>
            <a:endParaRPr lang="ru-RU" sz="2000" b="1" u="sng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БАЗОВЫЕ ОБРАЗОВАТЕЛЬНЫЕ ТЕХНОЛОГИИ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ru-RU" sz="2400" b="1" u="sng" dirty="0" smtClean="0">
                <a:latin typeface="Times New Roman" pitchFamily="18" charset="0"/>
                <a:cs typeface="Times New Roman" pitchFamily="18" charset="0"/>
              </a:rPr>
              <a:t>Развитие критического мышления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- </a:t>
            </a:r>
            <a:endParaRPr lang="ru-RU" sz="2400" dirty="0" smtClean="0"/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Мозговой штурм (парная и групповая)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Кластеры (выделение смысловых единиц текста)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ИНСЕРТ (маркировка текста значками по мере его чтения) («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√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» -уже знал, «+» -новое, «--»  -думал иначе, «?» -не понял вопрос)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Дерево предсказаний по теме (ствол -тема, ветви -предположения, листья -обоснования, аргументы)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Чтение с остановками (задать вопрос к блоку материала)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Графическое отображение полученной информации (схема «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Фишбоун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», концептуальная таблица,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денотатныйграф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Двойной дневник; за и против</a:t>
            </a:r>
          </a:p>
          <a:p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Синквейн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даймонд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БАЗОВЫЕ ОБРАЗОВАТЕЛЬНЫЕ ТЕХНОЛОГИИ</a:t>
            </a:r>
            <a:endParaRPr lang="ru-RU" sz="24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400600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ru-RU" sz="2400" b="1" u="sng" dirty="0" smtClean="0">
                <a:latin typeface="Times New Roman" pitchFamily="18" charset="0"/>
                <a:cs typeface="Times New Roman" pitchFamily="18" charset="0"/>
              </a:rPr>
              <a:t>Проектное обучение 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способ организации процесса познания, система обучения, при которой обучающиеся приобретают знания и умения в процессе планирования и выполнения проектов. Проект направлен на получение конкретного задуманного результата – продукта, обладающего определенной системой свойств и предназначенного для определенного использования. </a:t>
            </a:r>
          </a:p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Лозунг проектного обучения: Все из жизни, все для жизни! Триада проекта – замысел – реализация - продукт.</a:t>
            </a:r>
          </a:p>
          <a:p>
            <a:pPr>
              <a:buNone/>
            </a:pPr>
            <a:r>
              <a:rPr lang="ru-RU" sz="2400" u="sng" dirty="0" smtClean="0">
                <a:latin typeface="Times New Roman" pitchFamily="18" charset="0"/>
                <a:cs typeface="Times New Roman" pitchFamily="18" charset="0"/>
              </a:rPr>
              <a:t>Особенности проектного метода обучения.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000" dirty="0" smtClean="0"/>
              <a:t> 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Процесс обучения строится на логике деятельности, имеющей личностный смысл для ученика; 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В процессе работы над учебным проектом ученик постигает реальные жизненные проблемы, процессы, объекты; 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Реализация технологии способствует развитию самостоятельности, инициативности, способности к творчеству;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Оценка проектной деятельности обучающихся входит в систему оценки достижения планируемых результатов освоения программы основного общего образования. </a:t>
            </a:r>
          </a:p>
          <a:p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БАЗОВЫЕ ОБРАЗОВАТЕЛЬНЫЕ ТЕХНОЛОГИИ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0265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Цели урока задаются с тенденцией передачи функции от учителя к ученику.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Учет личностных,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метапредметных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и предметных планируемых результатов в определении целей урока.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Использование разнообразных форм, методов и приемов обучения, повышающих активность учащихся.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Учитель владеет технологией диалога, обучает учащихся ставить и адресовать вопросы.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Учитель эффективно сочетает репродуктивную и проблемную форму обучения, учит детей работать по правилу и творчески. </a:t>
            </a:r>
          </a:p>
          <a:p>
            <a:pPr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Учитель систематически обучает детей осуществлять рефлексивное действие.</a:t>
            </a:r>
          </a:p>
          <a:p>
            <a:pPr>
              <a:buNone/>
            </a:pPr>
            <a:r>
              <a:rPr lang="ru-RU" sz="2000" u="sng" dirty="0" smtClean="0">
                <a:latin typeface="Times New Roman" pitchFamily="18" charset="0"/>
                <a:cs typeface="Times New Roman" pitchFamily="18" charset="0"/>
              </a:rPr>
              <a:t>Стиль, тон отношений, задаваемые на уроке, создают атмосферу сотрудничества, сотворчества, психологического комфорта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ru-RU" sz="2000" dirty="0" smtClean="0"/>
          </a:p>
          <a:p>
            <a:pPr>
              <a:buNone/>
            </a:pPr>
            <a:endParaRPr lang="ru-RU" sz="2000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pPr algn="ctr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КРИТЕРИИ РЕЗУЛЬТАТИВНОСТИ УРОКА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Изящная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7698</TotalTime>
  <Words>2260</Words>
  <Application>Microsoft Office PowerPoint</Application>
  <PresentationFormat>Экран (4:3)</PresentationFormat>
  <Paragraphs>271</Paragraphs>
  <Slides>23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23</vt:i4>
      </vt:variant>
    </vt:vector>
  </HeadingPairs>
  <TitlesOfParts>
    <vt:vector size="24" baseType="lpstr">
      <vt:lpstr>Открытая</vt:lpstr>
      <vt:lpstr> </vt:lpstr>
      <vt:lpstr> </vt:lpstr>
      <vt:lpstr>СИСТЕМНО - ДЕЯТЕЛЬНОСТНЫЙ ПОДХОД – МЕТОДОЛОГИЧЕСКАЯ ОСНОВА  ОБНОВЛЕННЫХ ФГОС</vt:lpstr>
      <vt:lpstr>ОСОБЕННОСТИ РЕАЛИЗАЦИИ СИСТЕМНО-ДЕЯТЕЛЬНОСТНОГО ПОДХОДА</vt:lpstr>
      <vt:lpstr>ПРОФЕССИОНАЛЬНАЯ ДЕЯТЕЛЬНОСТЬ В  УСЛОВИЯХ СИСТЕМНО – ДЕЯТЕЛЬНОСТНОГО ПОДХОДА </vt:lpstr>
      <vt:lpstr>БАЗОВЫЕ ОБРАЗОВАТЕЛЬНЫЕ ТЕХНОЛОГИИ</vt:lpstr>
      <vt:lpstr>БАЗОВЫЕ ОБРАЗОВАТЕЛЬНЫЕ ТЕХНОЛОГИИ</vt:lpstr>
      <vt:lpstr>БАЗОВЫЕ ОБРАЗОВАТЕЛЬНЫЕ ТЕХНОЛОГИИ</vt:lpstr>
      <vt:lpstr>КРИТЕРИИ РЕЗУЛЬТАТИВНОСТИ УРОКА</vt:lpstr>
      <vt:lpstr>УЧЕБНОЕ ЗАНЯТИЕ РАЗДЕЛЕНО НА ЭТАПЫ. НА КАЖДОМ ЭТАПЕ:</vt:lpstr>
      <vt:lpstr>СОВРЕМЕННОЕ УЧЕБНОЕ ЗАНЯТИЕ</vt:lpstr>
      <vt:lpstr> ОСНОВНЫЕ ВИДЫ УЧЕБНЫХ ЗАНЯТИЙ </vt:lpstr>
      <vt:lpstr> ЦЕЛЬ И ПЛАНИРУЕМЫЕ РЕЗУЛЬТАТЫ  УЧЕБНОГО ЗАНЯТИЯ</vt:lpstr>
      <vt:lpstr>На прагматическом уровне целью иноязычного образования провозглашено формирование коммуникативной компетенции обучающихся в единстве таких её составляющих, как речевая, языковая, социокультурная, компенсаторная компетенции: </vt:lpstr>
      <vt:lpstr>ПЛАНИРУЕМЫЕ РЕЗУЛЬТАТЫ</vt:lpstr>
      <vt:lpstr>ПЛАНИРОВАНИЕ МЕТАПРЕДМЕТНЫХ И ЛИЧНОСТНЫХ РЕЗУЛЬТАТОВ   Метапредметные и личностные результаты представлены суммарно, не разведены по годам обучения.</vt:lpstr>
      <vt:lpstr>ПЛАНИРОВАНИЕ ПРЕДМЕТНЫХ РЕЗУЛЬТАТОВ ОБУЧЕНИЯ на основании Федеральной рабочей программы</vt:lpstr>
      <vt:lpstr>Предмет: английский язык Тема: Comparing schools in different countries.  Класс: 7 УМК : FORWARD, авторы: Вербицкая М.В. и др. Тип урока: изучение нового материала. </vt:lpstr>
      <vt:lpstr>ПЛАНИРУЕМЫЕ РЕЗУЛЬТАТЫ</vt:lpstr>
      <vt:lpstr>Слайд 20</vt:lpstr>
      <vt:lpstr>Слайд 21</vt:lpstr>
      <vt:lpstr>Слайд 22</vt:lpstr>
      <vt:lpstr>Слайд 23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User</dc:creator>
  <cp:lastModifiedBy>User</cp:lastModifiedBy>
  <cp:revision>191</cp:revision>
  <dcterms:created xsi:type="dcterms:W3CDTF">2024-02-20T02:57:53Z</dcterms:created>
  <dcterms:modified xsi:type="dcterms:W3CDTF">2025-07-08T01:43:11Z</dcterms:modified>
</cp:coreProperties>
</file>

<file path=docProps/thumbnail.jpeg>
</file>