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80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 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 вовлеченности детей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Лист1!$A$2:$A$4</c:f>
              <c:strCache>
                <c:ptCount val="3"/>
                <c:pt idx="0">
                  <c:v>Метод проблемных ситуаций</c:v>
                </c:pt>
                <c:pt idx="1">
                  <c:v>Метод проектной деятельности</c:v>
                </c:pt>
                <c:pt idx="2">
                  <c:v>Игровые методики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0.45</c:v>
                </c:pt>
                <c:pt idx="1">
                  <c:v>0.55000000000000004</c:v>
                </c:pt>
                <c:pt idx="2">
                  <c:v>0.6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75F-450D-B762-E25C1FF48798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Развитие творческих навыков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Лист1!$A$2:$A$4</c:f>
              <c:strCache>
                <c:ptCount val="3"/>
                <c:pt idx="0">
                  <c:v>Метод проблемных ситуаций</c:v>
                </c:pt>
                <c:pt idx="1">
                  <c:v>Метод проектной деятельности</c:v>
                </c:pt>
                <c:pt idx="2">
                  <c:v>Игровые методики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0.35</c:v>
                </c:pt>
                <c:pt idx="1">
                  <c:v>0.5</c:v>
                </c:pt>
                <c:pt idx="2">
                  <c:v>0.4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75F-450D-B762-E25C1FF48798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Развитие когнитивных навыков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Лист1!$A$2:$A$4</c:f>
              <c:strCache>
                <c:ptCount val="3"/>
                <c:pt idx="0">
                  <c:v>Метод проблемных ситуаций</c:v>
                </c:pt>
                <c:pt idx="1">
                  <c:v>Метод проектной деятельности</c:v>
                </c:pt>
                <c:pt idx="2">
                  <c:v>Игровые методики</c:v>
                </c:pt>
              </c:strCache>
            </c:strRef>
          </c:cat>
          <c:val>
            <c:numRef>
              <c:f>Лист1!$D$2:$D$4</c:f>
              <c:numCache>
                <c:formatCode>0%</c:formatCode>
                <c:ptCount val="3"/>
                <c:pt idx="0">
                  <c:v>0.4</c:v>
                </c:pt>
                <c:pt idx="1">
                  <c:v>0.4</c:v>
                </c:pt>
                <c:pt idx="2">
                  <c:v>0.3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75F-450D-B762-E25C1FF487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8565376"/>
        <c:axId val="188566912"/>
      </c:barChart>
      <c:catAx>
        <c:axId val="188565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8566912"/>
        <c:crosses val="autoZero"/>
        <c:auto val="1"/>
        <c:lblAlgn val="ctr"/>
        <c:lblOffset val="100"/>
        <c:noMultiLvlLbl val="0"/>
      </c:catAx>
      <c:valAx>
        <c:axId val="1885669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85653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264905-F83F-47B5-A3BE-A2E062ABF32D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50CE190-92E6-4DC8-B17E-F5E3B6062C26}">
      <dgm:prSet phldrT="[Текст]" custT="1"/>
      <dgm:spPr/>
      <dgm:t>
        <a:bodyPr/>
        <a:lstStyle/>
        <a:p>
          <a:pPr algn="ctr"/>
          <a:r>
            <a:rPr lang="ru-RU" sz="20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развитие воображения: изобразительная деятельность стимулирует воображение, помогает детям выразить идеи и эмоции</a:t>
          </a:r>
        </a:p>
      </dgm:t>
    </dgm:pt>
    <dgm:pt modelId="{B1B43EA8-961D-463C-9966-DF862CCF953E}" type="parTrans" cxnId="{383F493C-1C70-4901-A5CA-BF88997667EA}">
      <dgm:prSet/>
      <dgm:spPr/>
      <dgm:t>
        <a:bodyPr/>
        <a:lstStyle/>
        <a:p>
          <a:endParaRPr lang="ru-RU"/>
        </a:p>
      </dgm:t>
    </dgm:pt>
    <dgm:pt modelId="{5C2640D5-A2AB-4F7E-8C75-70AE5A428B2F}" type="sibTrans" cxnId="{383F493C-1C70-4901-A5CA-BF88997667EA}">
      <dgm:prSet/>
      <dgm:spPr/>
      <dgm:t>
        <a:bodyPr/>
        <a:lstStyle/>
        <a:p>
          <a:endParaRPr lang="ru-RU"/>
        </a:p>
      </dgm:t>
    </dgm:pt>
    <dgm:pt modelId="{954673B6-E59A-4B0B-BD70-153DEFDB9083}">
      <dgm:prSet custT="1"/>
      <dgm:spPr/>
      <dgm:t>
        <a:bodyPr/>
        <a:lstStyle/>
        <a:p>
          <a:pPr algn="ctr"/>
          <a:r>
            <a:rPr lang="ru-RU" sz="20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моторика: рисование и конструирование развивают мелкую моторику и координацию движений</a:t>
          </a:r>
        </a:p>
      </dgm:t>
    </dgm:pt>
    <dgm:pt modelId="{D5113718-7C1C-4BB4-BD41-1101E84A4C0C}" type="parTrans" cxnId="{96C9D9B0-A459-42A7-A8FA-36EC1239BB26}">
      <dgm:prSet/>
      <dgm:spPr/>
      <dgm:t>
        <a:bodyPr/>
        <a:lstStyle/>
        <a:p>
          <a:endParaRPr lang="ru-RU"/>
        </a:p>
      </dgm:t>
    </dgm:pt>
    <dgm:pt modelId="{8573766A-D9EF-44E3-8228-14B1D9DC570A}" type="sibTrans" cxnId="{96C9D9B0-A459-42A7-A8FA-36EC1239BB26}">
      <dgm:prSet/>
      <dgm:spPr/>
      <dgm:t>
        <a:bodyPr/>
        <a:lstStyle/>
        <a:p>
          <a:endParaRPr lang="ru-RU"/>
        </a:p>
      </dgm:t>
    </dgm:pt>
    <dgm:pt modelId="{6612A741-8BFD-4381-886E-C0AD54873FA3}">
      <dgm:prSet custT="1"/>
      <dgm:spPr/>
      <dgm:t>
        <a:bodyPr/>
        <a:lstStyle/>
        <a:p>
          <a:pPr algn="ctr"/>
          <a:r>
            <a:rPr lang="ru-RU" sz="20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восприятие: дети учат воспринимать формы, цвета и пропорции объектов окружающего мира</a:t>
          </a:r>
        </a:p>
      </dgm:t>
    </dgm:pt>
    <dgm:pt modelId="{1140F77B-23E3-45E4-99AB-AC2952C94F58}" type="parTrans" cxnId="{644D3DBF-98BA-4232-A2EE-D9C13FF57A81}">
      <dgm:prSet/>
      <dgm:spPr/>
      <dgm:t>
        <a:bodyPr/>
        <a:lstStyle/>
        <a:p>
          <a:endParaRPr lang="ru-RU"/>
        </a:p>
      </dgm:t>
    </dgm:pt>
    <dgm:pt modelId="{7C55EFA0-1CB1-46CD-A7D3-BEC7E56CB756}" type="sibTrans" cxnId="{644D3DBF-98BA-4232-A2EE-D9C13FF57A81}">
      <dgm:prSet/>
      <dgm:spPr/>
      <dgm:t>
        <a:bodyPr/>
        <a:lstStyle/>
        <a:p>
          <a:endParaRPr lang="ru-RU"/>
        </a:p>
      </dgm:t>
    </dgm:pt>
    <dgm:pt modelId="{17C662C3-0163-46D9-811B-F727CE6C6546}">
      <dgm:prSet custT="1"/>
      <dgm:spPr/>
      <dgm:t>
        <a:bodyPr/>
        <a:lstStyle/>
        <a:p>
          <a:pPr algn="ctr"/>
          <a:r>
            <a:rPr lang="ru-RU" sz="20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эмоции: творчество позволяет детям выражать свои чувства и переживания</a:t>
          </a:r>
        </a:p>
      </dgm:t>
    </dgm:pt>
    <dgm:pt modelId="{207C35BD-1988-49B6-8BC3-C351B5B6A77D}" type="parTrans" cxnId="{582FE5A8-5F7D-42CB-A93F-C00CFC43245D}">
      <dgm:prSet/>
      <dgm:spPr/>
      <dgm:t>
        <a:bodyPr/>
        <a:lstStyle/>
        <a:p>
          <a:endParaRPr lang="ru-RU"/>
        </a:p>
      </dgm:t>
    </dgm:pt>
    <dgm:pt modelId="{07290EDB-E80C-4A73-84FF-313AEC7BFC55}" type="sibTrans" cxnId="{582FE5A8-5F7D-42CB-A93F-C00CFC43245D}">
      <dgm:prSet/>
      <dgm:spPr/>
      <dgm:t>
        <a:bodyPr/>
        <a:lstStyle/>
        <a:p>
          <a:endParaRPr lang="ru-RU"/>
        </a:p>
      </dgm:t>
    </dgm:pt>
    <dgm:pt modelId="{699771EF-7BCE-4CDF-B79A-39B70EEE8B44}">
      <dgm:prSet custT="1"/>
      <dgm:spPr/>
      <dgm:t>
        <a:bodyPr/>
        <a:lstStyle/>
        <a:p>
          <a:pPr algn="ctr"/>
          <a:r>
            <a:rPr lang="ru-RU" sz="20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социальные навыки: в групповых занятиях дети учатся работать в команде и обмениваться идеями</a:t>
          </a:r>
        </a:p>
      </dgm:t>
    </dgm:pt>
    <dgm:pt modelId="{51601AFA-CE0E-45C9-BB79-D3AF5E998D85}" type="parTrans" cxnId="{38E5CF3A-D5B5-4AB9-A87A-F0B58971D7E3}">
      <dgm:prSet/>
      <dgm:spPr/>
      <dgm:t>
        <a:bodyPr/>
        <a:lstStyle/>
        <a:p>
          <a:endParaRPr lang="ru-RU"/>
        </a:p>
      </dgm:t>
    </dgm:pt>
    <dgm:pt modelId="{6091F55B-FF11-403B-B6E0-2AE9AE2DF7F0}" type="sibTrans" cxnId="{38E5CF3A-D5B5-4AB9-A87A-F0B58971D7E3}">
      <dgm:prSet/>
      <dgm:spPr/>
      <dgm:t>
        <a:bodyPr/>
        <a:lstStyle/>
        <a:p>
          <a:endParaRPr lang="ru-RU"/>
        </a:p>
      </dgm:t>
    </dgm:pt>
    <dgm:pt modelId="{08F338C5-204D-443F-8358-25CFA72718B4}">
      <dgm:prSet custT="1"/>
      <dgm:spPr/>
      <dgm:t>
        <a:bodyPr/>
        <a:lstStyle/>
        <a:p>
          <a:pPr algn="ctr"/>
          <a:r>
            <a:rPr lang="ru-RU" sz="20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когнитивное развитие: изобразительная деятельность развивает внимание, память и логическое мышление</a:t>
          </a:r>
        </a:p>
      </dgm:t>
    </dgm:pt>
    <dgm:pt modelId="{5350A1EE-0687-4957-B320-DC61D8EFBBE7}" type="parTrans" cxnId="{D1D907DC-33FA-456D-A8A4-2DEBA7B29742}">
      <dgm:prSet/>
      <dgm:spPr/>
      <dgm:t>
        <a:bodyPr/>
        <a:lstStyle/>
        <a:p>
          <a:endParaRPr lang="ru-RU"/>
        </a:p>
      </dgm:t>
    </dgm:pt>
    <dgm:pt modelId="{CFE77969-5E75-4E12-9F78-AFBF16F8AF14}" type="sibTrans" cxnId="{D1D907DC-33FA-456D-A8A4-2DEBA7B29742}">
      <dgm:prSet/>
      <dgm:spPr/>
      <dgm:t>
        <a:bodyPr/>
        <a:lstStyle/>
        <a:p>
          <a:endParaRPr lang="ru-RU"/>
        </a:p>
      </dgm:t>
    </dgm:pt>
    <dgm:pt modelId="{8A318EC6-204B-4303-B2AF-0CCD349A1563}">
      <dgm:prSet custT="1"/>
      <dgm:spPr/>
      <dgm:t>
        <a:bodyPr/>
        <a:lstStyle/>
        <a:p>
          <a:pPr algn="ctr"/>
          <a:r>
            <a:rPr lang="ru-RU" sz="20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самовыражение: дети через творчество осознают свои предпочтения и способности, развивая уверенность в себе</a:t>
          </a:r>
        </a:p>
      </dgm:t>
    </dgm:pt>
    <dgm:pt modelId="{5DC843ED-DD55-4D7E-918E-2076084117FA}" type="parTrans" cxnId="{8DA5ABFD-E54B-4E20-8608-56F14584C284}">
      <dgm:prSet/>
      <dgm:spPr/>
      <dgm:t>
        <a:bodyPr/>
        <a:lstStyle/>
        <a:p>
          <a:endParaRPr lang="ru-RU"/>
        </a:p>
      </dgm:t>
    </dgm:pt>
    <dgm:pt modelId="{36CB8E68-2C02-449C-9565-8580D753B51F}" type="sibTrans" cxnId="{8DA5ABFD-E54B-4E20-8608-56F14584C284}">
      <dgm:prSet/>
      <dgm:spPr/>
      <dgm:t>
        <a:bodyPr/>
        <a:lstStyle/>
        <a:p>
          <a:endParaRPr lang="ru-RU"/>
        </a:p>
      </dgm:t>
    </dgm:pt>
    <dgm:pt modelId="{4D65E4B1-4523-48E4-AF55-6F127638B97C}" type="pres">
      <dgm:prSet presAssocID="{C5264905-F83F-47B5-A3BE-A2E062ABF32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F252B205-B400-42F8-9FBC-E5951BC9048A}" type="pres">
      <dgm:prSet presAssocID="{C5264905-F83F-47B5-A3BE-A2E062ABF32D}" presName="Name1" presStyleCnt="0"/>
      <dgm:spPr/>
    </dgm:pt>
    <dgm:pt modelId="{12C1E090-6B94-41EC-9978-BDDA0423D5F6}" type="pres">
      <dgm:prSet presAssocID="{C5264905-F83F-47B5-A3BE-A2E062ABF32D}" presName="cycle" presStyleCnt="0"/>
      <dgm:spPr/>
    </dgm:pt>
    <dgm:pt modelId="{12897658-08ED-404C-BAC4-AA714813F1DC}" type="pres">
      <dgm:prSet presAssocID="{C5264905-F83F-47B5-A3BE-A2E062ABF32D}" presName="srcNode" presStyleLbl="node1" presStyleIdx="0" presStyleCnt="7"/>
      <dgm:spPr/>
    </dgm:pt>
    <dgm:pt modelId="{10477ADA-0618-4241-8870-AF4EDD370699}" type="pres">
      <dgm:prSet presAssocID="{C5264905-F83F-47B5-A3BE-A2E062ABF32D}" presName="conn" presStyleLbl="parChTrans1D2" presStyleIdx="0" presStyleCnt="1"/>
      <dgm:spPr/>
      <dgm:t>
        <a:bodyPr/>
        <a:lstStyle/>
        <a:p>
          <a:endParaRPr lang="ru-RU"/>
        </a:p>
      </dgm:t>
    </dgm:pt>
    <dgm:pt modelId="{82067280-4CE6-4F73-ADD9-D617F7DD5EED}" type="pres">
      <dgm:prSet presAssocID="{C5264905-F83F-47B5-A3BE-A2E062ABF32D}" presName="extraNode" presStyleLbl="node1" presStyleIdx="0" presStyleCnt="7"/>
      <dgm:spPr/>
    </dgm:pt>
    <dgm:pt modelId="{4D604A67-5CFC-42DB-8BFD-05D906A67D06}" type="pres">
      <dgm:prSet presAssocID="{C5264905-F83F-47B5-A3BE-A2E062ABF32D}" presName="dstNode" presStyleLbl="node1" presStyleIdx="0" presStyleCnt="7"/>
      <dgm:spPr/>
    </dgm:pt>
    <dgm:pt modelId="{F2A3C1A4-B59C-4E85-8CD7-A232E4CAD98A}" type="pres">
      <dgm:prSet presAssocID="{450CE190-92E6-4DC8-B17E-F5E3B6062C26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3D9D42-5169-4169-BB58-FDDA1A6E0E34}" type="pres">
      <dgm:prSet presAssocID="{450CE190-92E6-4DC8-B17E-F5E3B6062C26}" presName="accent_1" presStyleCnt="0"/>
      <dgm:spPr/>
    </dgm:pt>
    <dgm:pt modelId="{55A0594E-71BA-4EE0-807D-2D05121A3C54}" type="pres">
      <dgm:prSet presAssocID="{450CE190-92E6-4DC8-B17E-F5E3B6062C26}" presName="accentRepeatNode" presStyleLbl="solidFgAcc1" presStyleIdx="0" presStyleCnt="7"/>
      <dgm:spPr/>
    </dgm:pt>
    <dgm:pt modelId="{65A54FF3-4AA0-43B7-A76E-DC9E3294496F}" type="pres">
      <dgm:prSet presAssocID="{954673B6-E59A-4B0B-BD70-153DEFDB9083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1D1CDE-230D-4B63-A399-A5A0BBB1EEF2}" type="pres">
      <dgm:prSet presAssocID="{954673B6-E59A-4B0B-BD70-153DEFDB9083}" presName="accent_2" presStyleCnt="0"/>
      <dgm:spPr/>
    </dgm:pt>
    <dgm:pt modelId="{8F1BF1F0-C750-4766-B140-66F890CADC4E}" type="pres">
      <dgm:prSet presAssocID="{954673B6-E59A-4B0B-BD70-153DEFDB9083}" presName="accentRepeatNode" presStyleLbl="solidFgAcc1" presStyleIdx="1" presStyleCnt="7"/>
      <dgm:spPr/>
    </dgm:pt>
    <dgm:pt modelId="{D998B4CD-8A90-435A-AA72-6829D8EB2D03}" type="pres">
      <dgm:prSet presAssocID="{6612A741-8BFD-4381-886E-C0AD54873FA3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8F49A5-C24D-405B-8E85-EFFEFA45A0A2}" type="pres">
      <dgm:prSet presAssocID="{6612A741-8BFD-4381-886E-C0AD54873FA3}" presName="accent_3" presStyleCnt="0"/>
      <dgm:spPr/>
    </dgm:pt>
    <dgm:pt modelId="{FA8E4FAC-1E32-4F73-B6BF-AD506611C691}" type="pres">
      <dgm:prSet presAssocID="{6612A741-8BFD-4381-886E-C0AD54873FA3}" presName="accentRepeatNode" presStyleLbl="solidFgAcc1" presStyleIdx="2" presStyleCnt="7"/>
      <dgm:spPr/>
    </dgm:pt>
    <dgm:pt modelId="{8A50A6FB-D03E-4198-B844-032170263E19}" type="pres">
      <dgm:prSet presAssocID="{17C662C3-0163-46D9-811B-F727CE6C6546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263AE6-E26B-4F00-9A17-8E176E81FDA4}" type="pres">
      <dgm:prSet presAssocID="{17C662C3-0163-46D9-811B-F727CE6C6546}" presName="accent_4" presStyleCnt="0"/>
      <dgm:spPr/>
    </dgm:pt>
    <dgm:pt modelId="{F24FE9EA-FBB3-45AE-B182-445750D427BF}" type="pres">
      <dgm:prSet presAssocID="{17C662C3-0163-46D9-811B-F727CE6C6546}" presName="accentRepeatNode" presStyleLbl="solidFgAcc1" presStyleIdx="3" presStyleCnt="7"/>
      <dgm:spPr/>
    </dgm:pt>
    <dgm:pt modelId="{61D2E9EC-45C2-44FD-BA9F-A9FEA3CCEBB9}" type="pres">
      <dgm:prSet presAssocID="{699771EF-7BCE-4CDF-B79A-39B70EEE8B44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A7847E-9162-47F4-8701-E116DE48523A}" type="pres">
      <dgm:prSet presAssocID="{699771EF-7BCE-4CDF-B79A-39B70EEE8B44}" presName="accent_5" presStyleCnt="0"/>
      <dgm:spPr/>
    </dgm:pt>
    <dgm:pt modelId="{264D3CB3-5AB4-4812-9DB9-E37B8A9B1CAA}" type="pres">
      <dgm:prSet presAssocID="{699771EF-7BCE-4CDF-B79A-39B70EEE8B44}" presName="accentRepeatNode" presStyleLbl="solidFgAcc1" presStyleIdx="4" presStyleCnt="7"/>
      <dgm:spPr/>
    </dgm:pt>
    <dgm:pt modelId="{CB61ADF4-6F89-4134-958B-B7CAADFEB3D5}" type="pres">
      <dgm:prSet presAssocID="{08F338C5-204D-443F-8358-25CFA72718B4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643238-677E-49A7-A25A-EC94F3167A13}" type="pres">
      <dgm:prSet presAssocID="{08F338C5-204D-443F-8358-25CFA72718B4}" presName="accent_6" presStyleCnt="0"/>
      <dgm:spPr/>
    </dgm:pt>
    <dgm:pt modelId="{6EB661D5-7B39-4EFD-A7F9-12EF7CD1225D}" type="pres">
      <dgm:prSet presAssocID="{08F338C5-204D-443F-8358-25CFA72718B4}" presName="accentRepeatNode" presStyleLbl="solidFgAcc1" presStyleIdx="5" presStyleCnt="7"/>
      <dgm:spPr/>
    </dgm:pt>
    <dgm:pt modelId="{C24924B4-BBD2-4611-9597-A5B6F44CCC07}" type="pres">
      <dgm:prSet presAssocID="{8A318EC6-204B-4303-B2AF-0CCD349A1563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0A4581-F50E-4883-B242-9191FB36A7D1}" type="pres">
      <dgm:prSet presAssocID="{8A318EC6-204B-4303-B2AF-0CCD349A1563}" presName="accent_7" presStyleCnt="0"/>
      <dgm:spPr/>
    </dgm:pt>
    <dgm:pt modelId="{1EA7CB82-257F-434F-908C-FB04396A6DD6}" type="pres">
      <dgm:prSet presAssocID="{8A318EC6-204B-4303-B2AF-0CCD349A1563}" presName="accentRepeatNode" presStyleLbl="solidFgAcc1" presStyleIdx="6" presStyleCnt="7"/>
      <dgm:spPr/>
    </dgm:pt>
  </dgm:ptLst>
  <dgm:cxnLst>
    <dgm:cxn modelId="{8DA5ABFD-E54B-4E20-8608-56F14584C284}" srcId="{C5264905-F83F-47B5-A3BE-A2E062ABF32D}" destId="{8A318EC6-204B-4303-B2AF-0CCD349A1563}" srcOrd="6" destOrd="0" parTransId="{5DC843ED-DD55-4D7E-918E-2076084117FA}" sibTransId="{36CB8E68-2C02-449C-9565-8580D753B51F}"/>
    <dgm:cxn modelId="{D1D907DC-33FA-456D-A8A4-2DEBA7B29742}" srcId="{C5264905-F83F-47B5-A3BE-A2E062ABF32D}" destId="{08F338C5-204D-443F-8358-25CFA72718B4}" srcOrd="5" destOrd="0" parTransId="{5350A1EE-0687-4957-B320-DC61D8EFBBE7}" sibTransId="{CFE77969-5E75-4E12-9F78-AFBF16F8AF14}"/>
    <dgm:cxn modelId="{644D3DBF-98BA-4232-A2EE-D9C13FF57A81}" srcId="{C5264905-F83F-47B5-A3BE-A2E062ABF32D}" destId="{6612A741-8BFD-4381-886E-C0AD54873FA3}" srcOrd="2" destOrd="0" parTransId="{1140F77B-23E3-45E4-99AB-AC2952C94F58}" sibTransId="{7C55EFA0-1CB1-46CD-A7D3-BEC7E56CB756}"/>
    <dgm:cxn modelId="{F3E4FBA8-14C4-4F94-B293-472FBB19031E}" type="presOf" srcId="{17C662C3-0163-46D9-811B-F727CE6C6546}" destId="{8A50A6FB-D03E-4198-B844-032170263E19}" srcOrd="0" destOrd="0" presId="urn:microsoft.com/office/officeart/2008/layout/VerticalCurvedList"/>
    <dgm:cxn modelId="{582FE5A8-5F7D-42CB-A93F-C00CFC43245D}" srcId="{C5264905-F83F-47B5-A3BE-A2E062ABF32D}" destId="{17C662C3-0163-46D9-811B-F727CE6C6546}" srcOrd="3" destOrd="0" parTransId="{207C35BD-1988-49B6-8BC3-C351B5B6A77D}" sibTransId="{07290EDB-E80C-4A73-84FF-313AEC7BFC55}"/>
    <dgm:cxn modelId="{0F5FD1AE-0225-4CE9-A2ED-09E2AB7CDB81}" type="presOf" srcId="{699771EF-7BCE-4CDF-B79A-39B70EEE8B44}" destId="{61D2E9EC-45C2-44FD-BA9F-A9FEA3CCEBB9}" srcOrd="0" destOrd="0" presId="urn:microsoft.com/office/officeart/2008/layout/VerticalCurvedList"/>
    <dgm:cxn modelId="{4A0F2DD0-13AC-4461-959F-F11138233E8F}" type="presOf" srcId="{6612A741-8BFD-4381-886E-C0AD54873FA3}" destId="{D998B4CD-8A90-435A-AA72-6829D8EB2D03}" srcOrd="0" destOrd="0" presId="urn:microsoft.com/office/officeart/2008/layout/VerticalCurvedList"/>
    <dgm:cxn modelId="{383F493C-1C70-4901-A5CA-BF88997667EA}" srcId="{C5264905-F83F-47B5-A3BE-A2E062ABF32D}" destId="{450CE190-92E6-4DC8-B17E-F5E3B6062C26}" srcOrd="0" destOrd="0" parTransId="{B1B43EA8-961D-463C-9966-DF862CCF953E}" sibTransId="{5C2640D5-A2AB-4F7E-8C75-70AE5A428B2F}"/>
    <dgm:cxn modelId="{38E5CF3A-D5B5-4AB9-A87A-F0B58971D7E3}" srcId="{C5264905-F83F-47B5-A3BE-A2E062ABF32D}" destId="{699771EF-7BCE-4CDF-B79A-39B70EEE8B44}" srcOrd="4" destOrd="0" parTransId="{51601AFA-CE0E-45C9-BB79-D3AF5E998D85}" sibTransId="{6091F55B-FF11-403B-B6E0-2AE9AE2DF7F0}"/>
    <dgm:cxn modelId="{8993EBBD-12F9-4B4E-A167-BAFD7C5B20A9}" type="presOf" srcId="{450CE190-92E6-4DC8-B17E-F5E3B6062C26}" destId="{F2A3C1A4-B59C-4E85-8CD7-A232E4CAD98A}" srcOrd="0" destOrd="0" presId="urn:microsoft.com/office/officeart/2008/layout/VerticalCurvedList"/>
    <dgm:cxn modelId="{D0D94D24-292C-4189-B3CE-A8EB7021C209}" type="presOf" srcId="{08F338C5-204D-443F-8358-25CFA72718B4}" destId="{CB61ADF4-6F89-4134-958B-B7CAADFEB3D5}" srcOrd="0" destOrd="0" presId="urn:microsoft.com/office/officeart/2008/layout/VerticalCurvedList"/>
    <dgm:cxn modelId="{96C9D9B0-A459-42A7-A8FA-36EC1239BB26}" srcId="{C5264905-F83F-47B5-A3BE-A2E062ABF32D}" destId="{954673B6-E59A-4B0B-BD70-153DEFDB9083}" srcOrd="1" destOrd="0" parTransId="{D5113718-7C1C-4BB4-BD41-1101E84A4C0C}" sibTransId="{8573766A-D9EF-44E3-8228-14B1D9DC570A}"/>
    <dgm:cxn modelId="{801420E1-0812-4574-B6BB-F74B0CE69888}" type="presOf" srcId="{C5264905-F83F-47B5-A3BE-A2E062ABF32D}" destId="{4D65E4B1-4523-48E4-AF55-6F127638B97C}" srcOrd="0" destOrd="0" presId="urn:microsoft.com/office/officeart/2008/layout/VerticalCurvedList"/>
    <dgm:cxn modelId="{8B06830B-0F33-4E78-8329-71B6726A8FFE}" type="presOf" srcId="{5C2640D5-A2AB-4F7E-8C75-70AE5A428B2F}" destId="{10477ADA-0618-4241-8870-AF4EDD370699}" srcOrd="0" destOrd="0" presId="urn:microsoft.com/office/officeart/2008/layout/VerticalCurvedList"/>
    <dgm:cxn modelId="{F3EA3EE0-E76A-4A37-8A28-E16E856D650A}" type="presOf" srcId="{954673B6-E59A-4B0B-BD70-153DEFDB9083}" destId="{65A54FF3-4AA0-43B7-A76E-DC9E3294496F}" srcOrd="0" destOrd="0" presId="urn:microsoft.com/office/officeart/2008/layout/VerticalCurvedList"/>
    <dgm:cxn modelId="{37DF392E-F5B2-414E-85D1-5BDAED3A6104}" type="presOf" srcId="{8A318EC6-204B-4303-B2AF-0CCD349A1563}" destId="{C24924B4-BBD2-4611-9597-A5B6F44CCC07}" srcOrd="0" destOrd="0" presId="urn:microsoft.com/office/officeart/2008/layout/VerticalCurvedList"/>
    <dgm:cxn modelId="{E1174EDD-F185-440F-BA05-ED038519D52E}" type="presParOf" srcId="{4D65E4B1-4523-48E4-AF55-6F127638B97C}" destId="{F252B205-B400-42F8-9FBC-E5951BC9048A}" srcOrd="0" destOrd="0" presId="urn:microsoft.com/office/officeart/2008/layout/VerticalCurvedList"/>
    <dgm:cxn modelId="{1DEAC554-1053-470B-B7AF-D86C15D0F425}" type="presParOf" srcId="{F252B205-B400-42F8-9FBC-E5951BC9048A}" destId="{12C1E090-6B94-41EC-9978-BDDA0423D5F6}" srcOrd="0" destOrd="0" presId="urn:microsoft.com/office/officeart/2008/layout/VerticalCurvedList"/>
    <dgm:cxn modelId="{FDF68086-B336-4591-A3D7-20BF74985031}" type="presParOf" srcId="{12C1E090-6B94-41EC-9978-BDDA0423D5F6}" destId="{12897658-08ED-404C-BAC4-AA714813F1DC}" srcOrd="0" destOrd="0" presId="urn:microsoft.com/office/officeart/2008/layout/VerticalCurvedList"/>
    <dgm:cxn modelId="{C99D8D50-5F75-4ADB-8035-84D6B04E3251}" type="presParOf" srcId="{12C1E090-6B94-41EC-9978-BDDA0423D5F6}" destId="{10477ADA-0618-4241-8870-AF4EDD370699}" srcOrd="1" destOrd="0" presId="urn:microsoft.com/office/officeart/2008/layout/VerticalCurvedList"/>
    <dgm:cxn modelId="{8E7B4BAA-7F25-4972-997D-3D9630EA0FE3}" type="presParOf" srcId="{12C1E090-6B94-41EC-9978-BDDA0423D5F6}" destId="{82067280-4CE6-4F73-ADD9-D617F7DD5EED}" srcOrd="2" destOrd="0" presId="urn:microsoft.com/office/officeart/2008/layout/VerticalCurvedList"/>
    <dgm:cxn modelId="{93EA5131-2C49-4DA2-A961-D81B2E42E0AF}" type="presParOf" srcId="{12C1E090-6B94-41EC-9978-BDDA0423D5F6}" destId="{4D604A67-5CFC-42DB-8BFD-05D906A67D06}" srcOrd="3" destOrd="0" presId="urn:microsoft.com/office/officeart/2008/layout/VerticalCurvedList"/>
    <dgm:cxn modelId="{C0D2E256-3C57-4850-8DF5-D9CD14BC3F78}" type="presParOf" srcId="{F252B205-B400-42F8-9FBC-E5951BC9048A}" destId="{F2A3C1A4-B59C-4E85-8CD7-A232E4CAD98A}" srcOrd="1" destOrd="0" presId="urn:microsoft.com/office/officeart/2008/layout/VerticalCurvedList"/>
    <dgm:cxn modelId="{C22DDF06-ABEA-40D2-8C47-6C6E103E388C}" type="presParOf" srcId="{F252B205-B400-42F8-9FBC-E5951BC9048A}" destId="{9D3D9D42-5169-4169-BB58-FDDA1A6E0E34}" srcOrd="2" destOrd="0" presId="urn:microsoft.com/office/officeart/2008/layout/VerticalCurvedList"/>
    <dgm:cxn modelId="{0C3A64AC-9EDA-4D6F-AEF9-1C885FEB3B6E}" type="presParOf" srcId="{9D3D9D42-5169-4169-BB58-FDDA1A6E0E34}" destId="{55A0594E-71BA-4EE0-807D-2D05121A3C54}" srcOrd="0" destOrd="0" presId="urn:microsoft.com/office/officeart/2008/layout/VerticalCurvedList"/>
    <dgm:cxn modelId="{38C7E44A-42D0-4FB0-8B78-4EC6008DA537}" type="presParOf" srcId="{F252B205-B400-42F8-9FBC-E5951BC9048A}" destId="{65A54FF3-4AA0-43B7-A76E-DC9E3294496F}" srcOrd="3" destOrd="0" presId="urn:microsoft.com/office/officeart/2008/layout/VerticalCurvedList"/>
    <dgm:cxn modelId="{6D25DFED-AF9C-497D-8000-755A84EF667C}" type="presParOf" srcId="{F252B205-B400-42F8-9FBC-E5951BC9048A}" destId="{F91D1CDE-230D-4B63-A399-A5A0BBB1EEF2}" srcOrd="4" destOrd="0" presId="urn:microsoft.com/office/officeart/2008/layout/VerticalCurvedList"/>
    <dgm:cxn modelId="{76278753-7C3A-4945-B49D-49971EA64279}" type="presParOf" srcId="{F91D1CDE-230D-4B63-A399-A5A0BBB1EEF2}" destId="{8F1BF1F0-C750-4766-B140-66F890CADC4E}" srcOrd="0" destOrd="0" presId="urn:microsoft.com/office/officeart/2008/layout/VerticalCurvedList"/>
    <dgm:cxn modelId="{B3FF92F6-D9AB-4F77-BC59-CAC015A3EDF4}" type="presParOf" srcId="{F252B205-B400-42F8-9FBC-E5951BC9048A}" destId="{D998B4CD-8A90-435A-AA72-6829D8EB2D03}" srcOrd="5" destOrd="0" presId="urn:microsoft.com/office/officeart/2008/layout/VerticalCurvedList"/>
    <dgm:cxn modelId="{F4AE8E64-31FE-4846-9679-8E2BA1C30F20}" type="presParOf" srcId="{F252B205-B400-42F8-9FBC-E5951BC9048A}" destId="{DA8F49A5-C24D-405B-8E85-EFFEFA45A0A2}" srcOrd="6" destOrd="0" presId="urn:microsoft.com/office/officeart/2008/layout/VerticalCurvedList"/>
    <dgm:cxn modelId="{9F48FD2A-5891-4F04-AD62-A31022B3BFE9}" type="presParOf" srcId="{DA8F49A5-C24D-405B-8E85-EFFEFA45A0A2}" destId="{FA8E4FAC-1E32-4F73-B6BF-AD506611C691}" srcOrd="0" destOrd="0" presId="urn:microsoft.com/office/officeart/2008/layout/VerticalCurvedList"/>
    <dgm:cxn modelId="{F75723DE-CAD2-4BF7-AAAF-60765CE70C87}" type="presParOf" srcId="{F252B205-B400-42F8-9FBC-E5951BC9048A}" destId="{8A50A6FB-D03E-4198-B844-032170263E19}" srcOrd="7" destOrd="0" presId="urn:microsoft.com/office/officeart/2008/layout/VerticalCurvedList"/>
    <dgm:cxn modelId="{3BA7AB17-5026-4596-ADDA-E8D9C0296697}" type="presParOf" srcId="{F252B205-B400-42F8-9FBC-E5951BC9048A}" destId="{E6263AE6-E26B-4F00-9A17-8E176E81FDA4}" srcOrd="8" destOrd="0" presId="urn:microsoft.com/office/officeart/2008/layout/VerticalCurvedList"/>
    <dgm:cxn modelId="{3C409D69-606C-4998-8041-DC40B85C334E}" type="presParOf" srcId="{E6263AE6-E26B-4F00-9A17-8E176E81FDA4}" destId="{F24FE9EA-FBB3-45AE-B182-445750D427BF}" srcOrd="0" destOrd="0" presId="urn:microsoft.com/office/officeart/2008/layout/VerticalCurvedList"/>
    <dgm:cxn modelId="{FF9771EC-EA1E-49E0-9C64-01DCB1B0DD9E}" type="presParOf" srcId="{F252B205-B400-42F8-9FBC-E5951BC9048A}" destId="{61D2E9EC-45C2-44FD-BA9F-A9FEA3CCEBB9}" srcOrd="9" destOrd="0" presId="urn:microsoft.com/office/officeart/2008/layout/VerticalCurvedList"/>
    <dgm:cxn modelId="{3FA4D556-2BD7-4936-9714-F444C55E02DC}" type="presParOf" srcId="{F252B205-B400-42F8-9FBC-E5951BC9048A}" destId="{81A7847E-9162-47F4-8701-E116DE48523A}" srcOrd="10" destOrd="0" presId="urn:microsoft.com/office/officeart/2008/layout/VerticalCurvedList"/>
    <dgm:cxn modelId="{6AFD018B-48D9-47BF-A925-870A716075E6}" type="presParOf" srcId="{81A7847E-9162-47F4-8701-E116DE48523A}" destId="{264D3CB3-5AB4-4812-9DB9-E37B8A9B1CAA}" srcOrd="0" destOrd="0" presId="urn:microsoft.com/office/officeart/2008/layout/VerticalCurvedList"/>
    <dgm:cxn modelId="{9F3E5469-D5FE-44F6-B48E-C574E5974F38}" type="presParOf" srcId="{F252B205-B400-42F8-9FBC-E5951BC9048A}" destId="{CB61ADF4-6F89-4134-958B-B7CAADFEB3D5}" srcOrd="11" destOrd="0" presId="urn:microsoft.com/office/officeart/2008/layout/VerticalCurvedList"/>
    <dgm:cxn modelId="{48C8A65E-C877-4D34-90A2-D0A64E4F95E2}" type="presParOf" srcId="{F252B205-B400-42F8-9FBC-E5951BC9048A}" destId="{F8643238-677E-49A7-A25A-EC94F3167A13}" srcOrd="12" destOrd="0" presId="urn:microsoft.com/office/officeart/2008/layout/VerticalCurvedList"/>
    <dgm:cxn modelId="{D328558C-8827-4387-8FB7-1FA45C10C065}" type="presParOf" srcId="{F8643238-677E-49A7-A25A-EC94F3167A13}" destId="{6EB661D5-7B39-4EFD-A7F9-12EF7CD1225D}" srcOrd="0" destOrd="0" presId="urn:microsoft.com/office/officeart/2008/layout/VerticalCurvedList"/>
    <dgm:cxn modelId="{D95A027D-BFE9-49E3-AF9A-735A44622929}" type="presParOf" srcId="{F252B205-B400-42F8-9FBC-E5951BC9048A}" destId="{C24924B4-BBD2-4611-9597-A5B6F44CCC07}" srcOrd="13" destOrd="0" presId="urn:microsoft.com/office/officeart/2008/layout/VerticalCurvedList"/>
    <dgm:cxn modelId="{80850017-828D-4790-B642-DB324C2FCD84}" type="presParOf" srcId="{F252B205-B400-42F8-9FBC-E5951BC9048A}" destId="{E30A4581-F50E-4883-B242-9191FB36A7D1}" srcOrd="14" destOrd="0" presId="urn:microsoft.com/office/officeart/2008/layout/VerticalCurvedList"/>
    <dgm:cxn modelId="{3F27FD82-5B7E-4CFD-B064-2FB333F9460A}" type="presParOf" srcId="{E30A4581-F50E-4883-B242-9191FB36A7D1}" destId="{1EA7CB82-257F-434F-908C-FB04396A6DD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477ADA-0618-4241-8870-AF4EDD370699}">
      <dsp:nvSpPr>
        <dsp:cNvPr id="0" name=""/>
        <dsp:cNvSpPr/>
      </dsp:nvSpPr>
      <dsp:spPr>
        <a:xfrm>
          <a:off x="-6249260" y="-956687"/>
          <a:ext cx="7444113" cy="7444113"/>
        </a:xfrm>
        <a:prstGeom prst="blockArc">
          <a:avLst>
            <a:gd name="adj1" fmla="val 18900000"/>
            <a:gd name="adj2" fmla="val 2700000"/>
            <a:gd name="adj3" fmla="val 290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A3C1A4-B59C-4E85-8CD7-A232E4CAD98A}">
      <dsp:nvSpPr>
        <dsp:cNvPr id="0" name=""/>
        <dsp:cNvSpPr/>
      </dsp:nvSpPr>
      <dsp:spPr>
        <a:xfrm>
          <a:off x="387981" y="251427"/>
          <a:ext cx="11174056" cy="5026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8965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развитие воображения: изобразительная деятельность стимулирует воображение, помогает детям выразить идеи и эмоции</a:t>
          </a:r>
        </a:p>
      </dsp:txBody>
      <dsp:txXfrm>
        <a:off x="387981" y="251427"/>
        <a:ext cx="11174056" cy="502633"/>
      </dsp:txXfrm>
    </dsp:sp>
    <dsp:sp modelId="{55A0594E-71BA-4EE0-807D-2D05121A3C54}">
      <dsp:nvSpPr>
        <dsp:cNvPr id="0" name=""/>
        <dsp:cNvSpPr/>
      </dsp:nvSpPr>
      <dsp:spPr>
        <a:xfrm>
          <a:off x="73835" y="188598"/>
          <a:ext cx="628291" cy="6282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A54FF3-4AA0-43B7-A76E-DC9E3294496F}">
      <dsp:nvSpPr>
        <dsp:cNvPr id="0" name=""/>
        <dsp:cNvSpPr/>
      </dsp:nvSpPr>
      <dsp:spPr>
        <a:xfrm>
          <a:off x="843161" y="1005820"/>
          <a:ext cx="10718876" cy="5026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8965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моторика: рисование и конструирование развивают мелкую моторику и координацию движений</a:t>
          </a:r>
        </a:p>
      </dsp:txBody>
      <dsp:txXfrm>
        <a:off x="843161" y="1005820"/>
        <a:ext cx="10718876" cy="502633"/>
      </dsp:txXfrm>
    </dsp:sp>
    <dsp:sp modelId="{8F1BF1F0-C750-4766-B140-66F890CADC4E}">
      <dsp:nvSpPr>
        <dsp:cNvPr id="0" name=""/>
        <dsp:cNvSpPr/>
      </dsp:nvSpPr>
      <dsp:spPr>
        <a:xfrm>
          <a:off x="529015" y="942990"/>
          <a:ext cx="628291" cy="6282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98B4CD-8A90-435A-AA72-6829D8EB2D03}">
      <dsp:nvSpPr>
        <dsp:cNvPr id="0" name=""/>
        <dsp:cNvSpPr/>
      </dsp:nvSpPr>
      <dsp:spPr>
        <a:xfrm>
          <a:off x="1092597" y="1759659"/>
          <a:ext cx="10469440" cy="5026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8965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восприятие: дети учат воспринимать формы, цвета и пропорции объектов окружающего мира</a:t>
          </a:r>
        </a:p>
      </dsp:txBody>
      <dsp:txXfrm>
        <a:off x="1092597" y="1759659"/>
        <a:ext cx="10469440" cy="502633"/>
      </dsp:txXfrm>
    </dsp:sp>
    <dsp:sp modelId="{FA8E4FAC-1E32-4F73-B6BF-AD506611C691}">
      <dsp:nvSpPr>
        <dsp:cNvPr id="0" name=""/>
        <dsp:cNvSpPr/>
      </dsp:nvSpPr>
      <dsp:spPr>
        <a:xfrm>
          <a:off x="778451" y="1696830"/>
          <a:ext cx="628291" cy="6282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50A6FB-D03E-4198-B844-032170263E19}">
      <dsp:nvSpPr>
        <dsp:cNvPr id="0" name=""/>
        <dsp:cNvSpPr/>
      </dsp:nvSpPr>
      <dsp:spPr>
        <a:xfrm>
          <a:off x="1172240" y="2514052"/>
          <a:ext cx="10389797" cy="5026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8965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эмоции: творчество позволяет детям выражать свои чувства и переживания</a:t>
          </a:r>
        </a:p>
      </dsp:txBody>
      <dsp:txXfrm>
        <a:off x="1172240" y="2514052"/>
        <a:ext cx="10389797" cy="502633"/>
      </dsp:txXfrm>
    </dsp:sp>
    <dsp:sp modelId="{F24FE9EA-FBB3-45AE-B182-445750D427BF}">
      <dsp:nvSpPr>
        <dsp:cNvPr id="0" name=""/>
        <dsp:cNvSpPr/>
      </dsp:nvSpPr>
      <dsp:spPr>
        <a:xfrm>
          <a:off x="858094" y="2451223"/>
          <a:ext cx="628291" cy="6282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D2E9EC-45C2-44FD-BA9F-A9FEA3CCEBB9}">
      <dsp:nvSpPr>
        <dsp:cNvPr id="0" name=""/>
        <dsp:cNvSpPr/>
      </dsp:nvSpPr>
      <dsp:spPr>
        <a:xfrm>
          <a:off x="1092597" y="3268445"/>
          <a:ext cx="10469440" cy="5026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8965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социальные навыки: в групповых занятиях дети учатся работать в команде и обмениваться идеями</a:t>
          </a:r>
        </a:p>
      </dsp:txBody>
      <dsp:txXfrm>
        <a:off x="1092597" y="3268445"/>
        <a:ext cx="10469440" cy="502633"/>
      </dsp:txXfrm>
    </dsp:sp>
    <dsp:sp modelId="{264D3CB3-5AB4-4812-9DB9-E37B8A9B1CAA}">
      <dsp:nvSpPr>
        <dsp:cNvPr id="0" name=""/>
        <dsp:cNvSpPr/>
      </dsp:nvSpPr>
      <dsp:spPr>
        <a:xfrm>
          <a:off x="778451" y="3205616"/>
          <a:ext cx="628291" cy="6282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61ADF4-6F89-4134-958B-B7CAADFEB3D5}">
      <dsp:nvSpPr>
        <dsp:cNvPr id="0" name=""/>
        <dsp:cNvSpPr/>
      </dsp:nvSpPr>
      <dsp:spPr>
        <a:xfrm>
          <a:off x="843161" y="4022285"/>
          <a:ext cx="10718876" cy="5026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8965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когнитивное развитие: изобразительная деятельность развивает внимание, память и логическое мышление</a:t>
          </a:r>
        </a:p>
      </dsp:txBody>
      <dsp:txXfrm>
        <a:off x="843161" y="4022285"/>
        <a:ext cx="10718876" cy="502633"/>
      </dsp:txXfrm>
    </dsp:sp>
    <dsp:sp modelId="{6EB661D5-7B39-4EFD-A7F9-12EF7CD1225D}">
      <dsp:nvSpPr>
        <dsp:cNvPr id="0" name=""/>
        <dsp:cNvSpPr/>
      </dsp:nvSpPr>
      <dsp:spPr>
        <a:xfrm>
          <a:off x="529015" y="3959456"/>
          <a:ext cx="628291" cy="6282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4924B4-BBD2-4611-9597-A5B6F44CCC07}">
      <dsp:nvSpPr>
        <dsp:cNvPr id="0" name=""/>
        <dsp:cNvSpPr/>
      </dsp:nvSpPr>
      <dsp:spPr>
        <a:xfrm>
          <a:off x="387981" y="4776678"/>
          <a:ext cx="11174056" cy="5026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8965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самовыражение: дети через творчество осознают свои предпочтения и способности, развивая уверенность в себе</a:t>
          </a:r>
        </a:p>
      </dsp:txBody>
      <dsp:txXfrm>
        <a:off x="387981" y="4776678"/>
        <a:ext cx="11174056" cy="502633"/>
      </dsp:txXfrm>
    </dsp:sp>
    <dsp:sp modelId="{1EA7CB82-257F-434F-908C-FB04396A6DD6}">
      <dsp:nvSpPr>
        <dsp:cNvPr id="0" name=""/>
        <dsp:cNvSpPr/>
      </dsp:nvSpPr>
      <dsp:spPr>
        <a:xfrm>
          <a:off x="73835" y="4713848"/>
          <a:ext cx="628291" cy="6282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E63B67-F330-440F-92A7-6173A534500B}" type="datetimeFigureOut">
              <a:rPr lang="ru-RU" smtClean="0"/>
              <a:t>09.07.2025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918ADC-FB86-45F6-ADEA-D3BD41428D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260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918ADC-FB86-45F6-ADEA-D3BD41428D6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654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CDBFE91-8D44-478F-A76C-CB78C9DFD9DB}" type="datetimeFigureOut">
              <a:rPr lang="ru-RU" smtClean="0"/>
              <a:t>09.07.2025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494A490-D25D-4A02-852B-D1E5C8B02FA4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9547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BFE91-8D44-478F-A76C-CB78C9DFD9DB}" type="datetimeFigureOut">
              <a:rPr lang="ru-RU" smtClean="0"/>
              <a:t>09.07.2025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4A490-D25D-4A02-852B-D1E5C8B02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181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BFE91-8D44-478F-A76C-CB78C9DFD9DB}" type="datetimeFigureOut">
              <a:rPr lang="ru-RU" smtClean="0"/>
              <a:t>09.07.2025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4A490-D25D-4A02-852B-D1E5C8B02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494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BFE91-8D44-478F-A76C-CB78C9DFD9DB}" type="datetimeFigureOut">
              <a:rPr lang="ru-RU" smtClean="0"/>
              <a:t>09.07.2025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4A490-D25D-4A02-852B-D1E5C8B02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847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marL="0"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Corbel" pitchFamily="34" charset="0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BFE91-8D44-478F-A76C-CB78C9DFD9DB}" type="datetimeFigureOut">
              <a:rPr lang="ru-RU" smtClean="0"/>
              <a:t>09.07.2025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4A490-D25D-4A02-852B-D1E5C8B02FA4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5935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BFE91-8D44-478F-A76C-CB78C9DFD9DB}" type="datetimeFigureOut">
              <a:rPr lang="ru-RU" smtClean="0"/>
              <a:t>09.07.2025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4A490-D25D-4A02-852B-D1E5C8B02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044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BFE91-8D44-478F-A76C-CB78C9DFD9DB}" type="datetimeFigureOut">
              <a:rPr lang="ru-RU" smtClean="0"/>
              <a:t>09.07.2025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4A490-D25D-4A02-852B-D1E5C8B02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028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BFE91-8D44-478F-A76C-CB78C9DFD9DB}" type="datetimeFigureOut">
              <a:rPr lang="ru-RU" smtClean="0"/>
              <a:t>09.07.2025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4A490-D25D-4A02-852B-D1E5C8B02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330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BFE91-8D44-478F-A76C-CB78C9DFD9DB}" type="datetimeFigureOut">
              <a:rPr lang="ru-RU" smtClean="0"/>
              <a:t>09.07.2025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4A490-D25D-4A02-852B-D1E5C8B02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266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BFE91-8D44-478F-A76C-CB78C9DFD9DB}" type="datetimeFigureOut">
              <a:rPr lang="ru-RU" smtClean="0"/>
              <a:t>09.07.2025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4A490-D25D-4A02-852B-D1E5C8B02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95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BFE91-8D44-478F-A76C-CB78C9DFD9DB}" type="datetimeFigureOut">
              <a:rPr lang="ru-RU" smtClean="0"/>
              <a:t>09.07.2025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4A490-D25D-4A02-852B-D1E5C8B02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598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0CDBFE91-8D44-478F-A76C-CB78C9DFD9DB}" type="datetimeFigureOut">
              <a:rPr lang="ru-RU" smtClean="0"/>
              <a:t>09.07.2025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7494A490-D25D-4A02-852B-D1E5C8B02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083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D04EAC4B-94FA-49FB-8DB2-C2948D4EAB7B}"/>
              </a:ext>
            </a:extLst>
          </p:cNvPr>
          <p:cNvSpPr txBox="1"/>
          <p:nvPr/>
        </p:nvSpPr>
        <p:spPr>
          <a:xfrm>
            <a:off x="471237" y="2275518"/>
            <a:ext cx="11249526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ИЗОБРАЗИТЕЛЬНОЙ ДЕЯТЕЛЬНОСТИ ДОШКОЛЬНИКА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</a:t>
            </a:r>
            <a:r>
              <a:rPr 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ВОЗРАСТА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8A7CF1B-0B9A-4C78-A161-917C562F3DBA}"/>
              </a:ext>
            </a:extLst>
          </p:cNvPr>
          <p:cNvSpPr txBox="1"/>
          <p:nvPr/>
        </p:nvSpPr>
        <p:spPr>
          <a:xfrm>
            <a:off x="1580649" y="239604"/>
            <a:ext cx="8808620" cy="10361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общеобразовательное учреждение</a:t>
            </a:r>
          </a:p>
          <a:p>
            <a:pPr algn="ctr">
              <a:spcAft>
                <a:spcPts val="80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«Основная общеобразовательная школа», село Совхоз «</a:t>
            </a:r>
            <a:r>
              <a:rPr lang="ru-RU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Чаусово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</a:t>
            </a:r>
          </a:p>
          <a:p>
            <a:pPr algn="ctr">
              <a:spcAft>
                <a:spcPts val="80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Жуковского района Калужской области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586C2B17-D925-43CB-9229-DF21AE46A880}"/>
              </a:ext>
            </a:extLst>
          </p:cNvPr>
          <p:cNvSpPr txBox="1"/>
          <p:nvPr/>
        </p:nvSpPr>
        <p:spPr>
          <a:xfrm>
            <a:off x="5274342" y="4713917"/>
            <a:ext cx="6174447" cy="787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Подготовила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Воспитатель: </a:t>
            </a:r>
            <a:r>
              <a:rPr lang="ru-RU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Зеленова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Е.Т.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02DEFFA-DCB2-4ED8-9342-BD93CF647B7B}"/>
              </a:ext>
            </a:extLst>
          </p:cNvPr>
          <p:cNvSpPr txBox="1"/>
          <p:nvPr/>
        </p:nvSpPr>
        <p:spPr>
          <a:xfrm>
            <a:off x="3047499" y="6154999"/>
            <a:ext cx="6097002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Калуга, </a:t>
            </a:r>
            <a:r>
              <a:rPr lang="ru-RU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202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5г.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5775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48E0267-2ED9-4723-B62F-D45934180D86}"/>
              </a:ext>
            </a:extLst>
          </p:cNvPr>
          <p:cNvSpPr txBox="1"/>
          <p:nvPr/>
        </p:nvSpPr>
        <p:spPr>
          <a:xfrm>
            <a:off x="381000" y="332556"/>
            <a:ext cx="11430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ПО ОРГАНИЗАЦИИ КОНСТРУИРОВАНИЯ И ИЗОБРАЗИТЕЛЬНОЙ ДЕЯТЕЛЬНОСТИ В ДОУ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315254E-8C5D-43C4-80F8-4AE6633E5147}"/>
              </a:ext>
            </a:extLst>
          </p:cNvPr>
          <p:cNvSpPr txBox="1"/>
          <p:nvPr/>
        </p:nvSpPr>
        <p:spPr>
          <a:xfrm>
            <a:off x="381000" y="1423613"/>
            <a:ext cx="11502190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материально-техническая база: обеспечение детей разнообразными материалами для конструирования и рисования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интеграция деятельности: сочетание рисования и конструирования в одном занятии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поэтапное освоение техник: постепенное введение новых техник рисования и конструирования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элементы: введение игр для стимулирования креативности и самостоятельности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деятельность: совместное создание проектов, развивающих командную работу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педагога: активное участие педагога в процессе, давая советы и поддержку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творческое пространство: организация уголков для свободной работы детей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подход: учет особенностей развития каждого ребенка</a:t>
            </a:r>
          </a:p>
        </p:txBody>
      </p:sp>
    </p:spTree>
    <p:extLst>
      <p:ext uri="{BB962C8B-B14F-4D97-AF65-F5344CB8AC3E}">
        <p14:creationId xmlns:p14="http://schemas.microsoft.com/office/powerpoint/2010/main" val="3125980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073B87D-2036-412B-830A-02CD5B546284}"/>
              </a:ext>
            </a:extLst>
          </p:cNvPr>
          <p:cNvSpPr txBox="1"/>
          <p:nvPr/>
        </p:nvSpPr>
        <p:spPr>
          <a:xfrm>
            <a:off x="800099" y="1606271"/>
            <a:ext cx="10882564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Актуальность исследования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связана с тем, что в условиях современного образования возрастает потребность в разработке эффективных методов развития творческих способностей у детей дошкольного возраста. Изобразительная деятельность и конструирование являются основными средствами, через которые дети выражают свои идеи и развивают важнейшие когнитивные и моторные навыки. Однако на практике часто отсутствует целенаправленный подход к интеграции этих видов деятельности, что затрудняет полное раскрытие творческого потенциала ребенка. Поэтому исследование особенностей изобразительной деятельности и конструирования имеет большое значение для совершенствования педагогических методов и обеспечения гармоничного развития дошкольников.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057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83D9A9A-A43E-4381-BA46-F19D85F4DF22}"/>
              </a:ext>
            </a:extLst>
          </p:cNvPr>
          <p:cNvSpPr txBox="1"/>
          <p:nvPr/>
        </p:nvSpPr>
        <p:spPr>
          <a:xfrm>
            <a:off x="391026" y="636588"/>
            <a:ext cx="11273589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800"/>
              </a:spcAft>
            </a:pP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Целью исследования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является анализ особенностей изобразительной деятельности и конструирования у детей дошкольного возраста.</a:t>
            </a:r>
            <a:endParaRPr lang="en-US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800"/>
              </a:spcAft>
            </a:pP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800"/>
              </a:spcAft>
            </a:pP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 исследования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lvl="0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исследовать психолого-педагогические особенности изобразительной деятельности и конструирования у детей дошкольного возраста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lvl="0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оценить влияние изобразительной деятельности на развитие мышления, воображения и мелкой моторики у детей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lvl="0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провести анализ практических занятий по изобразительной деятельности и конструированию в дошкольных учреждениях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lvl="0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разработать и провести занятия по конструированию с дошкольниками, оценив их влияние на развитие детей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lvl="0" indent="-342900" algn="just"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оценить эффективность интеграции изобразительной деятельности и конструирования в образовательный процесс дошкольных учреждений и разработать рекомендации по улучшению практики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6765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57CD1C06-9E1E-4C47-B79A-F7348210E899}"/>
              </a:ext>
            </a:extLst>
          </p:cNvPr>
          <p:cNvSpPr txBox="1"/>
          <p:nvPr/>
        </p:nvSpPr>
        <p:spPr>
          <a:xfrm>
            <a:off x="503571" y="792605"/>
            <a:ext cx="11184857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Объектом исследования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является изобразительная деятельность и конструирование у детей дошкольного возраста.</a:t>
            </a:r>
            <a:endParaRPr lang="en-US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Предметом исследования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является влияние изобразительной деятельности и конструирования на развитие творческих, когнитивных и моторных способностей дошкольников.</a:t>
            </a:r>
          </a:p>
          <a:p>
            <a:pPr algn="just"/>
            <a:endParaRPr lang="ru-RU" sz="20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800"/>
              </a:spcAft>
            </a:pP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Теоретическая значимость исследования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состоит в том, что оно углубляет понимание роли изобразительной деятельности и конструирования в процессе развития детей дошкольного возраста. Результаты работы могут послужить основой для дальнейших научных исследований в области педагогики и психологии, направленных на оптимизацию педагогических методов в дошкольных учреждениях.</a:t>
            </a:r>
          </a:p>
          <a:p>
            <a:pPr algn="just"/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800"/>
              </a:spcAft>
            </a:pP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Практическая значимость исследования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состоит в том, что разработанные рекомендации могут быть использованы педагогами для улучшения методов обучения и воспитания в дошкольных учреждениях. Результаты исследования помогут в создании эффективных программ для интеграции изобразительной деятельности и конструирования в образовательный процесс.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202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56372502-6A41-438B-8C10-54ADE1D17785}"/>
              </a:ext>
            </a:extLst>
          </p:cNvPr>
          <p:cNvSpPr txBox="1"/>
          <p:nvPr/>
        </p:nvSpPr>
        <p:spPr>
          <a:xfrm>
            <a:off x="332873" y="386698"/>
            <a:ext cx="1152625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ПСИХОЛОГО-ПЕДАГОГИЧЕСКИЕ ОСОБЕННОСТИ ИЗОБРАЗИТЕЛЬНОЙ ДЕЯТЕЛЬНОСТИ ДЕТЕЙ ДОШКОЛЬНОГО ВОЗРАСТА</a:t>
            </a:r>
            <a:endParaRPr lang="ru-RU" sz="2400" dirty="0"/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xmlns="" id="{59018309-BE52-4C73-B7D0-03C004DFEC6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1188475"/>
              </p:ext>
            </p:extLst>
          </p:nvPr>
        </p:nvGraphicFramePr>
        <p:xfrm>
          <a:off x="106948" y="1116708"/>
          <a:ext cx="11635873" cy="55307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08088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DE0C46F-8B37-4A23-88FA-4FA0AF758703}"/>
              </a:ext>
            </a:extLst>
          </p:cNvPr>
          <p:cNvSpPr txBox="1"/>
          <p:nvPr/>
        </p:nvSpPr>
        <p:spPr>
          <a:xfrm>
            <a:off x="521869" y="517955"/>
            <a:ext cx="11269077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в дошкольном возрасте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это вид творческой деятельности, в процессе которого дети создают различные модели, постройки и объекты с использованием разнообразных материалов (пластилин, конструкторы, природные материалы и т. д.). 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Данная деятельность способствует развитию пространственного мышления, координации движений, мелкой моторики и воображения, а также помогает детям осваивать основы математических и инженерных понятий, таких как симметрия, пропорции, баланс.</a:t>
            </a:r>
          </a:p>
        </p:txBody>
      </p:sp>
      <p:pic>
        <p:nvPicPr>
          <p:cNvPr id="1026" name="Picture 2" descr="Детское конструирование как развивающий вид образовательной деятельности  детей">
            <a:extLst>
              <a:ext uri="{FF2B5EF4-FFF2-40B4-BE49-F238E27FC236}">
                <a16:creationId xmlns:a16="http://schemas.microsoft.com/office/drawing/2014/main" xmlns="" id="{0CFAD3E7-D875-4EE3-B272-044535C935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020" y="2298030"/>
            <a:ext cx="3392905" cy="2261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Вопросы развития детей: когда начинать занятия с пластилином?">
            <a:extLst>
              <a:ext uri="{FF2B5EF4-FFF2-40B4-BE49-F238E27FC236}">
                <a16:creationId xmlns:a16="http://schemas.microsoft.com/office/drawing/2014/main" xmlns="" id="{F6F5D4C7-029E-4AEB-BE35-F97F806AD9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030" y="2298030"/>
            <a:ext cx="3392905" cy="2261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Конструирование из бумаги | Лего-конструирование в ДОУ | Дзен">
            <a:extLst>
              <a:ext uri="{FF2B5EF4-FFF2-40B4-BE49-F238E27FC236}">
                <a16:creationId xmlns:a16="http://schemas.microsoft.com/office/drawing/2014/main" xmlns="" id="{3970E5B5-FE70-4F03-837C-4E04E748D0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8041" y="2298030"/>
            <a:ext cx="3392905" cy="2231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4569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DC4FC1D-20A5-4551-81CA-CEB97A881CCC}"/>
              </a:ext>
            </a:extLst>
          </p:cNvPr>
          <p:cNvSpPr txBox="1"/>
          <p:nvPr/>
        </p:nvSpPr>
        <p:spPr>
          <a:xfrm>
            <a:off x="245142" y="362635"/>
            <a:ext cx="1147963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ВЗАИМОСВЯЗЬ ИЗОБРАЗИТЕЛЬНОЙ ДЕЯТЕЛЬНОСТИ И КОНСТРУИРОВАНИЯ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5A2126C-17BF-4F2A-9564-0587010F83C6}"/>
              </a:ext>
            </a:extLst>
          </p:cNvPr>
          <p:cNvSpPr txBox="1"/>
          <p:nvPr/>
        </p:nvSpPr>
        <p:spPr>
          <a:xfrm>
            <a:off x="356184" y="1399430"/>
            <a:ext cx="11257546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творческое начало: изобразительная деятельность и конструирование развивают творческое воображение, что способствует развитию абстрактного мышления и пространственного восприятия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мелкая моторика: обе деятельности активируют мелкую моторику рук, что важно для развития координации движений, точности и аккуратности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пространственное восприятие: изобразительная деятельность помогает детям визуализировать формы и объекты, что в свою очередь способствует лучшему пониманию и созданию конструкций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пропорции и формы: конструирование позволяет детям осваивать математические принципы (например, симметрию, пропорции), которые они могут использовать в изобразительном искусстве для правильной передачи формы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воображения: конструирование учит детей визуализировать объект в пространстве и представлять его из разных перспектив, что тесно связано с процессом рисования </a:t>
            </a:r>
          </a:p>
        </p:txBody>
      </p:sp>
    </p:spTree>
    <p:extLst>
      <p:ext uri="{BB962C8B-B14F-4D97-AF65-F5344CB8AC3E}">
        <p14:creationId xmlns:p14="http://schemas.microsoft.com/office/powerpoint/2010/main" val="247032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318244E-EF33-4C68-AA0E-6C656D84CC77}"/>
              </a:ext>
            </a:extLst>
          </p:cNvPr>
          <p:cNvSpPr txBox="1"/>
          <p:nvPr/>
        </p:nvSpPr>
        <p:spPr>
          <a:xfrm>
            <a:off x="240631" y="426827"/>
            <a:ext cx="1133374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АНАЛИЗ ПРАКТИЧЕСКИХ ЗАНЯТИЙ ПО ИЗОБРАЗИТЕЛЬНОЙ ДЕЯТЕЛЬНОСТИ В ДОШКОЛЬНЫХ УЧРЕЖДЕНИЯХ</a:t>
            </a:r>
            <a:endParaRPr lang="ru-RU" sz="2800" b="1" kern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9D3FD78-6A92-4B76-B392-3996530A860F}"/>
              </a:ext>
            </a:extLst>
          </p:cNvPr>
          <p:cNvSpPr txBox="1"/>
          <p:nvPr/>
        </p:nvSpPr>
        <p:spPr>
          <a:xfrm>
            <a:off x="521869" y="1319805"/>
            <a:ext cx="11429500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диагностики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Л.В. Петуховой: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Восприятие и представление.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Овладение средствами выразительности.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Овладение техникой рисунка.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А.Э. Симановского (1996):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оригинальности рисунков детей.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Применяемые задания: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«Корзина с фруктами»: натюрморт с натуры.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по критериям: форма, пропорции, расположение объектов, цвет.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исследования: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Высокий уровень: 3 ребенка.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Средний уровень: 14 детей.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Низкий уровень: 3 ребенка.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Проблемы: трудности с пропорциями и композиционным расположением.</a:t>
            </a:r>
          </a:p>
        </p:txBody>
      </p:sp>
    </p:spTree>
    <p:extLst>
      <p:ext uri="{BB962C8B-B14F-4D97-AF65-F5344CB8AC3E}">
        <p14:creationId xmlns:p14="http://schemas.microsoft.com/office/powerpoint/2010/main" val="254263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D6FA77BC-8A33-459F-8C12-4A10DEE64DEA}"/>
              </a:ext>
            </a:extLst>
          </p:cNvPr>
          <p:cNvSpPr txBox="1"/>
          <p:nvPr/>
        </p:nvSpPr>
        <p:spPr>
          <a:xfrm>
            <a:off x="589548" y="314509"/>
            <a:ext cx="1113522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ВЛИЯНИЯ ЗАНЯТИЙ ПО ИЗОБРАЗИТЕЛЬНОЙ ДЕЯТЕЛЬНОСТИ И КОНСТРУИРОВАНИЮ НА РАЗВИТИЕ ДЕТЕЙ</a:t>
            </a:r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xmlns="" id="{8536B44B-A09F-4EEE-8A67-1488109F10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62309849"/>
              </p:ext>
            </p:extLst>
          </p:nvPr>
        </p:nvGraphicFramePr>
        <p:xfrm>
          <a:off x="2671011" y="2496552"/>
          <a:ext cx="7142747" cy="36997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B0876E0-00A1-47CE-92A7-CA62024746D3}"/>
              </a:ext>
            </a:extLst>
          </p:cNvPr>
          <p:cNvSpPr txBox="1"/>
          <p:nvPr/>
        </p:nvSpPr>
        <p:spPr>
          <a:xfrm>
            <a:off x="3193883" y="6174159"/>
            <a:ext cx="60970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Сравнительная характеристика методик</a:t>
            </a:r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B783113-3B38-4AC5-8E51-FDB30ED9CA9A}"/>
              </a:ext>
            </a:extLst>
          </p:cNvPr>
          <p:cNvSpPr txBox="1"/>
          <p:nvPr/>
        </p:nvSpPr>
        <p:spPr>
          <a:xfrm>
            <a:off x="457201" y="1240535"/>
            <a:ext cx="1126757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Влияние занятий на развитие детей во многом зависит от выбранной методики. Для достижения оптимальных результатов важно сочетать игровые методики с проектной деятельностью, чтобы развивать не только интерес и творческие способности, но и навыки планирования и коллективного взаимодействия. Метод проблемных ситуаций также стоит использовать, однако с учетом уровня подготовки детей и их способности справляться с задачами самостоятельно.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4500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Базис">
  <a:themeElements>
    <a:clrScheme name="Другая 14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F8EFD8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Базис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63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sis" id="{5665723A-49BA-4B57-8411-A56F8F207965}" vid="{446C221D-F63F-4DD8-B509-CFE168687BF2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Базис</Template>
  <TotalTime>33</TotalTime>
  <Words>880</Words>
  <Application>Microsoft Office PowerPoint</Application>
  <PresentationFormat>Произвольный</PresentationFormat>
  <Paragraphs>91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Базис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Luiza</dc:creator>
  <cp:lastModifiedBy>Пользователь Windows</cp:lastModifiedBy>
  <cp:revision>6</cp:revision>
  <dcterms:created xsi:type="dcterms:W3CDTF">2024-12-10T12:28:34Z</dcterms:created>
  <dcterms:modified xsi:type="dcterms:W3CDTF">2025-07-09T06:28:35Z</dcterms:modified>
</cp:coreProperties>
</file>