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96" r:id="rId1"/>
  </p:sldMasterIdLst>
  <p:notesMasterIdLst>
    <p:notesMasterId r:id="rId22"/>
  </p:notesMasterIdLst>
  <p:sldIdLst>
    <p:sldId id="256" r:id="rId2"/>
    <p:sldId id="260" r:id="rId3"/>
    <p:sldId id="257" r:id="rId4"/>
    <p:sldId id="262" r:id="rId5"/>
    <p:sldId id="258" r:id="rId6"/>
    <p:sldId id="263" r:id="rId7"/>
    <p:sldId id="264" r:id="rId8"/>
    <p:sldId id="279" r:id="rId9"/>
    <p:sldId id="280" r:id="rId10"/>
    <p:sldId id="265" r:id="rId11"/>
    <p:sldId id="266" r:id="rId12"/>
    <p:sldId id="267" r:id="rId13"/>
    <p:sldId id="269" r:id="rId14"/>
    <p:sldId id="278" r:id="rId15"/>
    <p:sldId id="270" r:id="rId16"/>
    <p:sldId id="271" r:id="rId17"/>
    <p:sldId id="272" r:id="rId18"/>
    <p:sldId id="275" r:id="rId19"/>
    <p:sldId id="277" r:id="rId20"/>
    <p:sldId id="274"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C3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7BA2ED-73CB-4007-B920-DFB416BE1447}"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ru-RU"/>
        </a:p>
      </dgm:t>
    </dgm:pt>
    <dgm:pt modelId="{2764BE2A-4B0D-48BA-A177-A71896C58842}">
      <dgm:prSet phldrT="[Текст]" custT="1"/>
      <dgm:spPr>
        <a:solidFill>
          <a:schemeClr val="accent1">
            <a:lumMod val="40000"/>
            <a:lumOff val="60000"/>
          </a:schemeClr>
        </a:solidFill>
      </dgm:spPr>
      <dgm:t>
        <a:bodyPr/>
        <a:lstStyle/>
        <a:p>
          <a:r>
            <a:rPr lang="ru-RU" sz="2000" b="0" dirty="0" smtClean="0">
              <a:solidFill>
                <a:schemeClr val="tx1"/>
              </a:solidFill>
              <a:latin typeface="Times New Roman" pitchFamily="18" charset="0"/>
              <a:cs typeface="Times New Roman" pitchFamily="18" charset="0"/>
            </a:rPr>
            <a:t>НОД по различным областям ОД</a:t>
          </a:r>
          <a:endParaRPr lang="ru-RU" sz="2000" b="0" dirty="0">
            <a:solidFill>
              <a:schemeClr val="tx1"/>
            </a:solidFill>
            <a:latin typeface="Times New Roman" pitchFamily="18" charset="0"/>
            <a:cs typeface="Times New Roman" pitchFamily="18" charset="0"/>
          </a:endParaRPr>
        </a:p>
      </dgm:t>
    </dgm:pt>
    <dgm:pt modelId="{9CD42D8A-93C8-4C6C-88F7-AB5DD00DD836}" type="parTrans" cxnId="{B871486C-E2FE-4E50-9D80-445AA586350E}">
      <dgm:prSet/>
      <dgm:spPr/>
      <dgm:t>
        <a:bodyPr/>
        <a:lstStyle/>
        <a:p>
          <a:endParaRPr lang="ru-RU"/>
        </a:p>
      </dgm:t>
    </dgm:pt>
    <dgm:pt modelId="{18F30406-F24D-4C7C-82B7-D54875AC4154}" type="sibTrans" cxnId="{B871486C-E2FE-4E50-9D80-445AA586350E}">
      <dgm:prSet/>
      <dgm:spPr/>
      <dgm:t>
        <a:bodyPr/>
        <a:lstStyle/>
        <a:p>
          <a:endParaRPr lang="ru-RU"/>
        </a:p>
      </dgm:t>
    </dgm:pt>
    <dgm:pt modelId="{A5DAD7AF-BAA5-4097-BD65-7931B74DCD7B}">
      <dgm:prSet phldrT="[Текст]" custT="1"/>
      <dgm:spPr>
        <a:solidFill>
          <a:schemeClr val="accent4">
            <a:lumMod val="40000"/>
            <a:lumOff val="60000"/>
          </a:schemeClr>
        </a:solidFill>
      </dgm:spPr>
      <dgm:t>
        <a:bodyPr/>
        <a:lstStyle/>
        <a:p>
          <a:r>
            <a:rPr lang="ru-RU" sz="2000" dirty="0" smtClean="0">
              <a:solidFill>
                <a:schemeClr val="tx1"/>
              </a:solidFill>
              <a:latin typeface="Times New Roman" pitchFamily="18" charset="0"/>
              <a:cs typeface="Times New Roman" pitchFamily="18" charset="0"/>
            </a:rPr>
            <a:t>Работа с родителями</a:t>
          </a:r>
          <a:endParaRPr lang="ru-RU" sz="2000" dirty="0">
            <a:solidFill>
              <a:schemeClr val="tx1"/>
            </a:solidFill>
            <a:latin typeface="Times New Roman" pitchFamily="18" charset="0"/>
            <a:cs typeface="Times New Roman" pitchFamily="18" charset="0"/>
          </a:endParaRPr>
        </a:p>
      </dgm:t>
    </dgm:pt>
    <dgm:pt modelId="{9F7D6594-2738-4926-9E01-87EDDD4E8715}" type="parTrans" cxnId="{8877158D-1C07-454D-BF07-4F039705A256}">
      <dgm:prSet/>
      <dgm:spPr/>
      <dgm:t>
        <a:bodyPr/>
        <a:lstStyle/>
        <a:p>
          <a:endParaRPr lang="ru-RU"/>
        </a:p>
      </dgm:t>
    </dgm:pt>
    <dgm:pt modelId="{0A75D1C9-586C-4FED-87D7-A3D5BF08AB69}" type="sibTrans" cxnId="{8877158D-1C07-454D-BF07-4F039705A256}">
      <dgm:prSet/>
      <dgm:spPr/>
      <dgm:t>
        <a:bodyPr/>
        <a:lstStyle/>
        <a:p>
          <a:endParaRPr lang="ru-RU"/>
        </a:p>
      </dgm:t>
    </dgm:pt>
    <dgm:pt modelId="{B750DCCC-FD47-42EC-A361-283C9AD68A78}">
      <dgm:prSet phldrT="[Текст]" custT="1"/>
      <dgm:spPr>
        <a:solidFill>
          <a:schemeClr val="accent5">
            <a:lumMod val="60000"/>
            <a:lumOff val="40000"/>
          </a:schemeClr>
        </a:solidFill>
      </dgm:spPr>
      <dgm:t>
        <a:bodyPr/>
        <a:lstStyle/>
        <a:p>
          <a:r>
            <a:rPr lang="ru-RU" sz="2000" dirty="0" smtClean="0">
              <a:solidFill>
                <a:schemeClr val="tx1"/>
              </a:solidFill>
              <a:latin typeface="Times New Roman" pitchFamily="18" charset="0"/>
              <a:cs typeface="Times New Roman" pitchFamily="18" charset="0"/>
            </a:rPr>
            <a:t>Индивидуальная работа с детьми</a:t>
          </a:r>
          <a:endParaRPr lang="ru-RU" sz="2000" dirty="0">
            <a:solidFill>
              <a:schemeClr val="tx1"/>
            </a:solidFill>
            <a:latin typeface="Times New Roman" pitchFamily="18" charset="0"/>
            <a:cs typeface="Times New Roman" pitchFamily="18" charset="0"/>
          </a:endParaRPr>
        </a:p>
      </dgm:t>
    </dgm:pt>
    <dgm:pt modelId="{98DB3222-391E-4391-A519-1B8332CB7EA6}" type="parTrans" cxnId="{F9F738B2-D42C-42EE-8EE6-7322CDF4666D}">
      <dgm:prSet/>
      <dgm:spPr/>
      <dgm:t>
        <a:bodyPr/>
        <a:lstStyle/>
        <a:p>
          <a:endParaRPr lang="ru-RU"/>
        </a:p>
      </dgm:t>
    </dgm:pt>
    <dgm:pt modelId="{5FF756C5-4C44-4F6E-83A1-E8331BEF11D5}" type="sibTrans" cxnId="{F9F738B2-D42C-42EE-8EE6-7322CDF4666D}">
      <dgm:prSet/>
      <dgm:spPr/>
      <dgm:t>
        <a:bodyPr/>
        <a:lstStyle/>
        <a:p>
          <a:endParaRPr lang="ru-RU"/>
        </a:p>
      </dgm:t>
    </dgm:pt>
    <dgm:pt modelId="{1FFC6982-0DDC-4DE5-B88D-BAD00987B517}">
      <dgm:prSet custT="1"/>
      <dgm:spPr>
        <a:solidFill>
          <a:schemeClr val="accent1">
            <a:lumMod val="40000"/>
            <a:lumOff val="60000"/>
          </a:schemeClr>
        </a:solidFill>
      </dgm:spPr>
      <dgm:t>
        <a:bodyPr/>
        <a:lstStyle/>
        <a:p>
          <a:r>
            <a:rPr lang="ru-RU" sz="2000" dirty="0" smtClean="0">
              <a:solidFill>
                <a:schemeClr val="tx1"/>
              </a:solidFill>
              <a:latin typeface="Times New Roman" pitchFamily="18" charset="0"/>
              <a:cs typeface="Times New Roman" pitchFamily="18" charset="0"/>
            </a:rPr>
            <a:t>Праздники и развлечения</a:t>
          </a:r>
          <a:endParaRPr lang="ru-RU" sz="2000" dirty="0">
            <a:solidFill>
              <a:schemeClr val="tx1"/>
            </a:solidFill>
            <a:latin typeface="Times New Roman" pitchFamily="18" charset="0"/>
            <a:cs typeface="Times New Roman" pitchFamily="18" charset="0"/>
          </a:endParaRPr>
        </a:p>
      </dgm:t>
    </dgm:pt>
    <dgm:pt modelId="{0FEFEB32-B5AD-421F-B1F0-004AD541FDFD}" type="parTrans" cxnId="{E551CFC5-2109-42FC-9005-86CCDA3EF098}">
      <dgm:prSet/>
      <dgm:spPr/>
      <dgm:t>
        <a:bodyPr/>
        <a:lstStyle/>
        <a:p>
          <a:endParaRPr lang="ru-RU"/>
        </a:p>
      </dgm:t>
    </dgm:pt>
    <dgm:pt modelId="{D11F71E0-920A-430D-9172-714C7701C03A}" type="sibTrans" cxnId="{E551CFC5-2109-42FC-9005-86CCDA3EF098}">
      <dgm:prSet/>
      <dgm:spPr/>
      <dgm:t>
        <a:bodyPr/>
        <a:lstStyle/>
        <a:p>
          <a:endParaRPr lang="ru-RU"/>
        </a:p>
      </dgm:t>
    </dgm:pt>
    <dgm:pt modelId="{08D17B43-AE16-4B5D-8258-7E632424E092}">
      <dgm:prSet custT="1"/>
      <dgm:spPr>
        <a:solidFill>
          <a:schemeClr val="accent6">
            <a:lumMod val="60000"/>
            <a:lumOff val="40000"/>
          </a:schemeClr>
        </a:solidFill>
      </dgm:spPr>
      <dgm:t>
        <a:bodyPr/>
        <a:lstStyle/>
        <a:p>
          <a:r>
            <a:rPr lang="ru-RU" sz="2000" dirty="0" smtClean="0">
              <a:solidFill>
                <a:schemeClr val="tx1"/>
              </a:solidFill>
              <a:latin typeface="Times New Roman" pitchFamily="18" charset="0"/>
              <a:cs typeface="Times New Roman" pitchFamily="18" charset="0"/>
            </a:rPr>
            <a:t>Кружковая работа</a:t>
          </a:r>
          <a:endParaRPr lang="ru-RU" sz="2000" dirty="0">
            <a:solidFill>
              <a:schemeClr val="tx1"/>
            </a:solidFill>
            <a:latin typeface="Times New Roman" pitchFamily="18" charset="0"/>
            <a:cs typeface="Times New Roman" pitchFamily="18" charset="0"/>
          </a:endParaRPr>
        </a:p>
      </dgm:t>
    </dgm:pt>
    <dgm:pt modelId="{CE21E9C3-2896-4F2B-A49D-AEE3D62AA672}" type="parTrans" cxnId="{C06382E5-348D-4B74-AB03-0CC667A4B078}">
      <dgm:prSet/>
      <dgm:spPr/>
      <dgm:t>
        <a:bodyPr/>
        <a:lstStyle/>
        <a:p>
          <a:endParaRPr lang="ru-RU"/>
        </a:p>
      </dgm:t>
    </dgm:pt>
    <dgm:pt modelId="{E60DBB51-257D-4C9A-A15B-B15ED31683CB}" type="sibTrans" cxnId="{C06382E5-348D-4B74-AB03-0CC667A4B078}">
      <dgm:prSet/>
      <dgm:spPr/>
      <dgm:t>
        <a:bodyPr/>
        <a:lstStyle/>
        <a:p>
          <a:endParaRPr lang="ru-RU"/>
        </a:p>
      </dgm:t>
    </dgm:pt>
    <dgm:pt modelId="{B92D35ED-DEAC-4C42-B690-FFAA2E9581D9}">
      <dgm:prSet custT="1"/>
      <dgm:spPr>
        <a:solidFill>
          <a:schemeClr val="bg1">
            <a:lumMod val="75000"/>
          </a:schemeClr>
        </a:solidFill>
      </dgm:spPr>
      <dgm:t>
        <a:bodyPr/>
        <a:lstStyle/>
        <a:p>
          <a:r>
            <a:rPr lang="ru-RU" sz="2000" dirty="0" smtClean="0">
              <a:solidFill>
                <a:schemeClr val="tx1"/>
              </a:solidFill>
              <a:latin typeface="Times New Roman" pitchFamily="18" charset="0"/>
              <a:cs typeface="Times New Roman" pitchFamily="18" charset="0"/>
            </a:rPr>
            <a:t> В</a:t>
          </a:r>
          <a:r>
            <a:rPr lang="ru-RU" sz="2000" baseline="0" dirty="0" smtClean="0">
              <a:solidFill>
                <a:schemeClr val="tx1"/>
              </a:solidFill>
              <a:latin typeface="Times New Roman" pitchFamily="18" charset="0"/>
              <a:cs typeface="Times New Roman" pitchFamily="18" charset="0"/>
            </a:rPr>
            <a:t> режиме дня</a:t>
          </a:r>
          <a:endParaRPr lang="ru-RU" sz="2000" dirty="0">
            <a:solidFill>
              <a:schemeClr val="tx1"/>
            </a:solidFill>
            <a:latin typeface="Times New Roman" pitchFamily="18" charset="0"/>
            <a:cs typeface="Times New Roman" pitchFamily="18" charset="0"/>
          </a:endParaRPr>
        </a:p>
      </dgm:t>
    </dgm:pt>
    <dgm:pt modelId="{5A715477-8C02-4CB7-B83B-1888475834AB}" type="parTrans" cxnId="{E67F3127-589C-4BF1-A1F1-2EB9513AD430}">
      <dgm:prSet/>
      <dgm:spPr/>
      <dgm:t>
        <a:bodyPr/>
        <a:lstStyle/>
        <a:p>
          <a:endParaRPr lang="ru-RU"/>
        </a:p>
      </dgm:t>
    </dgm:pt>
    <dgm:pt modelId="{941B6556-7A73-4F04-AA41-696536C6F292}" type="sibTrans" cxnId="{E67F3127-589C-4BF1-A1F1-2EB9513AD430}">
      <dgm:prSet/>
      <dgm:spPr/>
      <dgm:t>
        <a:bodyPr/>
        <a:lstStyle/>
        <a:p>
          <a:endParaRPr lang="ru-RU"/>
        </a:p>
      </dgm:t>
    </dgm:pt>
    <dgm:pt modelId="{DF426D21-F6A5-4774-94CE-E214B65F673C}">
      <dgm:prSet custT="1"/>
      <dgm:spPr>
        <a:solidFill>
          <a:schemeClr val="bg1">
            <a:lumMod val="75000"/>
          </a:schemeClr>
        </a:solidFill>
      </dgm:spPr>
      <dgm:t>
        <a:bodyPr/>
        <a:lstStyle/>
        <a:p>
          <a:r>
            <a:rPr lang="ru-RU" sz="2000" dirty="0" smtClean="0">
              <a:solidFill>
                <a:schemeClr val="tx1"/>
              </a:solidFill>
              <a:latin typeface="Times New Roman" pitchFamily="18" charset="0"/>
              <a:cs typeface="Times New Roman" pitchFamily="18" charset="0"/>
            </a:rPr>
            <a:t>Работа с педагогами</a:t>
          </a:r>
          <a:endParaRPr lang="ru-RU" sz="2000" dirty="0">
            <a:solidFill>
              <a:schemeClr val="tx1"/>
            </a:solidFill>
            <a:latin typeface="Times New Roman" pitchFamily="18" charset="0"/>
            <a:cs typeface="Times New Roman" pitchFamily="18" charset="0"/>
          </a:endParaRPr>
        </a:p>
      </dgm:t>
    </dgm:pt>
    <dgm:pt modelId="{61CCA05B-5CD6-4673-8C40-37C148FC7C0C}" type="parTrans" cxnId="{312E7D86-B61A-45B2-A19C-586EE2AC3B2B}">
      <dgm:prSet/>
      <dgm:spPr/>
      <dgm:t>
        <a:bodyPr/>
        <a:lstStyle/>
        <a:p>
          <a:endParaRPr lang="ru-RU"/>
        </a:p>
      </dgm:t>
    </dgm:pt>
    <dgm:pt modelId="{25FD9050-D5A9-49F3-A37B-418EC307644F}" type="sibTrans" cxnId="{312E7D86-B61A-45B2-A19C-586EE2AC3B2B}">
      <dgm:prSet/>
      <dgm:spPr/>
      <dgm:t>
        <a:bodyPr/>
        <a:lstStyle/>
        <a:p>
          <a:endParaRPr lang="ru-RU"/>
        </a:p>
      </dgm:t>
    </dgm:pt>
    <dgm:pt modelId="{77868186-DBA6-404B-9AA1-E545D38DBE10}" type="pres">
      <dgm:prSet presAssocID="{D97BA2ED-73CB-4007-B920-DFB416BE1447}" presName="linear" presStyleCnt="0">
        <dgm:presLayoutVars>
          <dgm:dir/>
          <dgm:animLvl val="lvl"/>
          <dgm:resizeHandles val="exact"/>
        </dgm:presLayoutVars>
      </dgm:prSet>
      <dgm:spPr/>
      <dgm:t>
        <a:bodyPr/>
        <a:lstStyle/>
        <a:p>
          <a:endParaRPr lang="ru-RU"/>
        </a:p>
      </dgm:t>
    </dgm:pt>
    <dgm:pt modelId="{CAEE17CB-1CCB-4F59-8A72-A734F96EB99F}" type="pres">
      <dgm:prSet presAssocID="{2764BE2A-4B0D-48BA-A177-A71896C58842}" presName="parentLin" presStyleCnt="0"/>
      <dgm:spPr/>
    </dgm:pt>
    <dgm:pt modelId="{0648A284-B396-44BC-9340-3700A0B3727A}" type="pres">
      <dgm:prSet presAssocID="{2764BE2A-4B0D-48BA-A177-A71896C58842}" presName="parentLeftMargin" presStyleLbl="node1" presStyleIdx="0" presStyleCnt="7"/>
      <dgm:spPr/>
      <dgm:t>
        <a:bodyPr/>
        <a:lstStyle/>
        <a:p>
          <a:endParaRPr lang="ru-RU"/>
        </a:p>
      </dgm:t>
    </dgm:pt>
    <dgm:pt modelId="{4F45940A-9E8C-4235-8A25-0CD4732EC451}" type="pres">
      <dgm:prSet presAssocID="{2764BE2A-4B0D-48BA-A177-A71896C58842}" presName="parentText" presStyleLbl="node1" presStyleIdx="0" presStyleCnt="7">
        <dgm:presLayoutVars>
          <dgm:chMax val="0"/>
          <dgm:bulletEnabled val="1"/>
        </dgm:presLayoutVars>
      </dgm:prSet>
      <dgm:spPr/>
      <dgm:t>
        <a:bodyPr/>
        <a:lstStyle/>
        <a:p>
          <a:endParaRPr lang="ru-RU"/>
        </a:p>
      </dgm:t>
    </dgm:pt>
    <dgm:pt modelId="{EAF541FE-DC6B-46AA-B509-5B2B456DF031}" type="pres">
      <dgm:prSet presAssocID="{2764BE2A-4B0D-48BA-A177-A71896C58842}" presName="negativeSpace" presStyleCnt="0"/>
      <dgm:spPr/>
    </dgm:pt>
    <dgm:pt modelId="{7FDC7387-636E-4D04-932F-2940D7962B32}" type="pres">
      <dgm:prSet presAssocID="{2764BE2A-4B0D-48BA-A177-A71896C58842}" presName="childText" presStyleLbl="conFgAcc1" presStyleIdx="0" presStyleCnt="7">
        <dgm:presLayoutVars>
          <dgm:bulletEnabled val="1"/>
        </dgm:presLayoutVars>
      </dgm:prSet>
      <dgm:spPr/>
    </dgm:pt>
    <dgm:pt modelId="{152D88F0-182A-48C3-8997-07C953A7137F}" type="pres">
      <dgm:prSet presAssocID="{18F30406-F24D-4C7C-82B7-D54875AC4154}" presName="spaceBetweenRectangles" presStyleCnt="0"/>
      <dgm:spPr/>
    </dgm:pt>
    <dgm:pt modelId="{D942B8BD-8B69-4B35-8C74-7B24BB1E00D6}" type="pres">
      <dgm:prSet presAssocID="{A5DAD7AF-BAA5-4097-BD65-7931B74DCD7B}" presName="parentLin" presStyleCnt="0"/>
      <dgm:spPr/>
    </dgm:pt>
    <dgm:pt modelId="{7FC1B8BE-9EA0-4215-9561-D30EDFBCBC53}" type="pres">
      <dgm:prSet presAssocID="{A5DAD7AF-BAA5-4097-BD65-7931B74DCD7B}" presName="parentLeftMargin" presStyleLbl="node1" presStyleIdx="0" presStyleCnt="7"/>
      <dgm:spPr/>
      <dgm:t>
        <a:bodyPr/>
        <a:lstStyle/>
        <a:p>
          <a:endParaRPr lang="ru-RU"/>
        </a:p>
      </dgm:t>
    </dgm:pt>
    <dgm:pt modelId="{BEE6F824-4767-42CF-A6F9-1FF2014B4755}" type="pres">
      <dgm:prSet presAssocID="{A5DAD7AF-BAA5-4097-BD65-7931B74DCD7B}" presName="parentText" presStyleLbl="node1" presStyleIdx="1" presStyleCnt="7">
        <dgm:presLayoutVars>
          <dgm:chMax val="0"/>
          <dgm:bulletEnabled val="1"/>
        </dgm:presLayoutVars>
      </dgm:prSet>
      <dgm:spPr/>
      <dgm:t>
        <a:bodyPr/>
        <a:lstStyle/>
        <a:p>
          <a:endParaRPr lang="ru-RU"/>
        </a:p>
      </dgm:t>
    </dgm:pt>
    <dgm:pt modelId="{E4709AF5-EDA1-46FB-B5E4-F6BCF69D570C}" type="pres">
      <dgm:prSet presAssocID="{A5DAD7AF-BAA5-4097-BD65-7931B74DCD7B}" presName="negativeSpace" presStyleCnt="0"/>
      <dgm:spPr/>
    </dgm:pt>
    <dgm:pt modelId="{8C847225-5930-4AF5-863F-917E3A9D679B}" type="pres">
      <dgm:prSet presAssocID="{A5DAD7AF-BAA5-4097-BD65-7931B74DCD7B}" presName="childText" presStyleLbl="conFgAcc1" presStyleIdx="1" presStyleCnt="7">
        <dgm:presLayoutVars>
          <dgm:bulletEnabled val="1"/>
        </dgm:presLayoutVars>
      </dgm:prSet>
      <dgm:spPr/>
    </dgm:pt>
    <dgm:pt modelId="{98A7301F-29B2-403C-934C-BD15823A6C65}" type="pres">
      <dgm:prSet presAssocID="{0A75D1C9-586C-4FED-87D7-A3D5BF08AB69}" presName="spaceBetweenRectangles" presStyleCnt="0"/>
      <dgm:spPr/>
    </dgm:pt>
    <dgm:pt modelId="{E204BD30-772B-45D7-ADDB-3CC4040257A4}" type="pres">
      <dgm:prSet presAssocID="{DF426D21-F6A5-4774-94CE-E214B65F673C}" presName="parentLin" presStyleCnt="0"/>
      <dgm:spPr/>
    </dgm:pt>
    <dgm:pt modelId="{36A803BC-D211-4741-8B52-D1939E2E143E}" type="pres">
      <dgm:prSet presAssocID="{DF426D21-F6A5-4774-94CE-E214B65F673C}" presName="parentLeftMargin" presStyleLbl="node1" presStyleIdx="1" presStyleCnt="7"/>
      <dgm:spPr/>
      <dgm:t>
        <a:bodyPr/>
        <a:lstStyle/>
        <a:p>
          <a:endParaRPr lang="ru-RU"/>
        </a:p>
      </dgm:t>
    </dgm:pt>
    <dgm:pt modelId="{D9CF2847-E16C-4139-919E-26F8FE994BA8}" type="pres">
      <dgm:prSet presAssocID="{DF426D21-F6A5-4774-94CE-E214B65F673C}" presName="parentText" presStyleLbl="node1" presStyleIdx="2" presStyleCnt="7">
        <dgm:presLayoutVars>
          <dgm:chMax val="0"/>
          <dgm:bulletEnabled val="1"/>
        </dgm:presLayoutVars>
      </dgm:prSet>
      <dgm:spPr/>
      <dgm:t>
        <a:bodyPr/>
        <a:lstStyle/>
        <a:p>
          <a:endParaRPr lang="ru-RU"/>
        </a:p>
      </dgm:t>
    </dgm:pt>
    <dgm:pt modelId="{652E6651-2C0F-4719-B1E1-B245CBB5C53C}" type="pres">
      <dgm:prSet presAssocID="{DF426D21-F6A5-4774-94CE-E214B65F673C}" presName="negativeSpace" presStyleCnt="0"/>
      <dgm:spPr/>
    </dgm:pt>
    <dgm:pt modelId="{DD80FD7A-CBB1-4C33-BDC2-102123AC9E57}" type="pres">
      <dgm:prSet presAssocID="{DF426D21-F6A5-4774-94CE-E214B65F673C}" presName="childText" presStyleLbl="conFgAcc1" presStyleIdx="2" presStyleCnt="7">
        <dgm:presLayoutVars>
          <dgm:bulletEnabled val="1"/>
        </dgm:presLayoutVars>
      </dgm:prSet>
      <dgm:spPr/>
    </dgm:pt>
    <dgm:pt modelId="{EB3D3C0A-A57C-4FE5-89CC-6F886512F94D}" type="pres">
      <dgm:prSet presAssocID="{25FD9050-D5A9-49F3-A37B-418EC307644F}" presName="spaceBetweenRectangles" presStyleCnt="0"/>
      <dgm:spPr/>
    </dgm:pt>
    <dgm:pt modelId="{9A30AC6C-20FD-408A-89C7-D71FA24CC82B}" type="pres">
      <dgm:prSet presAssocID="{B750DCCC-FD47-42EC-A361-283C9AD68A78}" presName="parentLin" presStyleCnt="0"/>
      <dgm:spPr/>
    </dgm:pt>
    <dgm:pt modelId="{C90219A9-4655-4D75-8978-7125C2C95182}" type="pres">
      <dgm:prSet presAssocID="{B750DCCC-FD47-42EC-A361-283C9AD68A78}" presName="parentLeftMargin" presStyleLbl="node1" presStyleIdx="2" presStyleCnt="7"/>
      <dgm:spPr/>
      <dgm:t>
        <a:bodyPr/>
        <a:lstStyle/>
        <a:p>
          <a:endParaRPr lang="ru-RU"/>
        </a:p>
      </dgm:t>
    </dgm:pt>
    <dgm:pt modelId="{48D8A160-9E0A-4F08-B70C-3D3D8DB01F61}" type="pres">
      <dgm:prSet presAssocID="{B750DCCC-FD47-42EC-A361-283C9AD68A78}" presName="parentText" presStyleLbl="node1" presStyleIdx="3" presStyleCnt="7" custLinFactNeighborX="9369" custLinFactNeighborY="-105">
        <dgm:presLayoutVars>
          <dgm:chMax val="0"/>
          <dgm:bulletEnabled val="1"/>
        </dgm:presLayoutVars>
      </dgm:prSet>
      <dgm:spPr/>
      <dgm:t>
        <a:bodyPr/>
        <a:lstStyle/>
        <a:p>
          <a:endParaRPr lang="ru-RU"/>
        </a:p>
      </dgm:t>
    </dgm:pt>
    <dgm:pt modelId="{1A23C57A-86BA-44A4-962E-B89534F726CF}" type="pres">
      <dgm:prSet presAssocID="{B750DCCC-FD47-42EC-A361-283C9AD68A78}" presName="negativeSpace" presStyleCnt="0"/>
      <dgm:spPr/>
    </dgm:pt>
    <dgm:pt modelId="{9B5BD03F-2CE0-4814-883A-D732BDDBCD68}" type="pres">
      <dgm:prSet presAssocID="{B750DCCC-FD47-42EC-A361-283C9AD68A78}" presName="childText" presStyleLbl="conFgAcc1" presStyleIdx="3" presStyleCnt="7">
        <dgm:presLayoutVars>
          <dgm:bulletEnabled val="1"/>
        </dgm:presLayoutVars>
      </dgm:prSet>
      <dgm:spPr/>
    </dgm:pt>
    <dgm:pt modelId="{B0730EF4-1451-4C0E-89D3-465235DE9447}" type="pres">
      <dgm:prSet presAssocID="{5FF756C5-4C44-4F6E-83A1-E8331BEF11D5}" presName="spaceBetweenRectangles" presStyleCnt="0"/>
      <dgm:spPr/>
    </dgm:pt>
    <dgm:pt modelId="{55953420-77D4-4558-8309-6E05935046A6}" type="pres">
      <dgm:prSet presAssocID="{1FFC6982-0DDC-4DE5-B88D-BAD00987B517}" presName="parentLin" presStyleCnt="0"/>
      <dgm:spPr/>
    </dgm:pt>
    <dgm:pt modelId="{AC022229-D6DA-4CFD-BBA3-C04DB0574063}" type="pres">
      <dgm:prSet presAssocID="{1FFC6982-0DDC-4DE5-B88D-BAD00987B517}" presName="parentLeftMargin" presStyleLbl="node1" presStyleIdx="3" presStyleCnt="7"/>
      <dgm:spPr/>
      <dgm:t>
        <a:bodyPr/>
        <a:lstStyle/>
        <a:p>
          <a:endParaRPr lang="ru-RU"/>
        </a:p>
      </dgm:t>
    </dgm:pt>
    <dgm:pt modelId="{AD1A1683-C8C1-4335-8D1A-CA7659355B4E}" type="pres">
      <dgm:prSet presAssocID="{1FFC6982-0DDC-4DE5-B88D-BAD00987B517}" presName="parentText" presStyleLbl="node1" presStyleIdx="4" presStyleCnt="7">
        <dgm:presLayoutVars>
          <dgm:chMax val="0"/>
          <dgm:bulletEnabled val="1"/>
        </dgm:presLayoutVars>
      </dgm:prSet>
      <dgm:spPr/>
      <dgm:t>
        <a:bodyPr/>
        <a:lstStyle/>
        <a:p>
          <a:endParaRPr lang="ru-RU"/>
        </a:p>
      </dgm:t>
    </dgm:pt>
    <dgm:pt modelId="{01939EA0-9AC1-4FB5-A043-958112FF6AEE}" type="pres">
      <dgm:prSet presAssocID="{1FFC6982-0DDC-4DE5-B88D-BAD00987B517}" presName="negativeSpace" presStyleCnt="0"/>
      <dgm:spPr/>
    </dgm:pt>
    <dgm:pt modelId="{8F079DCE-0A88-4CAB-8E2A-7D5FCAF4F885}" type="pres">
      <dgm:prSet presAssocID="{1FFC6982-0DDC-4DE5-B88D-BAD00987B517}" presName="childText" presStyleLbl="conFgAcc1" presStyleIdx="4" presStyleCnt="7">
        <dgm:presLayoutVars>
          <dgm:bulletEnabled val="1"/>
        </dgm:presLayoutVars>
      </dgm:prSet>
      <dgm:spPr/>
    </dgm:pt>
    <dgm:pt modelId="{BB0AFD89-DB21-4251-A8F3-5B4B2A72B86A}" type="pres">
      <dgm:prSet presAssocID="{D11F71E0-920A-430D-9172-714C7701C03A}" presName="spaceBetweenRectangles" presStyleCnt="0"/>
      <dgm:spPr/>
    </dgm:pt>
    <dgm:pt modelId="{E8C2D0C6-6B73-497B-B4C7-9294C48ED220}" type="pres">
      <dgm:prSet presAssocID="{08D17B43-AE16-4B5D-8258-7E632424E092}" presName="parentLin" presStyleCnt="0"/>
      <dgm:spPr/>
    </dgm:pt>
    <dgm:pt modelId="{CDACA3B1-0021-4AAE-A308-A43C33DFB490}" type="pres">
      <dgm:prSet presAssocID="{08D17B43-AE16-4B5D-8258-7E632424E092}" presName="parentLeftMargin" presStyleLbl="node1" presStyleIdx="4" presStyleCnt="7"/>
      <dgm:spPr/>
      <dgm:t>
        <a:bodyPr/>
        <a:lstStyle/>
        <a:p>
          <a:endParaRPr lang="ru-RU"/>
        </a:p>
      </dgm:t>
    </dgm:pt>
    <dgm:pt modelId="{42663AB7-CA79-421F-924A-8E693B0EC6E8}" type="pres">
      <dgm:prSet presAssocID="{08D17B43-AE16-4B5D-8258-7E632424E092}" presName="parentText" presStyleLbl="node1" presStyleIdx="5" presStyleCnt="7" custLinFactNeighborX="9369" custLinFactNeighborY="2364">
        <dgm:presLayoutVars>
          <dgm:chMax val="0"/>
          <dgm:bulletEnabled val="1"/>
        </dgm:presLayoutVars>
      </dgm:prSet>
      <dgm:spPr/>
      <dgm:t>
        <a:bodyPr/>
        <a:lstStyle/>
        <a:p>
          <a:endParaRPr lang="ru-RU"/>
        </a:p>
      </dgm:t>
    </dgm:pt>
    <dgm:pt modelId="{1F16053C-A3F5-4DAF-BA65-A4C7453847FB}" type="pres">
      <dgm:prSet presAssocID="{08D17B43-AE16-4B5D-8258-7E632424E092}" presName="negativeSpace" presStyleCnt="0"/>
      <dgm:spPr/>
    </dgm:pt>
    <dgm:pt modelId="{0343F5AB-4D35-4A39-B2BC-2EDB083D9B09}" type="pres">
      <dgm:prSet presAssocID="{08D17B43-AE16-4B5D-8258-7E632424E092}" presName="childText" presStyleLbl="conFgAcc1" presStyleIdx="5" presStyleCnt="7">
        <dgm:presLayoutVars>
          <dgm:bulletEnabled val="1"/>
        </dgm:presLayoutVars>
      </dgm:prSet>
      <dgm:spPr/>
    </dgm:pt>
    <dgm:pt modelId="{F4F30E11-0267-4FE5-A86D-5BD170352C46}" type="pres">
      <dgm:prSet presAssocID="{E60DBB51-257D-4C9A-A15B-B15ED31683CB}" presName="spaceBetweenRectangles" presStyleCnt="0"/>
      <dgm:spPr/>
    </dgm:pt>
    <dgm:pt modelId="{096F4403-978C-48EA-AC5B-D16CD50B76B0}" type="pres">
      <dgm:prSet presAssocID="{B92D35ED-DEAC-4C42-B690-FFAA2E9581D9}" presName="parentLin" presStyleCnt="0"/>
      <dgm:spPr/>
    </dgm:pt>
    <dgm:pt modelId="{0C376135-D961-4E67-918D-49C982330696}" type="pres">
      <dgm:prSet presAssocID="{B92D35ED-DEAC-4C42-B690-FFAA2E9581D9}" presName="parentLeftMargin" presStyleLbl="node1" presStyleIdx="5" presStyleCnt="7"/>
      <dgm:spPr/>
      <dgm:t>
        <a:bodyPr/>
        <a:lstStyle/>
        <a:p>
          <a:endParaRPr lang="ru-RU"/>
        </a:p>
      </dgm:t>
    </dgm:pt>
    <dgm:pt modelId="{3A48B61C-B4E6-4C53-9D7B-9233F7E66014}" type="pres">
      <dgm:prSet presAssocID="{B92D35ED-DEAC-4C42-B690-FFAA2E9581D9}" presName="parentText" presStyleLbl="node1" presStyleIdx="6" presStyleCnt="7">
        <dgm:presLayoutVars>
          <dgm:chMax val="0"/>
          <dgm:bulletEnabled val="1"/>
        </dgm:presLayoutVars>
      </dgm:prSet>
      <dgm:spPr/>
      <dgm:t>
        <a:bodyPr/>
        <a:lstStyle/>
        <a:p>
          <a:endParaRPr lang="ru-RU"/>
        </a:p>
      </dgm:t>
    </dgm:pt>
    <dgm:pt modelId="{75A72B17-0A6F-4E47-948F-B87D8DC7C2AA}" type="pres">
      <dgm:prSet presAssocID="{B92D35ED-DEAC-4C42-B690-FFAA2E9581D9}" presName="negativeSpace" presStyleCnt="0"/>
      <dgm:spPr/>
    </dgm:pt>
    <dgm:pt modelId="{A57444F4-0755-4818-8151-090D2A269B70}" type="pres">
      <dgm:prSet presAssocID="{B92D35ED-DEAC-4C42-B690-FFAA2E9581D9}" presName="childText" presStyleLbl="conFgAcc1" presStyleIdx="6" presStyleCnt="7">
        <dgm:presLayoutVars>
          <dgm:bulletEnabled val="1"/>
        </dgm:presLayoutVars>
      </dgm:prSet>
      <dgm:spPr/>
    </dgm:pt>
  </dgm:ptLst>
  <dgm:cxnLst>
    <dgm:cxn modelId="{7BFEDA3D-ACE1-430C-A2E0-568D594A6C35}" type="presOf" srcId="{2764BE2A-4B0D-48BA-A177-A71896C58842}" destId="{0648A284-B396-44BC-9340-3700A0B3727A}" srcOrd="0" destOrd="0" presId="urn:microsoft.com/office/officeart/2005/8/layout/list1"/>
    <dgm:cxn modelId="{3B19252C-4FD3-41BD-A4A3-B3876EADAF39}" type="presOf" srcId="{B750DCCC-FD47-42EC-A361-283C9AD68A78}" destId="{48D8A160-9E0A-4F08-B70C-3D3D8DB01F61}" srcOrd="1" destOrd="0" presId="urn:microsoft.com/office/officeart/2005/8/layout/list1"/>
    <dgm:cxn modelId="{363FA4C5-C62A-422E-A2EC-60102DCCBEC8}" type="presOf" srcId="{DF426D21-F6A5-4774-94CE-E214B65F673C}" destId="{D9CF2847-E16C-4139-919E-26F8FE994BA8}" srcOrd="1" destOrd="0" presId="urn:microsoft.com/office/officeart/2005/8/layout/list1"/>
    <dgm:cxn modelId="{312E7D86-B61A-45B2-A19C-586EE2AC3B2B}" srcId="{D97BA2ED-73CB-4007-B920-DFB416BE1447}" destId="{DF426D21-F6A5-4774-94CE-E214B65F673C}" srcOrd="2" destOrd="0" parTransId="{61CCA05B-5CD6-4673-8C40-37C148FC7C0C}" sibTransId="{25FD9050-D5A9-49F3-A37B-418EC307644F}"/>
    <dgm:cxn modelId="{61DDB9F5-CB91-4C48-84E1-C5EC41E6D85F}" type="presOf" srcId="{D97BA2ED-73CB-4007-B920-DFB416BE1447}" destId="{77868186-DBA6-404B-9AA1-E545D38DBE10}" srcOrd="0" destOrd="0" presId="urn:microsoft.com/office/officeart/2005/8/layout/list1"/>
    <dgm:cxn modelId="{F9F738B2-D42C-42EE-8EE6-7322CDF4666D}" srcId="{D97BA2ED-73CB-4007-B920-DFB416BE1447}" destId="{B750DCCC-FD47-42EC-A361-283C9AD68A78}" srcOrd="3" destOrd="0" parTransId="{98DB3222-391E-4391-A519-1B8332CB7EA6}" sibTransId="{5FF756C5-4C44-4F6E-83A1-E8331BEF11D5}"/>
    <dgm:cxn modelId="{3C3D43A6-7597-41EB-829B-AD749B77756F}" type="presOf" srcId="{1FFC6982-0DDC-4DE5-B88D-BAD00987B517}" destId="{AD1A1683-C8C1-4335-8D1A-CA7659355B4E}" srcOrd="1" destOrd="0" presId="urn:microsoft.com/office/officeart/2005/8/layout/list1"/>
    <dgm:cxn modelId="{51DB8239-9F54-4056-BD1E-96DD96625FDC}" type="presOf" srcId="{08D17B43-AE16-4B5D-8258-7E632424E092}" destId="{42663AB7-CA79-421F-924A-8E693B0EC6E8}" srcOrd="1" destOrd="0" presId="urn:microsoft.com/office/officeart/2005/8/layout/list1"/>
    <dgm:cxn modelId="{B871486C-E2FE-4E50-9D80-445AA586350E}" srcId="{D97BA2ED-73CB-4007-B920-DFB416BE1447}" destId="{2764BE2A-4B0D-48BA-A177-A71896C58842}" srcOrd="0" destOrd="0" parTransId="{9CD42D8A-93C8-4C6C-88F7-AB5DD00DD836}" sibTransId="{18F30406-F24D-4C7C-82B7-D54875AC4154}"/>
    <dgm:cxn modelId="{DF2CEB23-A5B1-476B-8026-D47D2576BA32}" type="presOf" srcId="{B750DCCC-FD47-42EC-A361-283C9AD68A78}" destId="{C90219A9-4655-4D75-8978-7125C2C95182}" srcOrd="0" destOrd="0" presId="urn:microsoft.com/office/officeart/2005/8/layout/list1"/>
    <dgm:cxn modelId="{8877158D-1C07-454D-BF07-4F039705A256}" srcId="{D97BA2ED-73CB-4007-B920-DFB416BE1447}" destId="{A5DAD7AF-BAA5-4097-BD65-7931B74DCD7B}" srcOrd="1" destOrd="0" parTransId="{9F7D6594-2738-4926-9E01-87EDDD4E8715}" sibTransId="{0A75D1C9-586C-4FED-87D7-A3D5BF08AB69}"/>
    <dgm:cxn modelId="{C06382E5-348D-4B74-AB03-0CC667A4B078}" srcId="{D97BA2ED-73CB-4007-B920-DFB416BE1447}" destId="{08D17B43-AE16-4B5D-8258-7E632424E092}" srcOrd="5" destOrd="0" parTransId="{CE21E9C3-2896-4F2B-A49D-AEE3D62AA672}" sibTransId="{E60DBB51-257D-4C9A-A15B-B15ED31683CB}"/>
    <dgm:cxn modelId="{255A2B79-17B3-4490-8B87-9478AA6C529A}" type="presOf" srcId="{A5DAD7AF-BAA5-4097-BD65-7931B74DCD7B}" destId="{7FC1B8BE-9EA0-4215-9561-D30EDFBCBC53}" srcOrd="0" destOrd="0" presId="urn:microsoft.com/office/officeart/2005/8/layout/list1"/>
    <dgm:cxn modelId="{29BC9D0F-F9BB-4D92-985F-33445124881C}" type="presOf" srcId="{B92D35ED-DEAC-4C42-B690-FFAA2E9581D9}" destId="{3A48B61C-B4E6-4C53-9D7B-9233F7E66014}" srcOrd="1" destOrd="0" presId="urn:microsoft.com/office/officeart/2005/8/layout/list1"/>
    <dgm:cxn modelId="{AB7D5B9D-C476-4336-A563-2FCB313529C2}" type="presOf" srcId="{1FFC6982-0DDC-4DE5-B88D-BAD00987B517}" destId="{AC022229-D6DA-4CFD-BBA3-C04DB0574063}" srcOrd="0" destOrd="0" presId="urn:microsoft.com/office/officeart/2005/8/layout/list1"/>
    <dgm:cxn modelId="{74A0BEC6-3B7F-4A23-90BE-9C024B580F06}" type="presOf" srcId="{A5DAD7AF-BAA5-4097-BD65-7931B74DCD7B}" destId="{BEE6F824-4767-42CF-A6F9-1FF2014B4755}" srcOrd="1" destOrd="0" presId="urn:microsoft.com/office/officeart/2005/8/layout/list1"/>
    <dgm:cxn modelId="{10B363E4-469C-4FC2-8116-2365ED7BB2C2}" type="presOf" srcId="{2764BE2A-4B0D-48BA-A177-A71896C58842}" destId="{4F45940A-9E8C-4235-8A25-0CD4732EC451}" srcOrd="1" destOrd="0" presId="urn:microsoft.com/office/officeart/2005/8/layout/list1"/>
    <dgm:cxn modelId="{E551CFC5-2109-42FC-9005-86CCDA3EF098}" srcId="{D97BA2ED-73CB-4007-B920-DFB416BE1447}" destId="{1FFC6982-0DDC-4DE5-B88D-BAD00987B517}" srcOrd="4" destOrd="0" parTransId="{0FEFEB32-B5AD-421F-B1F0-004AD541FDFD}" sibTransId="{D11F71E0-920A-430D-9172-714C7701C03A}"/>
    <dgm:cxn modelId="{E67F3127-589C-4BF1-A1F1-2EB9513AD430}" srcId="{D97BA2ED-73CB-4007-B920-DFB416BE1447}" destId="{B92D35ED-DEAC-4C42-B690-FFAA2E9581D9}" srcOrd="6" destOrd="0" parTransId="{5A715477-8C02-4CB7-B83B-1888475834AB}" sibTransId="{941B6556-7A73-4F04-AA41-696536C6F292}"/>
    <dgm:cxn modelId="{7D8A9F5F-F27B-4ED4-9DC9-39A7EF3724A4}" type="presOf" srcId="{B92D35ED-DEAC-4C42-B690-FFAA2E9581D9}" destId="{0C376135-D961-4E67-918D-49C982330696}" srcOrd="0" destOrd="0" presId="urn:microsoft.com/office/officeart/2005/8/layout/list1"/>
    <dgm:cxn modelId="{1F3025F9-FDDE-4073-94DC-EC13DF8D9DFF}" type="presOf" srcId="{DF426D21-F6A5-4774-94CE-E214B65F673C}" destId="{36A803BC-D211-4741-8B52-D1939E2E143E}" srcOrd="0" destOrd="0" presId="urn:microsoft.com/office/officeart/2005/8/layout/list1"/>
    <dgm:cxn modelId="{F029938F-F584-4608-8CB1-929CAE1555E9}" type="presOf" srcId="{08D17B43-AE16-4B5D-8258-7E632424E092}" destId="{CDACA3B1-0021-4AAE-A308-A43C33DFB490}" srcOrd="0" destOrd="0" presId="urn:microsoft.com/office/officeart/2005/8/layout/list1"/>
    <dgm:cxn modelId="{4CB19786-40F8-4A16-B3A7-F7447B70DB27}" type="presParOf" srcId="{77868186-DBA6-404B-9AA1-E545D38DBE10}" destId="{CAEE17CB-1CCB-4F59-8A72-A734F96EB99F}" srcOrd="0" destOrd="0" presId="urn:microsoft.com/office/officeart/2005/8/layout/list1"/>
    <dgm:cxn modelId="{02FB0378-BC6C-486E-9CD9-46A6235C01FA}" type="presParOf" srcId="{CAEE17CB-1CCB-4F59-8A72-A734F96EB99F}" destId="{0648A284-B396-44BC-9340-3700A0B3727A}" srcOrd="0" destOrd="0" presId="urn:microsoft.com/office/officeart/2005/8/layout/list1"/>
    <dgm:cxn modelId="{A4E090D6-7784-4DA2-A29F-9C837E9BF588}" type="presParOf" srcId="{CAEE17CB-1CCB-4F59-8A72-A734F96EB99F}" destId="{4F45940A-9E8C-4235-8A25-0CD4732EC451}" srcOrd="1" destOrd="0" presId="urn:microsoft.com/office/officeart/2005/8/layout/list1"/>
    <dgm:cxn modelId="{B5E8098B-F1D0-4064-9FA4-2745E08548D2}" type="presParOf" srcId="{77868186-DBA6-404B-9AA1-E545D38DBE10}" destId="{EAF541FE-DC6B-46AA-B509-5B2B456DF031}" srcOrd="1" destOrd="0" presId="urn:microsoft.com/office/officeart/2005/8/layout/list1"/>
    <dgm:cxn modelId="{87DEE6B4-F551-4F85-829B-54E9DB736B0D}" type="presParOf" srcId="{77868186-DBA6-404B-9AA1-E545D38DBE10}" destId="{7FDC7387-636E-4D04-932F-2940D7962B32}" srcOrd="2" destOrd="0" presId="urn:microsoft.com/office/officeart/2005/8/layout/list1"/>
    <dgm:cxn modelId="{A02D94E6-51AC-48A7-B17F-01F0A99D3604}" type="presParOf" srcId="{77868186-DBA6-404B-9AA1-E545D38DBE10}" destId="{152D88F0-182A-48C3-8997-07C953A7137F}" srcOrd="3" destOrd="0" presId="urn:microsoft.com/office/officeart/2005/8/layout/list1"/>
    <dgm:cxn modelId="{055062D6-D6C3-4489-82F2-7826C308A7D9}" type="presParOf" srcId="{77868186-DBA6-404B-9AA1-E545D38DBE10}" destId="{D942B8BD-8B69-4B35-8C74-7B24BB1E00D6}" srcOrd="4" destOrd="0" presId="urn:microsoft.com/office/officeart/2005/8/layout/list1"/>
    <dgm:cxn modelId="{8276671B-D3D5-4C7E-8438-32769F00DC4C}" type="presParOf" srcId="{D942B8BD-8B69-4B35-8C74-7B24BB1E00D6}" destId="{7FC1B8BE-9EA0-4215-9561-D30EDFBCBC53}" srcOrd="0" destOrd="0" presId="urn:microsoft.com/office/officeart/2005/8/layout/list1"/>
    <dgm:cxn modelId="{288E68CD-4609-417A-BE87-4A80085D7EC0}" type="presParOf" srcId="{D942B8BD-8B69-4B35-8C74-7B24BB1E00D6}" destId="{BEE6F824-4767-42CF-A6F9-1FF2014B4755}" srcOrd="1" destOrd="0" presId="urn:microsoft.com/office/officeart/2005/8/layout/list1"/>
    <dgm:cxn modelId="{D082EA61-976F-4C3F-AFEB-BD4F60671BED}" type="presParOf" srcId="{77868186-DBA6-404B-9AA1-E545D38DBE10}" destId="{E4709AF5-EDA1-46FB-B5E4-F6BCF69D570C}" srcOrd="5" destOrd="0" presId="urn:microsoft.com/office/officeart/2005/8/layout/list1"/>
    <dgm:cxn modelId="{FB04C57A-9811-435B-ACFC-D052DEA7EF31}" type="presParOf" srcId="{77868186-DBA6-404B-9AA1-E545D38DBE10}" destId="{8C847225-5930-4AF5-863F-917E3A9D679B}" srcOrd="6" destOrd="0" presId="urn:microsoft.com/office/officeart/2005/8/layout/list1"/>
    <dgm:cxn modelId="{6AEBB81D-AA5E-406C-B749-41148B317F7E}" type="presParOf" srcId="{77868186-DBA6-404B-9AA1-E545D38DBE10}" destId="{98A7301F-29B2-403C-934C-BD15823A6C65}" srcOrd="7" destOrd="0" presId="urn:microsoft.com/office/officeart/2005/8/layout/list1"/>
    <dgm:cxn modelId="{EA702091-EBDF-41F3-B3B8-61693B7FA23A}" type="presParOf" srcId="{77868186-DBA6-404B-9AA1-E545D38DBE10}" destId="{E204BD30-772B-45D7-ADDB-3CC4040257A4}" srcOrd="8" destOrd="0" presId="urn:microsoft.com/office/officeart/2005/8/layout/list1"/>
    <dgm:cxn modelId="{214D8418-4BD0-489B-811C-BB48A98BDC95}" type="presParOf" srcId="{E204BD30-772B-45D7-ADDB-3CC4040257A4}" destId="{36A803BC-D211-4741-8B52-D1939E2E143E}" srcOrd="0" destOrd="0" presId="urn:microsoft.com/office/officeart/2005/8/layout/list1"/>
    <dgm:cxn modelId="{D7BD4062-2862-43FB-80B7-A3097E87B0CE}" type="presParOf" srcId="{E204BD30-772B-45D7-ADDB-3CC4040257A4}" destId="{D9CF2847-E16C-4139-919E-26F8FE994BA8}" srcOrd="1" destOrd="0" presId="urn:microsoft.com/office/officeart/2005/8/layout/list1"/>
    <dgm:cxn modelId="{4DD1D268-BCAA-4DDB-8B1E-BC22BD275BCE}" type="presParOf" srcId="{77868186-DBA6-404B-9AA1-E545D38DBE10}" destId="{652E6651-2C0F-4719-B1E1-B245CBB5C53C}" srcOrd="9" destOrd="0" presId="urn:microsoft.com/office/officeart/2005/8/layout/list1"/>
    <dgm:cxn modelId="{1F7E88B6-A1E2-46DC-A6D5-A67DACD7184A}" type="presParOf" srcId="{77868186-DBA6-404B-9AA1-E545D38DBE10}" destId="{DD80FD7A-CBB1-4C33-BDC2-102123AC9E57}" srcOrd="10" destOrd="0" presId="urn:microsoft.com/office/officeart/2005/8/layout/list1"/>
    <dgm:cxn modelId="{59F87677-7B49-4D9F-82FC-2BF344BFC17E}" type="presParOf" srcId="{77868186-DBA6-404B-9AA1-E545D38DBE10}" destId="{EB3D3C0A-A57C-4FE5-89CC-6F886512F94D}" srcOrd="11" destOrd="0" presId="urn:microsoft.com/office/officeart/2005/8/layout/list1"/>
    <dgm:cxn modelId="{2503B125-4815-47BF-9E27-3A6F6F8A9047}" type="presParOf" srcId="{77868186-DBA6-404B-9AA1-E545D38DBE10}" destId="{9A30AC6C-20FD-408A-89C7-D71FA24CC82B}" srcOrd="12" destOrd="0" presId="urn:microsoft.com/office/officeart/2005/8/layout/list1"/>
    <dgm:cxn modelId="{B1CA5900-8F61-434E-9FB0-8404B29A6525}" type="presParOf" srcId="{9A30AC6C-20FD-408A-89C7-D71FA24CC82B}" destId="{C90219A9-4655-4D75-8978-7125C2C95182}" srcOrd="0" destOrd="0" presId="urn:microsoft.com/office/officeart/2005/8/layout/list1"/>
    <dgm:cxn modelId="{A0CEAC3B-320B-4A5D-A0B0-0FD885CF068F}" type="presParOf" srcId="{9A30AC6C-20FD-408A-89C7-D71FA24CC82B}" destId="{48D8A160-9E0A-4F08-B70C-3D3D8DB01F61}" srcOrd="1" destOrd="0" presId="urn:microsoft.com/office/officeart/2005/8/layout/list1"/>
    <dgm:cxn modelId="{7268980D-2221-4D82-B9EB-03BDC6448253}" type="presParOf" srcId="{77868186-DBA6-404B-9AA1-E545D38DBE10}" destId="{1A23C57A-86BA-44A4-962E-B89534F726CF}" srcOrd="13" destOrd="0" presId="urn:microsoft.com/office/officeart/2005/8/layout/list1"/>
    <dgm:cxn modelId="{0FF114A3-71BC-415D-8C66-6B683DBF09C6}" type="presParOf" srcId="{77868186-DBA6-404B-9AA1-E545D38DBE10}" destId="{9B5BD03F-2CE0-4814-883A-D732BDDBCD68}" srcOrd="14" destOrd="0" presId="urn:microsoft.com/office/officeart/2005/8/layout/list1"/>
    <dgm:cxn modelId="{8C8645E6-5074-4B19-944B-D4A98EDD8A0A}" type="presParOf" srcId="{77868186-DBA6-404B-9AA1-E545D38DBE10}" destId="{B0730EF4-1451-4C0E-89D3-465235DE9447}" srcOrd="15" destOrd="0" presId="urn:microsoft.com/office/officeart/2005/8/layout/list1"/>
    <dgm:cxn modelId="{7A525712-1D66-4710-991C-54D51094F635}" type="presParOf" srcId="{77868186-DBA6-404B-9AA1-E545D38DBE10}" destId="{55953420-77D4-4558-8309-6E05935046A6}" srcOrd="16" destOrd="0" presId="urn:microsoft.com/office/officeart/2005/8/layout/list1"/>
    <dgm:cxn modelId="{C46411E9-E062-472D-8862-88603C94804B}" type="presParOf" srcId="{55953420-77D4-4558-8309-6E05935046A6}" destId="{AC022229-D6DA-4CFD-BBA3-C04DB0574063}" srcOrd="0" destOrd="0" presId="urn:microsoft.com/office/officeart/2005/8/layout/list1"/>
    <dgm:cxn modelId="{5DC6AB96-8502-4ED4-BAD7-115AA62F663B}" type="presParOf" srcId="{55953420-77D4-4558-8309-6E05935046A6}" destId="{AD1A1683-C8C1-4335-8D1A-CA7659355B4E}" srcOrd="1" destOrd="0" presId="urn:microsoft.com/office/officeart/2005/8/layout/list1"/>
    <dgm:cxn modelId="{15BBC4AE-1D14-4C64-9724-DC0435430409}" type="presParOf" srcId="{77868186-DBA6-404B-9AA1-E545D38DBE10}" destId="{01939EA0-9AC1-4FB5-A043-958112FF6AEE}" srcOrd="17" destOrd="0" presId="urn:microsoft.com/office/officeart/2005/8/layout/list1"/>
    <dgm:cxn modelId="{EB057D00-FD61-4583-86CD-2021EA64D1EC}" type="presParOf" srcId="{77868186-DBA6-404B-9AA1-E545D38DBE10}" destId="{8F079DCE-0A88-4CAB-8E2A-7D5FCAF4F885}" srcOrd="18" destOrd="0" presId="urn:microsoft.com/office/officeart/2005/8/layout/list1"/>
    <dgm:cxn modelId="{5F6BA49E-6847-424F-91BB-8A870A6B6D30}" type="presParOf" srcId="{77868186-DBA6-404B-9AA1-E545D38DBE10}" destId="{BB0AFD89-DB21-4251-A8F3-5B4B2A72B86A}" srcOrd="19" destOrd="0" presId="urn:microsoft.com/office/officeart/2005/8/layout/list1"/>
    <dgm:cxn modelId="{5BACE5F6-B0CC-453D-AD00-8886B980D5F5}" type="presParOf" srcId="{77868186-DBA6-404B-9AA1-E545D38DBE10}" destId="{E8C2D0C6-6B73-497B-B4C7-9294C48ED220}" srcOrd="20" destOrd="0" presId="urn:microsoft.com/office/officeart/2005/8/layout/list1"/>
    <dgm:cxn modelId="{83A6E471-E303-4D76-B0CC-3559466D150E}" type="presParOf" srcId="{E8C2D0C6-6B73-497B-B4C7-9294C48ED220}" destId="{CDACA3B1-0021-4AAE-A308-A43C33DFB490}" srcOrd="0" destOrd="0" presId="urn:microsoft.com/office/officeart/2005/8/layout/list1"/>
    <dgm:cxn modelId="{9D5784DE-45CE-4CB5-BBD6-0B30CD2C2CC9}" type="presParOf" srcId="{E8C2D0C6-6B73-497B-B4C7-9294C48ED220}" destId="{42663AB7-CA79-421F-924A-8E693B0EC6E8}" srcOrd="1" destOrd="0" presId="urn:microsoft.com/office/officeart/2005/8/layout/list1"/>
    <dgm:cxn modelId="{A9BEA098-7E91-4FBF-B717-FDEC1C6F2549}" type="presParOf" srcId="{77868186-DBA6-404B-9AA1-E545D38DBE10}" destId="{1F16053C-A3F5-4DAF-BA65-A4C7453847FB}" srcOrd="21" destOrd="0" presId="urn:microsoft.com/office/officeart/2005/8/layout/list1"/>
    <dgm:cxn modelId="{3CD3E47D-0742-40D0-A1C3-1111EE990C53}" type="presParOf" srcId="{77868186-DBA6-404B-9AA1-E545D38DBE10}" destId="{0343F5AB-4D35-4A39-B2BC-2EDB083D9B09}" srcOrd="22" destOrd="0" presId="urn:microsoft.com/office/officeart/2005/8/layout/list1"/>
    <dgm:cxn modelId="{85AAD0AB-B0D7-448A-9215-CCCE8445BD87}" type="presParOf" srcId="{77868186-DBA6-404B-9AA1-E545D38DBE10}" destId="{F4F30E11-0267-4FE5-A86D-5BD170352C46}" srcOrd="23" destOrd="0" presId="urn:microsoft.com/office/officeart/2005/8/layout/list1"/>
    <dgm:cxn modelId="{56E0B237-4AF4-43C8-B229-B71171D264B2}" type="presParOf" srcId="{77868186-DBA6-404B-9AA1-E545D38DBE10}" destId="{096F4403-978C-48EA-AC5B-D16CD50B76B0}" srcOrd="24" destOrd="0" presId="urn:microsoft.com/office/officeart/2005/8/layout/list1"/>
    <dgm:cxn modelId="{CF406932-9172-4CBF-B85F-22F9BCE92FE3}" type="presParOf" srcId="{096F4403-978C-48EA-AC5B-D16CD50B76B0}" destId="{0C376135-D961-4E67-918D-49C982330696}" srcOrd="0" destOrd="0" presId="urn:microsoft.com/office/officeart/2005/8/layout/list1"/>
    <dgm:cxn modelId="{EB2AA9C4-DE15-4BF4-814D-4731291F7CD3}" type="presParOf" srcId="{096F4403-978C-48EA-AC5B-D16CD50B76B0}" destId="{3A48B61C-B4E6-4C53-9D7B-9233F7E66014}" srcOrd="1" destOrd="0" presId="urn:microsoft.com/office/officeart/2005/8/layout/list1"/>
    <dgm:cxn modelId="{EA016966-1FFE-4E9E-A7E1-D5C90AB3D778}" type="presParOf" srcId="{77868186-DBA6-404B-9AA1-E545D38DBE10}" destId="{75A72B17-0A6F-4E47-948F-B87D8DC7C2AA}" srcOrd="25" destOrd="0" presId="urn:microsoft.com/office/officeart/2005/8/layout/list1"/>
    <dgm:cxn modelId="{CA728D59-E2C5-4575-BF07-6B99CF20B15F}" type="presParOf" srcId="{77868186-DBA6-404B-9AA1-E545D38DBE10}" destId="{A57444F4-0755-4818-8151-090D2A269B70}" srcOrd="2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345B3D-ABA4-421C-A26F-9288D49DDC99}" type="datetimeFigureOut">
              <a:rPr lang="ru-RU" smtClean="0"/>
              <a:pPr/>
              <a:t>10.07.2025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54F5EE-37EE-4F37-86BF-C6BD5B04AFC3}" type="slidenum">
              <a:rPr lang="ru-RU" smtClean="0"/>
              <a:pPr/>
              <a:t>‹#›</a:t>
            </a:fld>
            <a:endParaRPr lang="ru-RU"/>
          </a:p>
        </p:txBody>
      </p:sp>
    </p:spTree>
    <p:extLst>
      <p:ext uri="{BB962C8B-B14F-4D97-AF65-F5344CB8AC3E}">
        <p14:creationId xmlns:p14="http://schemas.microsoft.com/office/powerpoint/2010/main" val="4053708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B54F5EE-37EE-4F37-86BF-C6BD5B04AFC3}" type="slidenum">
              <a:rPr lang="ru-RU" smtClean="0"/>
              <a:pPr/>
              <a:t>2</a:t>
            </a:fld>
            <a:endParaRPr lang="ru-RU"/>
          </a:p>
        </p:txBody>
      </p:sp>
    </p:spTree>
    <p:extLst>
      <p:ext uri="{BB962C8B-B14F-4D97-AF65-F5344CB8AC3E}">
        <p14:creationId xmlns:p14="http://schemas.microsoft.com/office/powerpoint/2010/main" val="28764879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B54F5EE-37EE-4F37-86BF-C6BD5B04AFC3}" type="slidenum">
              <a:rPr lang="ru-RU" smtClean="0"/>
              <a:pPr/>
              <a:t>6</a:t>
            </a:fld>
            <a:endParaRPr lang="ru-RU"/>
          </a:p>
        </p:txBody>
      </p:sp>
    </p:spTree>
    <p:extLst>
      <p:ext uri="{BB962C8B-B14F-4D97-AF65-F5344CB8AC3E}">
        <p14:creationId xmlns:p14="http://schemas.microsoft.com/office/powerpoint/2010/main" val="1117006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EF159AF0-6BF6-48D6-8886-54CD8B331071}" type="datetimeFigureOut">
              <a:rPr lang="ru-RU" smtClean="0"/>
              <a:pPr/>
              <a:t>10.07.2025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0DD4BA7-F92D-4F09-9445-006AC67A7BF9}" type="slidenum">
              <a:rPr lang="ru-RU" smtClean="0"/>
              <a:pPr/>
              <a:t>‹#›</a:t>
            </a:fld>
            <a:endParaRPr lang="ru-RU"/>
          </a:p>
        </p:txBody>
      </p:sp>
    </p:spTree>
    <p:extLst>
      <p:ext uri="{BB962C8B-B14F-4D97-AF65-F5344CB8AC3E}">
        <p14:creationId xmlns:p14="http://schemas.microsoft.com/office/powerpoint/2010/main" val="2648850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F159AF0-6BF6-48D6-8886-54CD8B331071}" type="datetimeFigureOut">
              <a:rPr lang="ru-RU" smtClean="0"/>
              <a:pPr/>
              <a:t>10.07.2025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0DD4BA7-F92D-4F09-9445-006AC67A7BF9}" type="slidenum">
              <a:rPr lang="ru-RU" smtClean="0"/>
              <a:pPr/>
              <a:t>‹#›</a:t>
            </a:fld>
            <a:endParaRPr lang="ru-RU"/>
          </a:p>
        </p:txBody>
      </p:sp>
    </p:spTree>
    <p:extLst>
      <p:ext uri="{BB962C8B-B14F-4D97-AF65-F5344CB8AC3E}">
        <p14:creationId xmlns:p14="http://schemas.microsoft.com/office/powerpoint/2010/main" val="3110680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F159AF0-6BF6-48D6-8886-54CD8B331071}" type="datetimeFigureOut">
              <a:rPr lang="ru-RU" smtClean="0"/>
              <a:pPr/>
              <a:t>10.07.2025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0DD4BA7-F92D-4F09-9445-006AC67A7BF9}" type="slidenum">
              <a:rPr lang="ru-RU" smtClean="0"/>
              <a:pPr/>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276775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F159AF0-6BF6-48D6-8886-54CD8B331071}" type="datetimeFigureOut">
              <a:rPr lang="ru-RU" smtClean="0"/>
              <a:pPr/>
              <a:t>10.07.2025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0DD4BA7-F92D-4F09-9445-006AC67A7BF9}" type="slidenum">
              <a:rPr lang="ru-RU" smtClean="0"/>
              <a:pPr/>
              <a:t>‹#›</a:t>
            </a:fld>
            <a:endParaRPr lang="ru-RU"/>
          </a:p>
        </p:txBody>
      </p:sp>
    </p:spTree>
    <p:extLst>
      <p:ext uri="{BB962C8B-B14F-4D97-AF65-F5344CB8AC3E}">
        <p14:creationId xmlns:p14="http://schemas.microsoft.com/office/powerpoint/2010/main" val="1731031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F159AF0-6BF6-48D6-8886-54CD8B331071}" type="datetimeFigureOut">
              <a:rPr lang="ru-RU" smtClean="0"/>
              <a:pPr/>
              <a:t>10.07.2025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0DD4BA7-F92D-4F09-9445-006AC67A7BF9}" type="slidenum">
              <a:rPr lang="ru-RU" smtClean="0"/>
              <a:pPr/>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165767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F159AF0-6BF6-48D6-8886-54CD8B331071}" type="datetimeFigureOut">
              <a:rPr lang="ru-RU" smtClean="0"/>
              <a:pPr/>
              <a:t>10.07.2025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0DD4BA7-F92D-4F09-9445-006AC67A7BF9}" type="slidenum">
              <a:rPr lang="ru-RU" smtClean="0"/>
              <a:pPr/>
              <a:t>‹#›</a:t>
            </a:fld>
            <a:endParaRPr lang="ru-RU"/>
          </a:p>
        </p:txBody>
      </p:sp>
    </p:spTree>
    <p:extLst>
      <p:ext uri="{BB962C8B-B14F-4D97-AF65-F5344CB8AC3E}">
        <p14:creationId xmlns:p14="http://schemas.microsoft.com/office/powerpoint/2010/main" val="813119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F159AF0-6BF6-48D6-8886-54CD8B331071}" type="datetimeFigureOut">
              <a:rPr lang="ru-RU" smtClean="0"/>
              <a:pPr/>
              <a:t>10.07.2025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0DD4BA7-F92D-4F09-9445-006AC67A7BF9}" type="slidenum">
              <a:rPr lang="ru-RU" smtClean="0"/>
              <a:pPr/>
              <a:t>‹#›</a:t>
            </a:fld>
            <a:endParaRPr lang="ru-RU"/>
          </a:p>
        </p:txBody>
      </p:sp>
    </p:spTree>
    <p:extLst>
      <p:ext uri="{BB962C8B-B14F-4D97-AF65-F5344CB8AC3E}">
        <p14:creationId xmlns:p14="http://schemas.microsoft.com/office/powerpoint/2010/main" val="3887881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F159AF0-6BF6-48D6-8886-54CD8B331071}" type="datetimeFigureOut">
              <a:rPr lang="ru-RU" smtClean="0"/>
              <a:pPr/>
              <a:t>10.07.2025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0DD4BA7-F92D-4F09-9445-006AC67A7BF9}" type="slidenum">
              <a:rPr lang="ru-RU" smtClean="0"/>
              <a:pPr/>
              <a:t>‹#›</a:t>
            </a:fld>
            <a:endParaRPr lang="ru-RU"/>
          </a:p>
        </p:txBody>
      </p:sp>
    </p:spTree>
    <p:extLst>
      <p:ext uri="{BB962C8B-B14F-4D97-AF65-F5344CB8AC3E}">
        <p14:creationId xmlns:p14="http://schemas.microsoft.com/office/powerpoint/2010/main" val="2684771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F159AF0-6BF6-48D6-8886-54CD8B331071}" type="datetimeFigureOut">
              <a:rPr lang="ru-RU" smtClean="0"/>
              <a:pPr/>
              <a:t>10.07.2025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0DD4BA7-F92D-4F09-9445-006AC67A7BF9}" type="slidenum">
              <a:rPr lang="ru-RU" smtClean="0"/>
              <a:pPr/>
              <a:t>‹#›</a:t>
            </a:fld>
            <a:endParaRPr lang="ru-RU"/>
          </a:p>
        </p:txBody>
      </p:sp>
    </p:spTree>
    <p:extLst>
      <p:ext uri="{BB962C8B-B14F-4D97-AF65-F5344CB8AC3E}">
        <p14:creationId xmlns:p14="http://schemas.microsoft.com/office/powerpoint/2010/main" val="1965880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F159AF0-6BF6-48D6-8886-54CD8B331071}" type="datetimeFigureOut">
              <a:rPr lang="ru-RU" smtClean="0"/>
              <a:pPr/>
              <a:t>10.07.2025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0DD4BA7-F92D-4F09-9445-006AC67A7BF9}" type="slidenum">
              <a:rPr lang="ru-RU" smtClean="0"/>
              <a:pPr/>
              <a:t>‹#›</a:t>
            </a:fld>
            <a:endParaRPr lang="ru-RU"/>
          </a:p>
        </p:txBody>
      </p:sp>
    </p:spTree>
    <p:extLst>
      <p:ext uri="{BB962C8B-B14F-4D97-AF65-F5344CB8AC3E}">
        <p14:creationId xmlns:p14="http://schemas.microsoft.com/office/powerpoint/2010/main" val="3159817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F159AF0-6BF6-48D6-8886-54CD8B331071}" type="datetimeFigureOut">
              <a:rPr lang="ru-RU" smtClean="0"/>
              <a:pPr/>
              <a:t>10.07.2025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0DD4BA7-F92D-4F09-9445-006AC67A7BF9}" type="slidenum">
              <a:rPr lang="ru-RU" smtClean="0"/>
              <a:pPr/>
              <a:t>‹#›</a:t>
            </a:fld>
            <a:endParaRPr lang="ru-RU"/>
          </a:p>
        </p:txBody>
      </p:sp>
    </p:spTree>
    <p:extLst>
      <p:ext uri="{BB962C8B-B14F-4D97-AF65-F5344CB8AC3E}">
        <p14:creationId xmlns:p14="http://schemas.microsoft.com/office/powerpoint/2010/main" val="973161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F159AF0-6BF6-48D6-8886-54CD8B331071}" type="datetimeFigureOut">
              <a:rPr lang="ru-RU" smtClean="0"/>
              <a:pPr/>
              <a:t>10.07.2025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0DD4BA7-F92D-4F09-9445-006AC67A7BF9}" type="slidenum">
              <a:rPr lang="ru-RU" smtClean="0"/>
              <a:pPr/>
              <a:t>‹#›</a:t>
            </a:fld>
            <a:endParaRPr lang="ru-RU"/>
          </a:p>
        </p:txBody>
      </p:sp>
    </p:spTree>
    <p:extLst>
      <p:ext uri="{BB962C8B-B14F-4D97-AF65-F5344CB8AC3E}">
        <p14:creationId xmlns:p14="http://schemas.microsoft.com/office/powerpoint/2010/main" val="464639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F159AF0-6BF6-48D6-8886-54CD8B331071}" type="datetimeFigureOut">
              <a:rPr lang="ru-RU" smtClean="0"/>
              <a:pPr/>
              <a:t>10.07.2025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0DD4BA7-F92D-4F09-9445-006AC67A7BF9}" type="slidenum">
              <a:rPr lang="ru-RU" smtClean="0"/>
              <a:pPr/>
              <a:t>‹#›</a:t>
            </a:fld>
            <a:endParaRPr lang="ru-RU"/>
          </a:p>
        </p:txBody>
      </p:sp>
    </p:spTree>
    <p:extLst>
      <p:ext uri="{BB962C8B-B14F-4D97-AF65-F5344CB8AC3E}">
        <p14:creationId xmlns:p14="http://schemas.microsoft.com/office/powerpoint/2010/main" val="2268772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159AF0-6BF6-48D6-8886-54CD8B331071}" type="datetimeFigureOut">
              <a:rPr lang="ru-RU" smtClean="0"/>
              <a:pPr/>
              <a:t>10.07.2025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0DD4BA7-F92D-4F09-9445-006AC67A7BF9}" type="slidenum">
              <a:rPr lang="ru-RU" smtClean="0"/>
              <a:pPr/>
              <a:t>‹#›</a:t>
            </a:fld>
            <a:endParaRPr lang="ru-RU"/>
          </a:p>
        </p:txBody>
      </p:sp>
    </p:spTree>
    <p:extLst>
      <p:ext uri="{BB962C8B-B14F-4D97-AF65-F5344CB8AC3E}">
        <p14:creationId xmlns:p14="http://schemas.microsoft.com/office/powerpoint/2010/main" val="2269263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EF159AF0-6BF6-48D6-8886-54CD8B331071}" type="datetimeFigureOut">
              <a:rPr lang="ru-RU" smtClean="0"/>
              <a:pPr/>
              <a:t>10.07.2025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0DD4BA7-F92D-4F09-9445-006AC67A7BF9}" type="slidenum">
              <a:rPr lang="ru-RU" smtClean="0"/>
              <a:pPr/>
              <a:t>‹#›</a:t>
            </a:fld>
            <a:endParaRPr lang="ru-RU"/>
          </a:p>
        </p:txBody>
      </p:sp>
    </p:spTree>
    <p:extLst>
      <p:ext uri="{BB962C8B-B14F-4D97-AF65-F5344CB8AC3E}">
        <p14:creationId xmlns:p14="http://schemas.microsoft.com/office/powerpoint/2010/main" val="1570664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F159AF0-6BF6-48D6-8886-54CD8B331071}" type="datetimeFigureOut">
              <a:rPr lang="ru-RU" smtClean="0"/>
              <a:pPr/>
              <a:t>10.07.2025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0DD4BA7-F92D-4F09-9445-006AC67A7BF9}" type="slidenum">
              <a:rPr lang="ru-RU" smtClean="0"/>
              <a:pPr/>
              <a:t>‹#›</a:t>
            </a:fld>
            <a:endParaRPr lang="ru-RU"/>
          </a:p>
        </p:txBody>
      </p:sp>
    </p:spTree>
    <p:extLst>
      <p:ext uri="{BB962C8B-B14F-4D97-AF65-F5344CB8AC3E}">
        <p14:creationId xmlns:p14="http://schemas.microsoft.com/office/powerpoint/2010/main" val="2630834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159AF0-6BF6-48D6-8886-54CD8B331071}" type="datetimeFigureOut">
              <a:rPr lang="ru-RU" smtClean="0"/>
              <a:pPr/>
              <a:t>10.07.2025</a:t>
            </a:fld>
            <a:endParaRPr lang="ru-RU"/>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70DD4BA7-F92D-4F09-9445-006AC67A7BF9}" type="slidenum">
              <a:rPr lang="ru-RU" smtClean="0"/>
              <a:pPr/>
              <a:t>‹#›</a:t>
            </a:fld>
            <a:endParaRPr lang="ru-RU"/>
          </a:p>
        </p:txBody>
      </p:sp>
    </p:spTree>
    <p:extLst>
      <p:ext uri="{BB962C8B-B14F-4D97-AF65-F5344CB8AC3E}">
        <p14:creationId xmlns:p14="http://schemas.microsoft.com/office/powerpoint/2010/main" val="43056571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gif"/></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7.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1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 Id="rId5" Type="http://schemas.openxmlformats.org/officeDocument/2006/relationships/image" Target="../media/image41.jpeg"/><Relationship Id="rId4" Type="http://schemas.openxmlformats.org/officeDocument/2006/relationships/image" Target="../media/image40.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nsportal.ru/detskiy-sad/raznoe/2016/04/04/kartoteka-igr-dlya-zanyatiy-triz-s-detmi" TargetMode="External"/><Relationship Id="rId2" Type="http://schemas.openxmlformats.org/officeDocument/2006/relationships/hyperlink" Target="http://nsportal.ru/nachalnaya-shkola/raznoe/2015/04/14/primenenie-metodov-i-priemov-triz-na-zanyatiyah-v-detskih" TargetMode="External"/><Relationship Id="rId1" Type="http://schemas.openxmlformats.org/officeDocument/2006/relationships/slideLayout" Target="../slideLayouts/slideLayout7.xml"/><Relationship Id="rId5" Type="http://schemas.openxmlformats.org/officeDocument/2006/relationships/hyperlink" Target="http://innovaciivdou.at.ua/index/igry_triz/0-31" TargetMode="External"/><Relationship Id="rId4" Type="http://schemas.openxmlformats.org/officeDocument/2006/relationships/hyperlink" Target="http://sundekor.ru/referat/kursovaya/kartoteka-igr-po-triz/"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523248" y="1500174"/>
            <a:ext cx="6097503" cy="3293209"/>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ru-RU" sz="2800" b="1" cap="all" dirty="0">
              <a:ln w="0"/>
              <a:solidFill>
                <a:srgbClr val="FF0000"/>
              </a:solidFill>
              <a:effectLst>
                <a:reflection blurRad="12700" stA="50000" endPos="50000" dist="5000" dir="5400000" sy="-100000" rotWithShape="0"/>
              </a:effectLst>
              <a:latin typeface="Times New Roman" pitchFamily="18" charset="0"/>
              <a:cs typeface="Times New Roman" pitchFamily="18" charset="0"/>
            </a:endParaRPr>
          </a:p>
          <a:p>
            <a:pPr algn="ctr"/>
            <a:r>
              <a:rPr lang="ru-RU" sz="3600" b="1" cap="all" spc="0" dirty="0" smtClean="0">
                <a:ln w="0"/>
                <a:solidFill>
                  <a:srgbClr val="FF0000"/>
                </a:solidFill>
                <a:effectLst>
                  <a:reflection blurRad="12700" stA="50000" endPos="50000" dist="5000" dir="5400000" sy="-100000" rotWithShape="0"/>
                </a:effectLst>
                <a:latin typeface="Times New Roman" pitchFamily="18" charset="0"/>
                <a:cs typeface="Times New Roman" pitchFamily="18" charset="0"/>
              </a:rPr>
              <a:t>Применение методов и приёмов </a:t>
            </a:r>
            <a:r>
              <a:rPr lang="ru-RU" sz="3600" b="1" cap="all" spc="0" dirty="0" err="1" smtClean="0">
                <a:ln w="0"/>
                <a:solidFill>
                  <a:srgbClr val="FF0000"/>
                </a:solidFill>
                <a:effectLst>
                  <a:reflection blurRad="12700" stA="50000" endPos="50000" dist="5000" dir="5400000" sy="-100000" rotWithShape="0"/>
                </a:effectLst>
                <a:latin typeface="Times New Roman" pitchFamily="18" charset="0"/>
                <a:cs typeface="Times New Roman" pitchFamily="18" charset="0"/>
              </a:rPr>
              <a:t>триз</a:t>
            </a:r>
            <a:r>
              <a:rPr lang="ru-RU" sz="3600" b="1" cap="all" spc="0" dirty="0" smtClean="0">
                <a:ln w="0"/>
                <a:solidFill>
                  <a:srgbClr val="FF0000"/>
                </a:solidFill>
                <a:effectLst>
                  <a:reflection blurRad="12700" stA="50000" endPos="50000" dist="5000" dir="5400000" sy="-100000" rotWithShape="0"/>
                </a:effectLst>
                <a:latin typeface="Times New Roman" pitchFamily="18" charset="0"/>
                <a:cs typeface="Times New Roman" pitchFamily="18" charset="0"/>
              </a:rPr>
              <a:t> в работе с детьми дошкольного возраста</a:t>
            </a:r>
            <a:endParaRPr lang="ru-RU" sz="3600" b="1" cap="all" spc="0" dirty="0">
              <a:ln w="0"/>
              <a:solidFill>
                <a:srgbClr val="FF0000"/>
              </a:solidFill>
              <a:effectLst>
                <a:reflection blurRad="12700" stA="50000" endPos="50000" dist="5000" dir="5400000" sy="-100000" rotWithShape="0"/>
              </a:effectLst>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rot="20256264">
            <a:off x="259873" y="781417"/>
            <a:ext cx="4006165" cy="461665"/>
          </a:xfrm>
          <a:prstGeom prst="rect">
            <a:avLst/>
          </a:prstGeom>
          <a:noFill/>
        </p:spPr>
        <p:txBody>
          <a:bodyPr wrap="square" rtlCol="0">
            <a:spAutoFit/>
          </a:bodyPr>
          <a:lstStyle/>
          <a:p>
            <a:r>
              <a:rPr lang="ru-RU" sz="2400" b="1" dirty="0" smtClean="0">
                <a:solidFill>
                  <a:srgbClr val="FF0000"/>
                </a:solidFill>
                <a:latin typeface="Comic Sans MS" pitchFamily="66" charset="0"/>
              </a:rPr>
              <a:t>Метод проб и ошибок.</a:t>
            </a:r>
            <a:endParaRPr lang="ru-RU" sz="2400" b="1" dirty="0">
              <a:solidFill>
                <a:srgbClr val="FF0000"/>
              </a:solidFill>
              <a:latin typeface="Comic Sans MS" pitchFamily="66" charset="0"/>
            </a:endParaRPr>
          </a:p>
        </p:txBody>
      </p:sp>
      <p:sp>
        <p:nvSpPr>
          <p:cNvPr id="3" name="TextBox 2"/>
          <p:cNvSpPr txBox="1"/>
          <p:nvPr/>
        </p:nvSpPr>
        <p:spPr>
          <a:xfrm>
            <a:off x="915715" y="1706951"/>
            <a:ext cx="7215238" cy="646331"/>
          </a:xfrm>
          <a:prstGeom prst="rect">
            <a:avLst/>
          </a:prstGeom>
          <a:noFill/>
        </p:spPr>
        <p:txBody>
          <a:bodyPr wrap="square" rtlCol="0">
            <a:spAutoFit/>
          </a:bodyPr>
          <a:lstStyle/>
          <a:p>
            <a:r>
              <a:rPr lang="ru-RU" b="1" dirty="0" smtClean="0">
                <a:solidFill>
                  <a:schemeClr val="accent5">
                    <a:lumMod val="50000"/>
                  </a:schemeClr>
                </a:solidFill>
                <a:latin typeface="Comic Sans MS" pitchFamily="66" charset="0"/>
              </a:rPr>
              <a:t>Этот метод еще называют методом перебора вариантов</a:t>
            </a:r>
            <a:r>
              <a:rPr lang="ru-RU" dirty="0" smtClean="0">
                <a:solidFill>
                  <a:schemeClr val="accent5">
                    <a:lumMod val="50000"/>
                  </a:schemeClr>
                </a:solidFill>
                <a:latin typeface="Comic Sans MS" pitchFamily="66" charset="0"/>
              </a:rPr>
              <a:t>.</a:t>
            </a:r>
          </a:p>
          <a:p>
            <a:endParaRPr lang="ru-RU" dirty="0">
              <a:solidFill>
                <a:schemeClr val="accent5">
                  <a:lumMod val="50000"/>
                </a:schemeClr>
              </a:solidFill>
            </a:endParaRPr>
          </a:p>
        </p:txBody>
      </p:sp>
      <p:sp>
        <p:nvSpPr>
          <p:cNvPr id="5" name="TextBox 4"/>
          <p:cNvSpPr txBox="1"/>
          <p:nvPr/>
        </p:nvSpPr>
        <p:spPr>
          <a:xfrm>
            <a:off x="1000100" y="3000372"/>
            <a:ext cx="1370312" cy="2554545"/>
          </a:xfrm>
          <a:prstGeom prst="rect">
            <a:avLst/>
          </a:prstGeom>
          <a:noFill/>
        </p:spPr>
        <p:txBody>
          <a:bodyPr wrap="none" rtlCol="0">
            <a:spAutoFit/>
          </a:bodyPr>
          <a:lstStyle/>
          <a:p>
            <a:r>
              <a:rPr lang="ru-RU" sz="3200" dirty="0" err="1" smtClean="0">
                <a:latin typeface="Times New Roman" pitchFamily="18" charset="0"/>
                <a:cs typeface="Times New Roman" pitchFamily="18" charset="0"/>
              </a:rPr>
              <a:t>околяб</a:t>
            </a:r>
            <a:endParaRPr lang="ru-RU" sz="3200" dirty="0" smtClean="0">
              <a:latin typeface="Times New Roman" pitchFamily="18" charset="0"/>
              <a:cs typeface="Times New Roman" pitchFamily="18" charset="0"/>
            </a:endParaRPr>
          </a:p>
          <a:p>
            <a:endParaRPr lang="ru-RU" sz="3200" dirty="0" smtClean="0">
              <a:latin typeface="Times New Roman" pitchFamily="18" charset="0"/>
              <a:cs typeface="Times New Roman" pitchFamily="18" charset="0"/>
            </a:endParaRPr>
          </a:p>
          <a:p>
            <a:r>
              <a:rPr lang="ru-RU" sz="3200" dirty="0" err="1" smtClean="0">
                <a:latin typeface="Times New Roman" pitchFamily="18" charset="0"/>
                <a:cs typeface="Times New Roman" pitchFamily="18" charset="0"/>
              </a:rPr>
              <a:t>монли</a:t>
            </a:r>
            <a:endParaRPr lang="ru-RU" sz="3200" dirty="0" smtClean="0">
              <a:latin typeface="Times New Roman" pitchFamily="18" charset="0"/>
              <a:cs typeface="Times New Roman" pitchFamily="18" charset="0"/>
            </a:endParaRPr>
          </a:p>
          <a:p>
            <a:endParaRPr lang="ru-RU" sz="3200" dirty="0" smtClean="0">
              <a:latin typeface="Times New Roman" pitchFamily="18" charset="0"/>
              <a:cs typeface="Times New Roman" pitchFamily="18" charset="0"/>
            </a:endParaRPr>
          </a:p>
          <a:p>
            <a:r>
              <a:rPr lang="ru-RU" sz="3200" dirty="0" err="1" smtClean="0">
                <a:latin typeface="Times New Roman" pitchFamily="18" charset="0"/>
                <a:cs typeface="Times New Roman" pitchFamily="18" charset="0"/>
              </a:rPr>
              <a:t>ашруг</a:t>
            </a:r>
            <a:endParaRPr lang="ru-RU" sz="3200" dirty="0">
              <a:latin typeface="Times New Roman" pitchFamily="18" charset="0"/>
              <a:cs typeface="Times New Roman" pitchFamily="18" charset="0"/>
            </a:endParaRPr>
          </a:p>
        </p:txBody>
      </p:sp>
      <p:sp>
        <p:nvSpPr>
          <p:cNvPr id="6" name="TextBox 5"/>
          <p:cNvSpPr txBox="1"/>
          <p:nvPr/>
        </p:nvSpPr>
        <p:spPr>
          <a:xfrm>
            <a:off x="928662" y="2500306"/>
            <a:ext cx="6268191" cy="369332"/>
          </a:xfrm>
          <a:prstGeom prst="rect">
            <a:avLst/>
          </a:prstGeom>
          <a:noFill/>
        </p:spPr>
        <p:txBody>
          <a:bodyPr wrap="square" rtlCol="0">
            <a:spAutoFit/>
          </a:bodyPr>
          <a:lstStyle/>
          <a:p>
            <a:r>
              <a:rPr lang="ru-RU" dirty="0" smtClean="0">
                <a:latin typeface="Times New Roman" pitchFamily="18" charset="0"/>
                <a:cs typeface="Times New Roman" pitchFamily="18" charset="0"/>
              </a:rPr>
              <a:t>Какие слова, обозначающие названия фруктов зашифрованы?</a:t>
            </a:r>
            <a:endParaRPr lang="ru-RU" dirty="0">
              <a:latin typeface="Times New Roman" pitchFamily="18" charset="0"/>
              <a:cs typeface="Times New Roman" pitchFamily="18" charset="0"/>
            </a:endParaRPr>
          </a:p>
        </p:txBody>
      </p:sp>
      <p:pic>
        <p:nvPicPr>
          <p:cNvPr id="13316" name="Picture 4" descr="http://narrecepti.ru/wp-content/uploads/2015/03/limon_3.jpg"/>
          <p:cNvPicPr>
            <a:picLocks noChangeAspect="1" noChangeArrowheads="1"/>
          </p:cNvPicPr>
          <p:nvPr/>
        </p:nvPicPr>
        <p:blipFill>
          <a:blip r:embed="rId2"/>
          <a:srcRect/>
          <a:stretch>
            <a:fillRect/>
          </a:stretch>
        </p:blipFill>
        <p:spPr bwMode="auto">
          <a:xfrm>
            <a:off x="5572132" y="3000372"/>
            <a:ext cx="2701913" cy="1801275"/>
          </a:xfrm>
          <a:prstGeom prst="rect">
            <a:avLst/>
          </a:prstGeom>
          <a:noFill/>
        </p:spPr>
      </p:pic>
      <p:pic>
        <p:nvPicPr>
          <p:cNvPr id="13318" name="Picture 6" descr="http://www.o-prirode.com/_ph/63/804455381.jpg"/>
          <p:cNvPicPr>
            <a:picLocks noChangeAspect="1" noChangeArrowheads="1"/>
          </p:cNvPicPr>
          <p:nvPr/>
        </p:nvPicPr>
        <p:blipFill>
          <a:blip r:embed="rId3" cstate="print"/>
          <a:srcRect/>
          <a:stretch>
            <a:fillRect/>
          </a:stretch>
        </p:blipFill>
        <p:spPr bwMode="auto">
          <a:xfrm>
            <a:off x="2928926" y="3143249"/>
            <a:ext cx="2547954" cy="1910966"/>
          </a:xfrm>
          <a:prstGeom prst="rect">
            <a:avLst/>
          </a:prstGeom>
          <a:noFill/>
        </p:spPr>
      </p:pic>
      <p:pic>
        <p:nvPicPr>
          <p:cNvPr id="13320" name="Picture 8" descr="http://vignette2.wikia.nocookie.net/obedushek/images/4/40/%D0%A3%D1%87%D1%91%D0%BD%D0%B0%D1%8F_%D0%93%D1%80%D1%83%D1%88%D0%B0.png/revision/latest?cb=20160326124657&amp;path-prefix=ru"/>
          <p:cNvPicPr>
            <a:picLocks noChangeAspect="1" noChangeArrowheads="1"/>
          </p:cNvPicPr>
          <p:nvPr/>
        </p:nvPicPr>
        <p:blipFill>
          <a:blip r:embed="rId4"/>
          <a:srcRect/>
          <a:stretch>
            <a:fillRect/>
          </a:stretch>
        </p:blipFill>
        <p:spPr bwMode="auto">
          <a:xfrm>
            <a:off x="4357686" y="4357694"/>
            <a:ext cx="2071725" cy="2071726"/>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85918" y="379110"/>
            <a:ext cx="5357849" cy="461665"/>
          </a:xfrm>
          <a:prstGeom prst="rect">
            <a:avLst/>
          </a:prstGeom>
          <a:noFill/>
        </p:spPr>
        <p:txBody>
          <a:bodyPr wrap="square" rtlCol="0">
            <a:spAutoFit/>
          </a:bodyPr>
          <a:lstStyle/>
          <a:p>
            <a:r>
              <a:rPr lang="ru-RU" sz="2400" b="1" dirty="0" smtClean="0">
                <a:solidFill>
                  <a:srgbClr val="FF0000"/>
                </a:solidFill>
                <a:latin typeface="Comic Sans MS" pitchFamily="66" charset="0"/>
              </a:rPr>
              <a:t>Метод каталога</a:t>
            </a:r>
            <a:endParaRPr lang="ru-RU" sz="2400" b="1" dirty="0">
              <a:solidFill>
                <a:srgbClr val="FF0000"/>
              </a:solidFill>
              <a:latin typeface="Comic Sans MS" pitchFamily="66" charset="0"/>
            </a:endParaRPr>
          </a:p>
        </p:txBody>
      </p:sp>
      <p:sp>
        <p:nvSpPr>
          <p:cNvPr id="3" name="TextBox 2"/>
          <p:cNvSpPr txBox="1"/>
          <p:nvPr/>
        </p:nvSpPr>
        <p:spPr>
          <a:xfrm>
            <a:off x="642910" y="1071546"/>
            <a:ext cx="8001056" cy="369332"/>
          </a:xfrm>
          <a:prstGeom prst="rect">
            <a:avLst/>
          </a:prstGeom>
          <a:noFill/>
          <a:ln w="19050">
            <a:solidFill>
              <a:srgbClr val="C00000"/>
            </a:solidFill>
          </a:ln>
        </p:spPr>
        <p:txBody>
          <a:bodyPr wrap="square" rtlCol="0">
            <a:spAutoFit/>
          </a:bodyPr>
          <a:lstStyle/>
          <a:p>
            <a:pPr algn="just"/>
            <a:endParaRPr lang="ru-RU" b="1" dirty="0">
              <a:solidFill>
                <a:srgbClr val="0070C0"/>
              </a:solidFill>
              <a:latin typeface="Comic Sans MS" pitchFamily="66" charset="0"/>
            </a:endParaRPr>
          </a:p>
        </p:txBody>
      </p:sp>
      <p:sp>
        <p:nvSpPr>
          <p:cNvPr id="5" name="TextBox 4"/>
          <p:cNvSpPr txBox="1"/>
          <p:nvPr/>
        </p:nvSpPr>
        <p:spPr>
          <a:xfrm>
            <a:off x="642910" y="2857496"/>
            <a:ext cx="4357718" cy="2831544"/>
          </a:xfrm>
          <a:prstGeom prst="rect">
            <a:avLst/>
          </a:prstGeom>
          <a:noFill/>
        </p:spPr>
        <p:txBody>
          <a:bodyPr wrap="square" rtlCol="0">
            <a:spAutoFit/>
          </a:bodyPr>
          <a:lstStyle/>
          <a:p>
            <a:pPr algn="just"/>
            <a:r>
              <a:rPr lang="ru-RU" sz="1600" b="1" dirty="0" smtClean="0">
                <a:solidFill>
                  <a:srgbClr val="FF0000"/>
                </a:solidFill>
                <a:latin typeface="Comic Sans MS" pitchFamily="66" charset="0"/>
              </a:rPr>
              <a:t>Последовательность вопросов может быть следующей:</a:t>
            </a:r>
          </a:p>
          <a:p>
            <a:pPr algn="just"/>
            <a:endParaRPr lang="ru-RU" sz="1600" b="1" dirty="0" smtClean="0">
              <a:solidFill>
                <a:srgbClr val="FF0000"/>
              </a:solidFill>
              <a:latin typeface="Comic Sans MS" pitchFamily="66" charset="0"/>
            </a:endParaRPr>
          </a:p>
          <a:p>
            <a:pPr algn="just"/>
            <a:r>
              <a:rPr lang="ru-RU" sz="1600" b="1" dirty="0" smtClean="0">
                <a:solidFill>
                  <a:schemeClr val="tx1">
                    <a:lumMod val="75000"/>
                    <a:lumOff val="25000"/>
                  </a:schemeClr>
                </a:solidFill>
                <a:latin typeface="Comic Sans MS" pitchFamily="66" charset="0"/>
              </a:rPr>
              <a:t>О ком сочиняем сказку?</a:t>
            </a:r>
          </a:p>
          <a:p>
            <a:pPr algn="just"/>
            <a:r>
              <a:rPr lang="ru-RU" sz="1600" b="1" dirty="0" smtClean="0">
                <a:solidFill>
                  <a:schemeClr val="tx1">
                    <a:lumMod val="75000"/>
                    <a:lumOff val="25000"/>
                  </a:schemeClr>
                </a:solidFill>
                <a:latin typeface="Comic Sans MS" pitchFamily="66" charset="0"/>
              </a:rPr>
              <a:t>Он добрый или злой герой? Какое добро (зло) он делал?</a:t>
            </a:r>
          </a:p>
          <a:p>
            <a:pPr algn="just"/>
            <a:r>
              <a:rPr lang="ru-RU" sz="1600" b="1" dirty="0" smtClean="0">
                <a:solidFill>
                  <a:schemeClr val="tx1">
                    <a:lumMod val="75000"/>
                    <a:lumOff val="25000"/>
                  </a:schemeClr>
                </a:solidFill>
                <a:latin typeface="Comic Sans MS" pitchFamily="66" charset="0"/>
              </a:rPr>
              <a:t>С кем он дружил?</a:t>
            </a:r>
          </a:p>
          <a:p>
            <a:pPr algn="just"/>
            <a:r>
              <a:rPr lang="ru-RU" sz="1600" b="1" dirty="0" smtClean="0">
                <a:solidFill>
                  <a:schemeClr val="tx1">
                    <a:lumMod val="75000"/>
                    <a:lumOff val="25000"/>
                  </a:schemeClr>
                </a:solidFill>
                <a:latin typeface="Comic Sans MS" pitchFamily="66" charset="0"/>
              </a:rPr>
              <a:t>Кто им мешал? Каким образом?</a:t>
            </a:r>
          </a:p>
          <a:p>
            <a:pPr algn="just"/>
            <a:r>
              <a:rPr lang="ru-RU" sz="1600" b="1" dirty="0" smtClean="0">
                <a:solidFill>
                  <a:schemeClr val="tx1">
                    <a:lumMod val="75000"/>
                    <a:lumOff val="25000"/>
                  </a:schemeClr>
                </a:solidFill>
                <a:latin typeface="Comic Sans MS" pitchFamily="66" charset="0"/>
              </a:rPr>
              <a:t>Как добрый герой боролся со злом?</a:t>
            </a:r>
          </a:p>
          <a:p>
            <a:pPr algn="just"/>
            <a:r>
              <a:rPr lang="ru-RU" sz="1600" b="1" dirty="0" smtClean="0">
                <a:solidFill>
                  <a:schemeClr val="tx1">
                    <a:lumMod val="75000"/>
                    <a:lumOff val="25000"/>
                  </a:schemeClr>
                </a:solidFill>
                <a:latin typeface="Comic Sans MS" pitchFamily="66" charset="0"/>
              </a:rPr>
              <a:t>Чем всё закончилось?</a:t>
            </a:r>
          </a:p>
          <a:p>
            <a:endParaRPr lang="ru-RU" dirty="0"/>
          </a:p>
        </p:txBody>
      </p:sp>
      <p:pic>
        <p:nvPicPr>
          <p:cNvPr id="12290" name="Picture 2" descr="http://images.mreadz.com/17/16890/28.jpg"/>
          <p:cNvPicPr>
            <a:picLocks noChangeAspect="1" noChangeArrowheads="1"/>
          </p:cNvPicPr>
          <p:nvPr/>
        </p:nvPicPr>
        <p:blipFill>
          <a:blip r:embed="rId2"/>
          <a:srcRect/>
          <a:stretch>
            <a:fillRect/>
          </a:stretch>
        </p:blipFill>
        <p:spPr bwMode="auto">
          <a:xfrm>
            <a:off x="4929190" y="3555088"/>
            <a:ext cx="4071966" cy="280287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static9.depositphotos.com/1526816/1074/v/950/depositphotos_10748867-Group-of-animals.jpg"/>
          <p:cNvPicPr>
            <a:picLocks noChangeAspect="1" noChangeArrowheads="1"/>
          </p:cNvPicPr>
          <p:nvPr/>
        </p:nvPicPr>
        <p:blipFill>
          <a:blip r:embed="rId2" cstate="print"/>
          <a:srcRect/>
          <a:stretch>
            <a:fillRect/>
          </a:stretch>
        </p:blipFill>
        <p:spPr bwMode="auto">
          <a:xfrm>
            <a:off x="5643570" y="2571744"/>
            <a:ext cx="3274185" cy="2097525"/>
          </a:xfrm>
          <a:prstGeom prst="rect">
            <a:avLst/>
          </a:prstGeom>
          <a:noFill/>
        </p:spPr>
      </p:pic>
      <p:sp>
        <p:nvSpPr>
          <p:cNvPr id="2" name="TextBox 1"/>
          <p:cNvSpPr txBox="1"/>
          <p:nvPr/>
        </p:nvSpPr>
        <p:spPr>
          <a:xfrm>
            <a:off x="500034" y="357166"/>
            <a:ext cx="6175923" cy="461665"/>
          </a:xfrm>
          <a:prstGeom prst="rect">
            <a:avLst/>
          </a:prstGeom>
          <a:noFill/>
        </p:spPr>
        <p:txBody>
          <a:bodyPr wrap="square" rtlCol="0">
            <a:spAutoFit/>
          </a:bodyPr>
          <a:lstStyle/>
          <a:p>
            <a:r>
              <a:rPr lang="ru-RU" sz="2400" b="1" dirty="0" smtClean="0">
                <a:solidFill>
                  <a:srgbClr val="0070C0"/>
                </a:solidFill>
                <a:latin typeface="Comic Sans MS" pitchFamily="66" charset="0"/>
              </a:rPr>
              <a:t>Метод фокальных объектов (МФО)</a:t>
            </a:r>
            <a:r>
              <a:rPr lang="ru-RU" sz="2400" dirty="0" smtClean="0">
                <a:solidFill>
                  <a:srgbClr val="0070C0"/>
                </a:solidFill>
                <a:latin typeface="Comic Sans MS" pitchFamily="66" charset="0"/>
              </a:rPr>
              <a:t> </a:t>
            </a:r>
            <a:endParaRPr lang="ru-RU" sz="2400" dirty="0">
              <a:solidFill>
                <a:srgbClr val="0070C0"/>
              </a:solidFill>
              <a:latin typeface="Comic Sans MS" pitchFamily="66" charset="0"/>
            </a:endParaRPr>
          </a:p>
        </p:txBody>
      </p:sp>
      <p:sp>
        <p:nvSpPr>
          <p:cNvPr id="5" name="TextBox 4"/>
          <p:cNvSpPr txBox="1"/>
          <p:nvPr/>
        </p:nvSpPr>
        <p:spPr>
          <a:xfrm>
            <a:off x="1071538" y="928670"/>
            <a:ext cx="7786742" cy="1477328"/>
          </a:xfrm>
          <a:prstGeom prst="rect">
            <a:avLst/>
          </a:prstGeom>
          <a:noFill/>
          <a:ln w="19050">
            <a:solidFill>
              <a:schemeClr val="accent6">
                <a:lumMod val="50000"/>
              </a:schemeClr>
            </a:solidFill>
          </a:ln>
        </p:spPr>
        <p:txBody>
          <a:bodyPr wrap="square" rtlCol="0">
            <a:spAutoFit/>
          </a:bodyPr>
          <a:lstStyle/>
          <a:p>
            <a:r>
              <a:rPr lang="ru-RU" b="1" dirty="0" smtClean="0">
                <a:solidFill>
                  <a:srgbClr val="7030A0"/>
                </a:solidFill>
                <a:latin typeface="Comic Sans MS" pitchFamily="66" charset="0"/>
                <a:ea typeface="Calibri" pitchFamily="34" charset="0"/>
                <a:cs typeface="Arial" pitchFamily="34" charset="0"/>
              </a:rPr>
              <a:t>Пользуясь методом МФО можно придумать фантастическое животное, придумать ему название, кто его родители, где он будет жить и чем питаться, или предложить картинки "забавные животные”, "пиктограммы”, назвать их и сделать презентацию. </a:t>
            </a:r>
            <a:br>
              <a:rPr lang="ru-RU" b="1" dirty="0" smtClean="0">
                <a:solidFill>
                  <a:srgbClr val="7030A0"/>
                </a:solidFill>
                <a:latin typeface="Comic Sans MS" pitchFamily="66" charset="0"/>
                <a:ea typeface="Calibri" pitchFamily="34" charset="0"/>
                <a:cs typeface="Arial" pitchFamily="34" charset="0"/>
              </a:rPr>
            </a:br>
            <a:endParaRPr lang="ru-RU" b="1" dirty="0">
              <a:solidFill>
                <a:srgbClr val="7030A0"/>
              </a:solidFill>
            </a:endParaRPr>
          </a:p>
        </p:txBody>
      </p:sp>
      <p:sp>
        <p:nvSpPr>
          <p:cNvPr id="6" name="TextBox 5"/>
          <p:cNvSpPr txBox="1"/>
          <p:nvPr/>
        </p:nvSpPr>
        <p:spPr>
          <a:xfrm>
            <a:off x="285720" y="2786058"/>
            <a:ext cx="3000396" cy="3416320"/>
          </a:xfrm>
          <a:prstGeom prst="rect">
            <a:avLst/>
          </a:prstGeom>
          <a:noFill/>
          <a:ln w="19050">
            <a:solidFill>
              <a:srgbClr val="FF0000"/>
            </a:solidFill>
          </a:ln>
        </p:spPr>
        <p:txBody>
          <a:bodyPr wrap="square" rtlCol="0">
            <a:spAutoFit/>
          </a:bodyPr>
          <a:lstStyle/>
          <a:p>
            <a:r>
              <a:rPr lang="ru-RU" b="1" dirty="0" smtClean="0">
                <a:solidFill>
                  <a:srgbClr val="FF0000"/>
                </a:solidFill>
                <a:latin typeface="Comic Sans MS" pitchFamily="66" charset="0"/>
                <a:ea typeface="Calibri" pitchFamily="34" charset="0"/>
                <a:cs typeface="Arial" pitchFamily="34" charset="0"/>
              </a:rPr>
              <a:t>Например</a:t>
            </a:r>
            <a:r>
              <a:rPr lang="ru-RU" dirty="0" smtClean="0">
                <a:latin typeface="Comic Sans MS" pitchFamily="66" charset="0"/>
                <a:ea typeface="Calibri" pitchFamily="34" charset="0"/>
                <a:cs typeface="Arial" pitchFamily="34" charset="0"/>
              </a:rPr>
              <a:t> </a:t>
            </a:r>
            <a:r>
              <a:rPr lang="ru-RU" b="1" dirty="0" smtClean="0">
                <a:solidFill>
                  <a:schemeClr val="accent1">
                    <a:lumMod val="50000"/>
                  </a:schemeClr>
                </a:solidFill>
                <a:latin typeface="Comic Sans MS" pitchFamily="66" charset="0"/>
                <a:ea typeface="Calibri" pitchFamily="34" charset="0"/>
                <a:cs typeface="Arial" pitchFamily="34" charset="0"/>
              </a:rPr>
              <a:t>"</a:t>
            </a:r>
            <a:r>
              <a:rPr lang="ru-RU" b="1" dirty="0" err="1" smtClean="0">
                <a:solidFill>
                  <a:schemeClr val="accent1">
                    <a:lumMod val="50000"/>
                  </a:schemeClr>
                </a:solidFill>
                <a:latin typeface="Comic Sans MS" pitchFamily="66" charset="0"/>
                <a:ea typeface="Calibri" pitchFamily="34" charset="0"/>
                <a:cs typeface="Arial" pitchFamily="34" charset="0"/>
              </a:rPr>
              <a:t>Левообезьян</a:t>
            </a:r>
            <a:r>
              <a:rPr lang="ru-RU" b="1" dirty="0" smtClean="0">
                <a:solidFill>
                  <a:schemeClr val="accent1">
                    <a:lumMod val="50000"/>
                  </a:schemeClr>
                </a:solidFill>
                <a:latin typeface="Comic Sans MS" pitchFamily="66" charset="0"/>
                <a:ea typeface="Calibri" pitchFamily="34" charset="0"/>
                <a:cs typeface="Arial" pitchFamily="34" charset="0"/>
              </a:rPr>
              <a:t>”. Его родители: лев и обезьянка. Живет в жарких странах. Очень быстро бегает по земле и ловко лазает по деревьям. Может быстро убежать от врагов и достать фрукты с высокого дерева . . .</a:t>
            </a:r>
            <a:endParaRPr lang="ru-RU" b="1" dirty="0">
              <a:solidFill>
                <a:schemeClr val="accent1">
                  <a:lumMod val="50000"/>
                </a:schemeClr>
              </a:solidFill>
              <a:latin typeface="Comic Sans MS" pitchFamily="66" charset="0"/>
            </a:endParaRPr>
          </a:p>
        </p:txBody>
      </p:sp>
      <p:pic>
        <p:nvPicPr>
          <p:cNvPr id="11268" name="Picture 4" descr="http://www.playing-field.ru/img/2015/052011/2250957"/>
          <p:cNvPicPr>
            <a:picLocks noChangeAspect="1" noChangeArrowheads="1"/>
          </p:cNvPicPr>
          <p:nvPr/>
        </p:nvPicPr>
        <p:blipFill>
          <a:blip r:embed="rId3"/>
          <a:srcRect/>
          <a:stretch>
            <a:fillRect/>
          </a:stretch>
        </p:blipFill>
        <p:spPr bwMode="auto">
          <a:xfrm>
            <a:off x="3357554" y="4143380"/>
            <a:ext cx="2500330" cy="2419963"/>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5786" y="500042"/>
            <a:ext cx="1729961" cy="461665"/>
          </a:xfrm>
          <a:prstGeom prst="rect">
            <a:avLst/>
          </a:prstGeom>
          <a:noFill/>
        </p:spPr>
        <p:txBody>
          <a:bodyPr wrap="square" rtlCol="0">
            <a:spAutoFit/>
          </a:bodyPr>
          <a:lstStyle/>
          <a:p>
            <a:r>
              <a:rPr lang="ru-RU" sz="2400" b="1" dirty="0" err="1" smtClean="0">
                <a:solidFill>
                  <a:srgbClr val="FF0000"/>
                </a:solidFill>
                <a:latin typeface="Comic Sans MS" pitchFamily="66" charset="0"/>
              </a:rPr>
              <a:t>Синектика</a:t>
            </a:r>
            <a:endParaRPr lang="ru-RU" sz="2400" b="1" dirty="0">
              <a:solidFill>
                <a:srgbClr val="FF0000"/>
              </a:solidFill>
              <a:latin typeface="Comic Sans MS" pitchFamily="66" charset="0"/>
            </a:endParaRPr>
          </a:p>
        </p:txBody>
      </p:sp>
      <p:sp>
        <p:nvSpPr>
          <p:cNvPr id="3" name="Прямоугольник 2"/>
          <p:cNvSpPr/>
          <p:nvPr/>
        </p:nvSpPr>
        <p:spPr>
          <a:xfrm>
            <a:off x="2786050" y="642918"/>
            <a:ext cx="4000528" cy="400110"/>
          </a:xfrm>
          <a:prstGeom prst="rect">
            <a:avLst/>
          </a:prstGeom>
        </p:spPr>
        <p:txBody>
          <a:bodyPr wrap="square">
            <a:spAutoFit/>
          </a:bodyPr>
          <a:lstStyle/>
          <a:p>
            <a:r>
              <a:rPr lang="ru-RU" sz="2000" b="1" dirty="0" smtClean="0">
                <a:latin typeface="Comic Sans MS" pitchFamily="66" charset="0"/>
              </a:rPr>
              <a:t>или </a:t>
            </a:r>
            <a:r>
              <a:rPr lang="ru-RU" sz="2000" b="1" dirty="0" smtClean="0">
                <a:solidFill>
                  <a:srgbClr val="FF0000"/>
                </a:solidFill>
                <a:latin typeface="Comic Sans MS" pitchFamily="66" charset="0"/>
              </a:rPr>
              <a:t>метод аналогий</a:t>
            </a:r>
            <a:endParaRPr lang="ru-RU" sz="2000" b="1" dirty="0">
              <a:solidFill>
                <a:srgbClr val="FF0000"/>
              </a:solidFill>
              <a:latin typeface="Comic Sans MS" pitchFamily="66" charset="0"/>
            </a:endParaRPr>
          </a:p>
        </p:txBody>
      </p:sp>
      <p:sp>
        <p:nvSpPr>
          <p:cNvPr id="9" name="Прямоугольник 8"/>
          <p:cNvSpPr/>
          <p:nvPr/>
        </p:nvSpPr>
        <p:spPr>
          <a:xfrm>
            <a:off x="214282" y="1357298"/>
            <a:ext cx="8715436" cy="1569660"/>
          </a:xfrm>
          <a:prstGeom prst="rect">
            <a:avLst/>
          </a:prstGeom>
        </p:spPr>
        <p:txBody>
          <a:bodyPr wrap="square">
            <a:spAutoFit/>
          </a:bodyPr>
          <a:lstStyle/>
          <a:p>
            <a:pPr algn="just"/>
            <a:r>
              <a:rPr lang="ru-RU" sz="1600" b="1" dirty="0" smtClean="0">
                <a:solidFill>
                  <a:srgbClr val="FF0000"/>
                </a:solidFill>
                <a:latin typeface="Comic Sans MS" pitchFamily="66" charset="0"/>
              </a:rPr>
              <a:t>Например</a:t>
            </a:r>
            <a:r>
              <a:rPr lang="ru-RU" sz="1600" b="1" dirty="0" smtClean="0">
                <a:latin typeface="Comic Sans MS" pitchFamily="66" charset="0"/>
              </a:rPr>
              <a:t>: изобрази будильник, который забыли выключить;</a:t>
            </a:r>
          </a:p>
          <a:p>
            <a:pPr algn="just"/>
            <a:r>
              <a:rPr lang="ru-RU" sz="1600" b="1" dirty="0" smtClean="0">
                <a:latin typeface="Comic Sans MS" pitchFamily="66" charset="0"/>
              </a:rPr>
              <a:t>покажи походку человека, которому жмут ботинки;</a:t>
            </a:r>
          </a:p>
          <a:p>
            <a:pPr algn="just"/>
            <a:r>
              <a:rPr lang="ru-RU" sz="1600" b="1" dirty="0" smtClean="0">
                <a:latin typeface="Comic Sans MS" pitchFamily="66" charset="0"/>
              </a:rPr>
              <a:t>изобрази рассерженного поросенка, встревоженного кота, восторженного кролика;</a:t>
            </a:r>
          </a:p>
          <a:p>
            <a:pPr algn="just"/>
            <a:r>
              <a:rPr lang="ru-RU" sz="1600" b="1" dirty="0" smtClean="0">
                <a:latin typeface="Comic Sans MS" pitchFamily="66" charset="0"/>
              </a:rPr>
              <a:t>представь, что ты животное, которое любит музыку, но не умеет говорить, а хочет спеть песню. Прохрюкай "В лесу родилась елочка…", промяукай "Солнечный круг…" и т.д.;</a:t>
            </a:r>
            <a:endParaRPr lang="ru-RU" sz="1600" b="1" dirty="0">
              <a:latin typeface="Comic Sans MS" pitchFamily="66" charset="0"/>
            </a:endParaRPr>
          </a:p>
        </p:txBody>
      </p:sp>
      <p:pic>
        <p:nvPicPr>
          <p:cNvPr id="9218" name="Picture 2" descr="http://0.tqn.com/d/webclipart/1/S/x/x/4/Red-Alarm-Clock.png"/>
          <p:cNvPicPr>
            <a:picLocks noChangeAspect="1" noChangeArrowheads="1"/>
          </p:cNvPicPr>
          <p:nvPr/>
        </p:nvPicPr>
        <p:blipFill>
          <a:blip r:embed="rId2" cstate="print"/>
          <a:srcRect/>
          <a:stretch>
            <a:fillRect/>
          </a:stretch>
        </p:blipFill>
        <p:spPr bwMode="auto">
          <a:xfrm>
            <a:off x="571472" y="3643314"/>
            <a:ext cx="1217855" cy="1714512"/>
          </a:xfrm>
          <a:prstGeom prst="rect">
            <a:avLst/>
          </a:prstGeom>
          <a:noFill/>
        </p:spPr>
      </p:pic>
      <p:pic>
        <p:nvPicPr>
          <p:cNvPr id="9220" name="Picture 4" descr="http://s00.yaplakal.com/pics/pics_original/7/3/3/8152337.jpg"/>
          <p:cNvPicPr>
            <a:picLocks noChangeAspect="1" noChangeArrowheads="1"/>
          </p:cNvPicPr>
          <p:nvPr/>
        </p:nvPicPr>
        <p:blipFill>
          <a:blip r:embed="rId3" cstate="print"/>
          <a:srcRect/>
          <a:stretch>
            <a:fillRect/>
          </a:stretch>
        </p:blipFill>
        <p:spPr bwMode="auto">
          <a:xfrm>
            <a:off x="6715140" y="4500570"/>
            <a:ext cx="1102611" cy="1633499"/>
          </a:xfrm>
          <a:prstGeom prst="rect">
            <a:avLst/>
          </a:prstGeom>
          <a:noFill/>
        </p:spPr>
      </p:pic>
      <p:pic>
        <p:nvPicPr>
          <p:cNvPr id="9222" name="Picture 6" descr="http://wdesk.ru/_ph/165/2/117586860.gif"/>
          <p:cNvPicPr>
            <a:picLocks noChangeAspect="1" noChangeArrowheads="1"/>
          </p:cNvPicPr>
          <p:nvPr/>
        </p:nvPicPr>
        <p:blipFill>
          <a:blip r:embed="rId4"/>
          <a:srcRect/>
          <a:stretch>
            <a:fillRect/>
          </a:stretch>
        </p:blipFill>
        <p:spPr bwMode="auto">
          <a:xfrm>
            <a:off x="2428860" y="3000372"/>
            <a:ext cx="3321867" cy="2214578"/>
          </a:xfrm>
          <a:prstGeom prst="rect">
            <a:avLst/>
          </a:prstGeom>
          <a:noFill/>
        </p:spPr>
      </p:pic>
      <p:pic>
        <p:nvPicPr>
          <p:cNvPr id="9226" name="Picture 10" descr="http://img-fotki.yandex.ru/get/5626/185733802.6a/0_c5047_87d91d07_XL.png"/>
          <p:cNvPicPr>
            <a:picLocks noChangeAspect="1" noChangeArrowheads="1"/>
          </p:cNvPicPr>
          <p:nvPr/>
        </p:nvPicPr>
        <p:blipFill>
          <a:blip r:embed="rId5" cstate="print"/>
          <a:srcRect/>
          <a:stretch>
            <a:fillRect/>
          </a:stretch>
        </p:blipFill>
        <p:spPr bwMode="auto">
          <a:xfrm>
            <a:off x="4500562" y="5000636"/>
            <a:ext cx="1236771" cy="1465802"/>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8" name="Picture 6" descr="http://www.multstrana.ru/sites/default/files/imagecache/170x128/img/news/goroh_zastavka.jpg"/>
          <p:cNvPicPr>
            <a:picLocks noChangeAspect="1" noChangeArrowheads="1"/>
          </p:cNvPicPr>
          <p:nvPr/>
        </p:nvPicPr>
        <p:blipFill>
          <a:blip r:embed="rId2"/>
          <a:srcRect/>
          <a:stretch>
            <a:fillRect/>
          </a:stretch>
        </p:blipFill>
        <p:spPr bwMode="auto">
          <a:xfrm>
            <a:off x="2786050" y="3286124"/>
            <a:ext cx="1619250" cy="1219201"/>
          </a:xfrm>
          <a:prstGeom prst="rect">
            <a:avLst/>
          </a:prstGeom>
          <a:noFill/>
        </p:spPr>
      </p:pic>
      <p:sp>
        <p:nvSpPr>
          <p:cNvPr id="2" name="Прямоугольник 1"/>
          <p:cNvSpPr/>
          <p:nvPr/>
        </p:nvSpPr>
        <p:spPr>
          <a:xfrm>
            <a:off x="642910" y="500042"/>
            <a:ext cx="6215090" cy="2308324"/>
          </a:xfrm>
          <a:prstGeom prst="rect">
            <a:avLst/>
          </a:prstGeom>
        </p:spPr>
        <p:txBody>
          <a:bodyPr wrap="square">
            <a:spAutoFit/>
          </a:bodyPr>
          <a:lstStyle/>
          <a:p>
            <a:r>
              <a:rPr lang="ru-RU" b="1" dirty="0" smtClean="0">
                <a:solidFill>
                  <a:srgbClr val="FF0000"/>
                </a:solidFill>
                <a:latin typeface="Comic Sans MS" pitchFamily="66" charset="0"/>
              </a:rPr>
              <a:t>Например:</a:t>
            </a:r>
            <a:r>
              <a:rPr lang="ru-RU" dirty="0" smtClean="0"/>
              <a:t> </a:t>
            </a:r>
            <a:r>
              <a:rPr lang="ru-RU" b="1" dirty="0" smtClean="0">
                <a:latin typeface="Comic Sans MS" pitchFamily="66" charset="0"/>
              </a:rPr>
              <a:t>Назовите вид аналогии. </a:t>
            </a:r>
            <a:br>
              <a:rPr lang="ru-RU" b="1" dirty="0" smtClean="0">
                <a:latin typeface="Comic Sans MS" pitchFamily="66" charset="0"/>
              </a:rPr>
            </a:br>
            <a:r>
              <a:rPr lang="ru-RU" b="1" dirty="0" smtClean="0">
                <a:latin typeface="Comic Sans MS" pitchFamily="66" charset="0"/>
              </a:rPr>
              <a:t>сердце - насос. (по функции)</a:t>
            </a:r>
            <a:br>
              <a:rPr lang="ru-RU" b="1" dirty="0" smtClean="0">
                <a:latin typeface="Comic Sans MS" pitchFamily="66" charset="0"/>
              </a:rPr>
            </a:br>
            <a:r>
              <a:rPr lang="ru-RU" b="1" dirty="0" smtClean="0">
                <a:latin typeface="Comic Sans MS" pitchFamily="66" charset="0"/>
              </a:rPr>
              <a:t>Солнце - горошина.(по форме) </a:t>
            </a:r>
            <a:br>
              <a:rPr lang="ru-RU" b="1" dirty="0" smtClean="0">
                <a:latin typeface="Comic Sans MS" pitchFamily="66" charset="0"/>
              </a:rPr>
            </a:br>
            <a:r>
              <a:rPr lang="ru-RU" b="1" dirty="0" smtClean="0">
                <a:latin typeface="Comic Sans MS" pitchFamily="66" charset="0"/>
              </a:rPr>
              <a:t>Бритва - коса. (по функции) </a:t>
            </a:r>
            <a:br>
              <a:rPr lang="ru-RU" b="1" dirty="0" smtClean="0">
                <a:latin typeface="Comic Sans MS" pitchFamily="66" charset="0"/>
              </a:rPr>
            </a:br>
            <a:r>
              <a:rPr lang="ru-RU" b="1" dirty="0" smtClean="0">
                <a:latin typeface="Comic Sans MS" pitchFamily="66" charset="0"/>
              </a:rPr>
              <a:t>Ветер - вентилятор. (по функции) </a:t>
            </a:r>
            <a:br>
              <a:rPr lang="ru-RU" b="1" dirty="0" smtClean="0">
                <a:latin typeface="Comic Sans MS" pitchFamily="66" charset="0"/>
              </a:rPr>
            </a:br>
            <a:r>
              <a:rPr lang="ru-RU" b="1" dirty="0" smtClean="0">
                <a:latin typeface="Comic Sans MS" pitchFamily="66" charset="0"/>
              </a:rPr>
              <a:t>Фотография - картина.(по образам) </a:t>
            </a:r>
            <a:br>
              <a:rPr lang="ru-RU" b="1" dirty="0" smtClean="0">
                <a:latin typeface="Comic Sans MS" pitchFamily="66" charset="0"/>
              </a:rPr>
            </a:br>
            <a:r>
              <a:rPr lang="ru-RU" b="1" dirty="0" smtClean="0">
                <a:latin typeface="Comic Sans MS" pitchFamily="66" charset="0"/>
              </a:rPr>
              <a:t>Дыхание и горение. (по функции)</a:t>
            </a:r>
            <a:r>
              <a:rPr lang="ru-RU" dirty="0" smtClean="0">
                <a:latin typeface="Comic Sans MS" pitchFamily="66" charset="0"/>
              </a:rPr>
              <a:t/>
            </a:r>
            <a:br>
              <a:rPr lang="ru-RU" dirty="0" smtClean="0">
                <a:latin typeface="Comic Sans MS" pitchFamily="66" charset="0"/>
              </a:rPr>
            </a:br>
            <a:endParaRPr lang="ru-RU" dirty="0"/>
          </a:p>
        </p:txBody>
      </p:sp>
      <p:pic>
        <p:nvPicPr>
          <p:cNvPr id="38914" name="Picture 2" descr="http://festival.1september.ru/articles/593803/6.jpg"/>
          <p:cNvPicPr>
            <a:picLocks noChangeAspect="1" noChangeArrowheads="1"/>
          </p:cNvPicPr>
          <p:nvPr/>
        </p:nvPicPr>
        <p:blipFill>
          <a:blip r:embed="rId3"/>
          <a:srcRect/>
          <a:stretch>
            <a:fillRect/>
          </a:stretch>
        </p:blipFill>
        <p:spPr bwMode="auto">
          <a:xfrm>
            <a:off x="714348" y="2857496"/>
            <a:ext cx="1680893" cy="1714512"/>
          </a:xfrm>
          <a:prstGeom prst="rect">
            <a:avLst/>
          </a:prstGeom>
          <a:noFill/>
        </p:spPr>
      </p:pic>
      <p:pic>
        <p:nvPicPr>
          <p:cNvPr id="38916" name="Picture 4" descr="http://novostey.com/i4/2010/08/11/aca7166df51df9f646a167d2e8e61668.jpg"/>
          <p:cNvPicPr>
            <a:picLocks noChangeAspect="1" noChangeArrowheads="1"/>
          </p:cNvPicPr>
          <p:nvPr/>
        </p:nvPicPr>
        <p:blipFill>
          <a:blip r:embed="rId4" cstate="print"/>
          <a:srcRect/>
          <a:stretch>
            <a:fillRect/>
          </a:stretch>
        </p:blipFill>
        <p:spPr bwMode="auto">
          <a:xfrm>
            <a:off x="4000496" y="3000372"/>
            <a:ext cx="1756220" cy="1214446"/>
          </a:xfrm>
          <a:prstGeom prst="rect">
            <a:avLst/>
          </a:prstGeom>
          <a:noFill/>
        </p:spPr>
      </p:pic>
      <p:pic>
        <p:nvPicPr>
          <p:cNvPr id="38922" name="Picture 10" descr="http://www.saglikmeydani.com/images/haberler/kalp_hastalari_tok_karnina_uyumasin_h48687.jpg"/>
          <p:cNvPicPr>
            <a:picLocks noChangeAspect="1" noChangeArrowheads="1"/>
          </p:cNvPicPr>
          <p:nvPr/>
        </p:nvPicPr>
        <p:blipFill>
          <a:blip r:embed="rId5"/>
          <a:srcRect/>
          <a:stretch>
            <a:fillRect/>
          </a:stretch>
        </p:blipFill>
        <p:spPr bwMode="auto">
          <a:xfrm>
            <a:off x="4929190" y="5000636"/>
            <a:ext cx="1448603" cy="1428760"/>
          </a:xfrm>
          <a:prstGeom prst="rect">
            <a:avLst/>
          </a:prstGeom>
          <a:noFill/>
        </p:spPr>
      </p:pic>
      <p:pic>
        <p:nvPicPr>
          <p:cNvPr id="38924" name="Picture 12" descr="http://geocamping.ru/images/product_images/info_images/nasos_sli_002.jpg"/>
          <p:cNvPicPr>
            <a:picLocks noChangeAspect="1" noChangeArrowheads="1"/>
          </p:cNvPicPr>
          <p:nvPr/>
        </p:nvPicPr>
        <p:blipFill>
          <a:blip r:embed="rId6"/>
          <a:srcRect/>
          <a:stretch>
            <a:fillRect/>
          </a:stretch>
        </p:blipFill>
        <p:spPr bwMode="auto">
          <a:xfrm>
            <a:off x="6786578" y="4572008"/>
            <a:ext cx="1518588" cy="1752884"/>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714357"/>
            <a:ext cx="8072494" cy="2092881"/>
          </a:xfrm>
          <a:prstGeom prst="rect">
            <a:avLst/>
          </a:prstGeom>
          <a:noFill/>
        </p:spPr>
        <p:txBody>
          <a:bodyPr wrap="square" rtlCol="0">
            <a:spAutoFit/>
          </a:bodyPr>
          <a:lstStyle/>
          <a:p>
            <a:pPr algn="just"/>
            <a:endParaRPr lang="ru-RU" sz="1600" b="1" dirty="0" smtClean="0">
              <a:latin typeface="Comic Sans MS" pitchFamily="66" charset="0"/>
            </a:endParaRPr>
          </a:p>
          <a:p>
            <a:pPr algn="just"/>
            <a:r>
              <a:rPr lang="ru-RU" sz="1600" b="1" dirty="0" smtClean="0">
                <a:solidFill>
                  <a:srgbClr val="FF0000"/>
                </a:solidFill>
                <a:latin typeface="Comic Sans MS" pitchFamily="66" charset="0"/>
              </a:rPr>
              <a:t>Например,</a:t>
            </a:r>
            <a:r>
              <a:rPr lang="ru-RU" sz="1600" b="1" dirty="0" smtClean="0">
                <a:latin typeface="Comic Sans MS" pitchFamily="66" charset="0"/>
              </a:rPr>
              <a:t> необходимо создать новый образ Ивана-царевича. </a:t>
            </a:r>
          </a:p>
          <a:p>
            <a:pPr algn="just"/>
            <a:endParaRPr lang="ru-RU" sz="1600" b="1" dirty="0" smtClean="0">
              <a:latin typeface="Comic Sans MS" pitchFamily="66" charset="0"/>
            </a:endParaRPr>
          </a:p>
          <a:p>
            <a:pPr algn="just"/>
            <a:r>
              <a:rPr lang="ru-RU" sz="1600" b="1" dirty="0" smtClean="0">
                <a:solidFill>
                  <a:srgbClr val="C00000"/>
                </a:solidFill>
                <a:latin typeface="Comic Sans MS" pitchFamily="66" charset="0"/>
              </a:rPr>
              <a:t>Возможные варианты характеристик по выделенным критериям</a:t>
            </a:r>
          </a:p>
          <a:p>
            <a:pPr algn="just"/>
            <a:endParaRPr lang="ru-RU" sz="1600" b="1" dirty="0" smtClean="0">
              <a:latin typeface="Comic Sans MS" pitchFamily="66" charset="0"/>
            </a:endParaRPr>
          </a:p>
          <a:p>
            <a:pPr algn="just"/>
            <a:endParaRPr lang="ru-RU" sz="1600" b="1" dirty="0" smtClean="0">
              <a:latin typeface="Comic Sans MS" pitchFamily="66" charset="0"/>
            </a:endParaRPr>
          </a:p>
          <a:p>
            <a:pPr algn="just"/>
            <a:endParaRPr lang="ru-RU" sz="1600" b="1" dirty="0" smtClean="0">
              <a:latin typeface="Comic Sans MS" pitchFamily="66" charset="0"/>
            </a:endParaRPr>
          </a:p>
          <a:p>
            <a:endParaRPr lang="ru-RU" dirty="0"/>
          </a:p>
        </p:txBody>
      </p:sp>
      <p:sp>
        <p:nvSpPr>
          <p:cNvPr id="3" name="Прямоугольник 2"/>
          <p:cNvSpPr/>
          <p:nvPr/>
        </p:nvSpPr>
        <p:spPr>
          <a:xfrm>
            <a:off x="357158" y="285728"/>
            <a:ext cx="5503430" cy="461665"/>
          </a:xfrm>
          <a:prstGeom prst="rect">
            <a:avLst/>
          </a:prstGeom>
        </p:spPr>
        <p:txBody>
          <a:bodyPr wrap="square">
            <a:spAutoFit/>
          </a:bodyPr>
          <a:lstStyle/>
          <a:p>
            <a:r>
              <a:rPr lang="ru-RU" sz="2400" b="1" dirty="0" smtClean="0">
                <a:solidFill>
                  <a:srgbClr val="FF0000"/>
                </a:solidFill>
                <a:latin typeface="Comic Sans MS" pitchFamily="66" charset="0"/>
              </a:rPr>
              <a:t>Метод морфологического анализа</a:t>
            </a:r>
          </a:p>
        </p:txBody>
      </p:sp>
      <p:graphicFrame>
        <p:nvGraphicFramePr>
          <p:cNvPr id="6" name="Таблица 5"/>
          <p:cNvGraphicFramePr>
            <a:graphicFrameLocks noGrp="1"/>
          </p:cNvGraphicFramePr>
          <p:nvPr/>
        </p:nvGraphicFramePr>
        <p:xfrm>
          <a:off x="571472" y="2000239"/>
          <a:ext cx="7643865" cy="4470524"/>
        </p:xfrm>
        <a:graphic>
          <a:graphicData uri="http://schemas.openxmlformats.org/drawingml/2006/table">
            <a:tbl>
              <a:tblPr firstRow="1" bandRow="1">
                <a:tableStyleId>{5C22544A-7EE6-4342-B048-85BDC9FD1C3A}</a:tableStyleId>
              </a:tblPr>
              <a:tblGrid>
                <a:gridCol w="1585925">
                  <a:extLst>
                    <a:ext uri="{9D8B030D-6E8A-4147-A177-3AD203B41FA5}">
                      <a16:colId xmlns:a16="http://schemas.microsoft.com/office/drawing/2014/main" xmlns="" val="20000"/>
                    </a:ext>
                  </a:extLst>
                </a:gridCol>
                <a:gridCol w="1514485">
                  <a:extLst>
                    <a:ext uri="{9D8B030D-6E8A-4147-A177-3AD203B41FA5}">
                      <a16:colId xmlns:a16="http://schemas.microsoft.com/office/drawing/2014/main" xmlns="" val="20001"/>
                    </a:ext>
                  </a:extLst>
                </a:gridCol>
                <a:gridCol w="1514485">
                  <a:extLst>
                    <a:ext uri="{9D8B030D-6E8A-4147-A177-3AD203B41FA5}">
                      <a16:colId xmlns:a16="http://schemas.microsoft.com/office/drawing/2014/main" xmlns="" val="20002"/>
                    </a:ext>
                  </a:extLst>
                </a:gridCol>
                <a:gridCol w="1514485">
                  <a:extLst>
                    <a:ext uri="{9D8B030D-6E8A-4147-A177-3AD203B41FA5}">
                      <a16:colId xmlns:a16="http://schemas.microsoft.com/office/drawing/2014/main" xmlns="" val="20003"/>
                    </a:ext>
                  </a:extLst>
                </a:gridCol>
                <a:gridCol w="1514485">
                  <a:extLst>
                    <a:ext uri="{9D8B030D-6E8A-4147-A177-3AD203B41FA5}">
                      <a16:colId xmlns:a16="http://schemas.microsoft.com/office/drawing/2014/main" xmlns="" val="20004"/>
                    </a:ext>
                  </a:extLst>
                </a:gridCol>
              </a:tblGrid>
              <a:tr h="742161">
                <a:tc>
                  <a:txBody>
                    <a:bodyPr/>
                    <a:lstStyle/>
                    <a:p>
                      <a:pPr algn="ctr"/>
                      <a:r>
                        <a:rPr lang="ru-RU" sz="1400" b="1" dirty="0">
                          <a:solidFill>
                            <a:srgbClr val="FFFF00"/>
                          </a:solidFill>
                          <a:latin typeface="Comic Sans MS" pitchFamily="66" charset="0"/>
                        </a:rPr>
                        <a:t>Возраст</a:t>
                      </a:r>
                    </a:p>
                  </a:txBody>
                  <a:tcPr marL="0" marR="0" marT="0" marB="0" anchor="ctr"/>
                </a:tc>
                <a:tc>
                  <a:txBody>
                    <a:bodyPr/>
                    <a:lstStyle/>
                    <a:p>
                      <a:pPr algn="ctr"/>
                      <a:r>
                        <a:rPr lang="ru-RU" sz="1400" b="1" dirty="0">
                          <a:solidFill>
                            <a:srgbClr val="FFFF00"/>
                          </a:solidFill>
                          <a:latin typeface="Comic Sans MS" pitchFamily="66" charset="0"/>
                        </a:rPr>
                        <a:t>Место жительства</a:t>
                      </a:r>
                    </a:p>
                  </a:txBody>
                  <a:tcPr marL="0" marR="0" marT="0" marB="0" anchor="ctr"/>
                </a:tc>
                <a:tc>
                  <a:txBody>
                    <a:bodyPr/>
                    <a:lstStyle/>
                    <a:p>
                      <a:pPr algn="ctr"/>
                      <a:r>
                        <a:rPr lang="ru-RU" sz="1400" b="1" dirty="0">
                          <a:solidFill>
                            <a:srgbClr val="FFFF00"/>
                          </a:solidFill>
                          <a:latin typeface="Comic Sans MS" pitchFamily="66" charset="0"/>
                        </a:rPr>
                        <a:t>Средство передвижения</a:t>
                      </a:r>
                    </a:p>
                  </a:txBody>
                  <a:tcPr marL="0" marR="0" marT="0" marB="0" anchor="ctr"/>
                </a:tc>
                <a:tc>
                  <a:txBody>
                    <a:bodyPr/>
                    <a:lstStyle/>
                    <a:p>
                      <a:pPr algn="ctr"/>
                      <a:r>
                        <a:rPr lang="ru-RU" sz="1400" b="1" dirty="0">
                          <a:solidFill>
                            <a:srgbClr val="FFFF00"/>
                          </a:solidFill>
                          <a:latin typeface="Comic Sans MS" pitchFamily="66" charset="0"/>
                        </a:rPr>
                        <a:t>Стиль одежды</a:t>
                      </a:r>
                    </a:p>
                  </a:txBody>
                  <a:tcPr marL="0" marR="0" marT="0" marB="0" anchor="ctr"/>
                </a:tc>
                <a:tc>
                  <a:txBody>
                    <a:bodyPr/>
                    <a:lstStyle/>
                    <a:p>
                      <a:pPr algn="ctr"/>
                      <a:r>
                        <a:rPr lang="ru-RU" sz="1400" b="1" dirty="0">
                          <a:solidFill>
                            <a:srgbClr val="FFFF00"/>
                          </a:solidFill>
                          <a:latin typeface="Comic Sans MS" pitchFamily="66" charset="0"/>
                        </a:rPr>
                        <a:t>Характер</a:t>
                      </a:r>
                    </a:p>
                  </a:txBody>
                  <a:tcPr marL="0" marR="0" marT="0" marB="0" anchor="ctr"/>
                </a:tc>
                <a:extLst>
                  <a:ext uri="{0D108BD9-81ED-4DB2-BD59-A6C34878D82A}">
                    <a16:rowId xmlns:a16="http://schemas.microsoft.com/office/drawing/2014/main" xmlns="" val="10000"/>
                  </a:ext>
                </a:extLst>
              </a:tr>
              <a:tr h="759719">
                <a:tc>
                  <a:txBody>
                    <a:bodyPr/>
                    <a:lstStyle/>
                    <a:p>
                      <a:pPr algn="ctr"/>
                      <a:r>
                        <a:rPr lang="ru-RU" sz="1400" b="1" dirty="0">
                          <a:solidFill>
                            <a:srgbClr val="C00000"/>
                          </a:solidFill>
                          <a:latin typeface="Comic Sans MS" pitchFamily="66" charset="0"/>
                        </a:rPr>
                        <a:t>Ребёнок</a:t>
                      </a:r>
                    </a:p>
                  </a:txBody>
                  <a:tcPr marL="0" marR="0" marT="0" marB="0" anchor="ctr"/>
                </a:tc>
                <a:tc>
                  <a:txBody>
                    <a:bodyPr/>
                    <a:lstStyle/>
                    <a:p>
                      <a:pPr algn="ctr"/>
                      <a:r>
                        <a:rPr lang="ru-RU" sz="1400" b="1" dirty="0">
                          <a:solidFill>
                            <a:srgbClr val="C00000"/>
                          </a:solidFill>
                          <a:latin typeface="Comic Sans MS" pitchFamily="66" charset="0"/>
                        </a:rPr>
                        <a:t>Дворец</a:t>
                      </a:r>
                    </a:p>
                  </a:txBody>
                  <a:tcPr marL="0" marR="0" marT="0" marB="0" anchor="ctr"/>
                </a:tc>
                <a:tc>
                  <a:txBody>
                    <a:bodyPr/>
                    <a:lstStyle/>
                    <a:p>
                      <a:pPr algn="ctr"/>
                      <a:r>
                        <a:rPr lang="ru-RU" sz="1400" b="1" dirty="0">
                          <a:solidFill>
                            <a:srgbClr val="C00000"/>
                          </a:solidFill>
                          <a:latin typeface="Comic Sans MS" pitchFamily="66" charset="0"/>
                        </a:rPr>
                        <a:t>Конь</a:t>
                      </a:r>
                    </a:p>
                  </a:txBody>
                  <a:tcPr marL="0" marR="0" marT="0" marB="0" anchor="ctr"/>
                </a:tc>
                <a:tc>
                  <a:txBody>
                    <a:bodyPr/>
                    <a:lstStyle/>
                    <a:p>
                      <a:pPr algn="ctr"/>
                      <a:r>
                        <a:rPr lang="ru-RU" sz="1400" b="1">
                          <a:solidFill>
                            <a:srgbClr val="C00000"/>
                          </a:solidFill>
                          <a:latin typeface="Comic Sans MS" pitchFamily="66" charset="0"/>
                        </a:rPr>
                        <a:t>Спортивный костюм</a:t>
                      </a:r>
                    </a:p>
                  </a:txBody>
                  <a:tcPr marL="0" marR="0" marT="0" marB="0" anchor="ctr"/>
                </a:tc>
                <a:tc>
                  <a:txBody>
                    <a:bodyPr/>
                    <a:lstStyle/>
                    <a:p>
                      <a:pPr algn="ctr"/>
                      <a:r>
                        <a:rPr lang="ru-RU" sz="1400" b="1">
                          <a:solidFill>
                            <a:srgbClr val="C00000"/>
                          </a:solidFill>
                          <a:latin typeface="Comic Sans MS" pitchFamily="66" charset="0"/>
                        </a:rPr>
                        <a:t>Добрый</a:t>
                      </a:r>
                    </a:p>
                  </a:txBody>
                  <a:tcPr marL="0" marR="0" marT="0" marB="0" anchor="ctr"/>
                </a:tc>
                <a:extLst>
                  <a:ext uri="{0D108BD9-81ED-4DB2-BD59-A6C34878D82A}">
                    <a16:rowId xmlns:a16="http://schemas.microsoft.com/office/drawing/2014/main" xmlns="" val="10001"/>
                  </a:ext>
                </a:extLst>
              </a:tr>
              <a:tr h="742161">
                <a:tc>
                  <a:txBody>
                    <a:bodyPr/>
                    <a:lstStyle/>
                    <a:p>
                      <a:pPr algn="ctr"/>
                      <a:r>
                        <a:rPr lang="ru-RU" sz="1400" b="1" dirty="0">
                          <a:solidFill>
                            <a:srgbClr val="C00000"/>
                          </a:solidFill>
                          <a:latin typeface="Comic Sans MS" pitchFamily="66" charset="0"/>
                        </a:rPr>
                        <a:t>Подросток</a:t>
                      </a:r>
                    </a:p>
                  </a:txBody>
                  <a:tcPr marL="0" marR="0" marT="0" marB="0" anchor="ctr"/>
                </a:tc>
                <a:tc>
                  <a:txBody>
                    <a:bodyPr/>
                    <a:lstStyle/>
                    <a:p>
                      <a:pPr algn="ctr"/>
                      <a:r>
                        <a:rPr lang="ru-RU" sz="1400" b="1" dirty="0">
                          <a:solidFill>
                            <a:srgbClr val="C00000"/>
                          </a:solidFill>
                          <a:latin typeface="Comic Sans MS" pitchFamily="66" charset="0"/>
                        </a:rPr>
                        <a:t>Многоэтажный дом</a:t>
                      </a:r>
                    </a:p>
                  </a:txBody>
                  <a:tcPr marL="0" marR="0" marT="0" marB="0" anchor="ctr"/>
                </a:tc>
                <a:tc>
                  <a:txBody>
                    <a:bodyPr/>
                    <a:lstStyle/>
                    <a:p>
                      <a:pPr algn="ctr"/>
                      <a:r>
                        <a:rPr lang="ru-RU" sz="1400" b="1" dirty="0">
                          <a:solidFill>
                            <a:srgbClr val="C00000"/>
                          </a:solidFill>
                          <a:latin typeface="Comic Sans MS" pitchFamily="66" charset="0"/>
                        </a:rPr>
                        <a:t>Автомобиль</a:t>
                      </a:r>
                    </a:p>
                  </a:txBody>
                  <a:tcPr marL="0" marR="0" marT="0" marB="0" anchor="ctr"/>
                </a:tc>
                <a:tc>
                  <a:txBody>
                    <a:bodyPr/>
                    <a:lstStyle/>
                    <a:p>
                      <a:pPr algn="ctr"/>
                      <a:r>
                        <a:rPr lang="ru-RU" sz="1400" b="1" dirty="0">
                          <a:solidFill>
                            <a:srgbClr val="C00000"/>
                          </a:solidFill>
                          <a:latin typeface="Comic Sans MS" pitchFamily="66" charset="0"/>
                        </a:rPr>
                        <a:t>Праздничный наряд</a:t>
                      </a:r>
                    </a:p>
                  </a:txBody>
                  <a:tcPr marL="0" marR="0" marT="0" marB="0" anchor="ctr"/>
                </a:tc>
                <a:tc>
                  <a:txBody>
                    <a:bodyPr/>
                    <a:lstStyle/>
                    <a:p>
                      <a:pPr algn="ctr"/>
                      <a:r>
                        <a:rPr lang="ru-RU" sz="1400" b="1">
                          <a:solidFill>
                            <a:srgbClr val="C00000"/>
                          </a:solidFill>
                          <a:latin typeface="Comic Sans MS" pitchFamily="66" charset="0"/>
                        </a:rPr>
                        <a:t>Вредный</a:t>
                      </a:r>
                    </a:p>
                  </a:txBody>
                  <a:tcPr marL="0" marR="0" marT="0" marB="0" anchor="ctr"/>
                </a:tc>
                <a:extLst>
                  <a:ext uri="{0D108BD9-81ED-4DB2-BD59-A6C34878D82A}">
                    <a16:rowId xmlns:a16="http://schemas.microsoft.com/office/drawing/2014/main" xmlns="" val="10002"/>
                  </a:ext>
                </a:extLst>
              </a:tr>
              <a:tr h="742161">
                <a:tc>
                  <a:txBody>
                    <a:bodyPr/>
                    <a:lstStyle/>
                    <a:p>
                      <a:pPr algn="ctr"/>
                      <a:r>
                        <a:rPr lang="ru-RU" sz="1400" b="1" dirty="0">
                          <a:solidFill>
                            <a:srgbClr val="C00000"/>
                          </a:solidFill>
                          <a:latin typeface="Comic Sans MS" pitchFamily="66" charset="0"/>
                        </a:rPr>
                        <a:t>Юноша</a:t>
                      </a:r>
                    </a:p>
                  </a:txBody>
                  <a:tcPr marL="0" marR="0" marT="0" marB="0" anchor="ctr"/>
                </a:tc>
                <a:tc>
                  <a:txBody>
                    <a:bodyPr/>
                    <a:lstStyle/>
                    <a:p>
                      <a:pPr algn="ctr"/>
                      <a:r>
                        <a:rPr lang="ru-RU" sz="1400" b="1">
                          <a:solidFill>
                            <a:srgbClr val="C00000"/>
                          </a:solidFill>
                          <a:latin typeface="Comic Sans MS" pitchFamily="66" charset="0"/>
                        </a:rPr>
                        <a:t>Лес</a:t>
                      </a:r>
                    </a:p>
                  </a:txBody>
                  <a:tcPr marL="0" marR="0" marT="0" marB="0" anchor="ctr"/>
                </a:tc>
                <a:tc>
                  <a:txBody>
                    <a:bodyPr/>
                    <a:lstStyle/>
                    <a:p>
                      <a:pPr algn="ctr"/>
                      <a:r>
                        <a:rPr lang="ru-RU" sz="1400" b="1" dirty="0">
                          <a:solidFill>
                            <a:srgbClr val="C00000"/>
                          </a:solidFill>
                          <a:latin typeface="Comic Sans MS" pitchFamily="66" charset="0"/>
                        </a:rPr>
                        <a:t>Ролики</a:t>
                      </a:r>
                    </a:p>
                  </a:txBody>
                  <a:tcPr marL="0" marR="0" marT="0" marB="0" anchor="ctr"/>
                </a:tc>
                <a:tc>
                  <a:txBody>
                    <a:bodyPr/>
                    <a:lstStyle/>
                    <a:p>
                      <a:pPr algn="ctr"/>
                      <a:r>
                        <a:rPr lang="ru-RU" sz="1400" b="1" dirty="0">
                          <a:solidFill>
                            <a:srgbClr val="C00000"/>
                          </a:solidFill>
                          <a:latin typeface="Comic Sans MS" pitchFamily="66" charset="0"/>
                        </a:rPr>
                        <a:t>Строгий костюм</a:t>
                      </a:r>
                    </a:p>
                  </a:txBody>
                  <a:tcPr marL="0" marR="0" marT="0" marB="0" anchor="ctr"/>
                </a:tc>
                <a:tc>
                  <a:txBody>
                    <a:bodyPr/>
                    <a:lstStyle/>
                    <a:p>
                      <a:pPr algn="ctr"/>
                      <a:r>
                        <a:rPr lang="ru-RU" sz="1400" b="1">
                          <a:solidFill>
                            <a:srgbClr val="C00000"/>
                          </a:solidFill>
                          <a:latin typeface="Comic Sans MS" pitchFamily="66" charset="0"/>
                        </a:rPr>
                        <a:t>Нытик</a:t>
                      </a:r>
                    </a:p>
                  </a:txBody>
                  <a:tcPr marL="0" marR="0" marT="0" marB="0" anchor="ctr"/>
                </a:tc>
                <a:extLst>
                  <a:ext uri="{0D108BD9-81ED-4DB2-BD59-A6C34878D82A}">
                    <a16:rowId xmlns:a16="http://schemas.microsoft.com/office/drawing/2014/main" xmlns="" val="10003"/>
                  </a:ext>
                </a:extLst>
              </a:tr>
              <a:tr h="742161">
                <a:tc>
                  <a:txBody>
                    <a:bodyPr/>
                    <a:lstStyle/>
                    <a:p>
                      <a:pPr algn="ctr"/>
                      <a:r>
                        <a:rPr lang="ru-RU" sz="1400" b="1">
                          <a:solidFill>
                            <a:srgbClr val="C00000"/>
                          </a:solidFill>
                          <a:latin typeface="Comic Sans MS" pitchFamily="66" charset="0"/>
                        </a:rPr>
                        <a:t>Старик</a:t>
                      </a:r>
                    </a:p>
                  </a:txBody>
                  <a:tcPr marL="0" marR="0" marT="0" marB="0" anchor="ctr"/>
                </a:tc>
                <a:tc>
                  <a:txBody>
                    <a:bodyPr/>
                    <a:lstStyle/>
                    <a:p>
                      <a:pPr algn="ctr"/>
                      <a:r>
                        <a:rPr lang="ru-RU" sz="1400" b="1">
                          <a:solidFill>
                            <a:srgbClr val="C00000"/>
                          </a:solidFill>
                          <a:latin typeface="Comic Sans MS" pitchFamily="66" charset="0"/>
                        </a:rPr>
                        <a:t>Детский сад</a:t>
                      </a:r>
                    </a:p>
                  </a:txBody>
                  <a:tcPr marL="0" marR="0" marT="0" marB="0" anchor="ctr"/>
                </a:tc>
                <a:tc>
                  <a:txBody>
                    <a:bodyPr/>
                    <a:lstStyle/>
                    <a:p>
                      <a:pPr algn="ctr"/>
                      <a:r>
                        <a:rPr lang="ru-RU" sz="1400" b="1">
                          <a:solidFill>
                            <a:srgbClr val="C00000"/>
                          </a:solidFill>
                          <a:latin typeface="Comic Sans MS" pitchFamily="66" charset="0"/>
                        </a:rPr>
                        <a:t>Лыжи</a:t>
                      </a:r>
                    </a:p>
                  </a:txBody>
                  <a:tcPr marL="0" marR="0" marT="0" marB="0" anchor="ctr"/>
                </a:tc>
                <a:tc>
                  <a:txBody>
                    <a:bodyPr/>
                    <a:lstStyle/>
                    <a:p>
                      <a:pPr algn="ctr"/>
                      <a:r>
                        <a:rPr lang="ru-RU" sz="1400" b="1" dirty="0">
                          <a:solidFill>
                            <a:srgbClr val="C00000"/>
                          </a:solidFill>
                          <a:latin typeface="Comic Sans MS" pitchFamily="66" charset="0"/>
                        </a:rPr>
                        <a:t>Шорты и майка</a:t>
                      </a:r>
                    </a:p>
                  </a:txBody>
                  <a:tcPr marL="0" marR="0" marT="0" marB="0" anchor="ctr"/>
                </a:tc>
                <a:tc>
                  <a:txBody>
                    <a:bodyPr/>
                    <a:lstStyle/>
                    <a:p>
                      <a:pPr algn="ctr"/>
                      <a:r>
                        <a:rPr lang="ru-RU" sz="1400" b="1" dirty="0">
                          <a:solidFill>
                            <a:srgbClr val="C00000"/>
                          </a:solidFill>
                          <a:latin typeface="Comic Sans MS" pitchFamily="66" charset="0"/>
                        </a:rPr>
                        <a:t>Весельчак</a:t>
                      </a:r>
                    </a:p>
                  </a:txBody>
                  <a:tcPr marL="0" marR="0" marT="0" marB="0" anchor="ctr"/>
                </a:tc>
                <a:extLst>
                  <a:ext uri="{0D108BD9-81ED-4DB2-BD59-A6C34878D82A}">
                    <a16:rowId xmlns:a16="http://schemas.microsoft.com/office/drawing/2014/main" xmlns="" val="10004"/>
                  </a:ext>
                </a:extLst>
              </a:tr>
              <a:tr h="742161">
                <a:tc>
                  <a:txBody>
                    <a:bodyPr/>
                    <a:lstStyle/>
                    <a:p>
                      <a:pPr algn="ctr"/>
                      <a:r>
                        <a:rPr lang="ru-RU" sz="1400" b="1">
                          <a:solidFill>
                            <a:srgbClr val="C00000"/>
                          </a:solidFill>
                          <a:latin typeface="Comic Sans MS" pitchFamily="66" charset="0"/>
                        </a:rPr>
                        <a:t>и т.д.</a:t>
                      </a:r>
                    </a:p>
                  </a:txBody>
                  <a:tcPr marL="0" marR="0" marT="0" marB="0" anchor="ctr"/>
                </a:tc>
                <a:tc>
                  <a:txBody>
                    <a:bodyPr/>
                    <a:lstStyle/>
                    <a:p>
                      <a:pPr algn="ctr"/>
                      <a:r>
                        <a:rPr lang="ru-RU" sz="1400" b="1">
                          <a:solidFill>
                            <a:srgbClr val="C00000"/>
                          </a:solidFill>
                          <a:latin typeface="Comic Sans MS" pitchFamily="66" charset="0"/>
                        </a:rPr>
                        <a:t>и т.д.</a:t>
                      </a:r>
                    </a:p>
                  </a:txBody>
                  <a:tcPr marL="0" marR="0" marT="0" marB="0" anchor="ctr"/>
                </a:tc>
                <a:tc>
                  <a:txBody>
                    <a:bodyPr/>
                    <a:lstStyle/>
                    <a:p>
                      <a:pPr algn="ctr"/>
                      <a:r>
                        <a:rPr lang="ru-RU" sz="1400" b="1">
                          <a:solidFill>
                            <a:srgbClr val="C00000"/>
                          </a:solidFill>
                          <a:latin typeface="Comic Sans MS" pitchFamily="66" charset="0"/>
                        </a:rPr>
                        <a:t>и т.д.</a:t>
                      </a:r>
                    </a:p>
                  </a:txBody>
                  <a:tcPr marL="0" marR="0" marT="0" marB="0" anchor="ctr"/>
                </a:tc>
                <a:tc>
                  <a:txBody>
                    <a:bodyPr/>
                    <a:lstStyle/>
                    <a:p>
                      <a:pPr algn="ctr"/>
                      <a:r>
                        <a:rPr lang="ru-RU" sz="1400" b="1">
                          <a:solidFill>
                            <a:srgbClr val="C00000"/>
                          </a:solidFill>
                          <a:latin typeface="Comic Sans MS" pitchFamily="66" charset="0"/>
                        </a:rPr>
                        <a:t>и т.д.</a:t>
                      </a:r>
                    </a:p>
                  </a:txBody>
                  <a:tcPr marL="0" marR="0" marT="0" marB="0" anchor="ctr"/>
                </a:tc>
                <a:tc>
                  <a:txBody>
                    <a:bodyPr/>
                    <a:lstStyle/>
                    <a:p>
                      <a:pPr algn="ctr"/>
                      <a:r>
                        <a:rPr lang="ru-RU" sz="1400" b="1" dirty="0">
                          <a:solidFill>
                            <a:srgbClr val="C00000"/>
                          </a:solidFill>
                          <a:latin typeface="Comic Sans MS" pitchFamily="66" charset="0"/>
                        </a:rPr>
                        <a:t>и т.д.</a:t>
                      </a:r>
                    </a:p>
                  </a:txBody>
                  <a:tcPr marL="0" marR="0" marT="0" marB="0" anchor="ctr"/>
                </a:tc>
                <a:extLst>
                  <a:ext uri="{0D108BD9-81ED-4DB2-BD59-A6C34878D82A}">
                    <a16:rowId xmlns:a16="http://schemas.microsoft.com/office/drawing/2014/main" xmlns="" val="10005"/>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3714753"/>
            <a:ext cx="8643998" cy="2800767"/>
          </a:xfrm>
          <a:prstGeom prst="rect">
            <a:avLst/>
          </a:prstGeom>
        </p:spPr>
        <p:txBody>
          <a:bodyPr wrap="square">
            <a:spAutoFit/>
          </a:bodyPr>
          <a:lstStyle/>
          <a:p>
            <a:pPr algn="just"/>
            <a:r>
              <a:rPr lang="ru-RU" sz="1600" b="1" dirty="0" smtClean="0">
                <a:solidFill>
                  <a:srgbClr val="FF0000"/>
                </a:solidFill>
                <a:latin typeface="Comic Sans MS" pitchFamily="66" charset="0"/>
              </a:rPr>
              <a:t>Правила игры:</a:t>
            </a:r>
          </a:p>
          <a:p>
            <a:pPr algn="just"/>
            <a:r>
              <a:rPr lang="ru-RU" sz="1600" b="1" dirty="0" smtClean="0">
                <a:solidFill>
                  <a:srgbClr val="FF0000"/>
                </a:solidFill>
                <a:latin typeface="Comic Sans MS" pitchFamily="66" charset="0"/>
              </a:rPr>
              <a:t> </a:t>
            </a:r>
            <a:endParaRPr lang="ru-RU" sz="1600" dirty="0" smtClean="0">
              <a:latin typeface="Comic Sans MS" pitchFamily="66" charset="0"/>
            </a:endParaRPr>
          </a:p>
          <a:p>
            <a:pPr algn="just"/>
            <a:r>
              <a:rPr lang="ru-RU" sz="1600" b="1" dirty="0" smtClean="0">
                <a:latin typeface="Comic Sans MS" pitchFamily="66" charset="0"/>
              </a:rPr>
              <a:t>Загадывается объект животного или рукотворного мира, дети задают вопросы об этом объекте. На вопросы можно отвечать только "да" или "нет". Педагог обращает внимание детей на то, что первые вопросы должны быть наиболее общие, объединяющие сразу несколько признаков. Как правило, первый вопрос: - это живое? </a:t>
            </a:r>
          </a:p>
          <a:p>
            <a:pPr algn="just"/>
            <a:r>
              <a:rPr lang="ru-RU" sz="1600" b="1" dirty="0" smtClean="0">
                <a:latin typeface="Comic Sans MS" pitchFamily="66" charset="0"/>
              </a:rPr>
              <a:t>Это человек? Это животное? Это птица? Это рыба? и т.п.</a:t>
            </a:r>
          </a:p>
          <a:p>
            <a:pPr algn="just"/>
            <a:r>
              <a:rPr lang="ru-RU" sz="1600" b="1" dirty="0" smtClean="0">
                <a:latin typeface="Comic Sans MS" pitchFamily="66" charset="0"/>
              </a:rPr>
              <a:t>Если это животное, то домашнее ли это животное? Хищное? Травоядное? и т.д.</a:t>
            </a:r>
          </a:p>
          <a:p>
            <a:pPr algn="just"/>
            <a:r>
              <a:rPr lang="ru-RU" sz="1600" b="1" dirty="0" smtClean="0">
                <a:latin typeface="Comic Sans MS" pitchFamily="66" charset="0"/>
              </a:rPr>
              <a:t>Далее следуют вопросы, основанные на догадках, до тех пор, пока объект не будет угадан.</a:t>
            </a:r>
            <a:endParaRPr lang="ru-RU" sz="1600" b="1" dirty="0">
              <a:latin typeface="Comic Sans MS" pitchFamily="66" charset="0"/>
            </a:endParaRPr>
          </a:p>
        </p:txBody>
      </p:sp>
      <p:sp>
        <p:nvSpPr>
          <p:cNvPr id="3" name="Прямоугольник 2"/>
          <p:cNvSpPr/>
          <p:nvPr/>
        </p:nvSpPr>
        <p:spPr>
          <a:xfrm>
            <a:off x="285720" y="357166"/>
            <a:ext cx="2553904" cy="461665"/>
          </a:xfrm>
          <a:prstGeom prst="rect">
            <a:avLst/>
          </a:prstGeom>
        </p:spPr>
        <p:txBody>
          <a:bodyPr wrap="none">
            <a:spAutoFit/>
          </a:bodyPr>
          <a:lstStyle/>
          <a:p>
            <a:r>
              <a:rPr lang="ru-RU" sz="2400" b="1" dirty="0" smtClean="0">
                <a:solidFill>
                  <a:srgbClr val="FF0000"/>
                </a:solidFill>
                <a:latin typeface="Comic Sans MS" pitchFamily="66" charset="0"/>
              </a:rPr>
              <a:t>Метод </a:t>
            </a:r>
            <a:r>
              <a:rPr lang="ru-RU" sz="2400" b="1" dirty="0" err="1" smtClean="0">
                <a:solidFill>
                  <a:srgbClr val="FF0000"/>
                </a:solidFill>
                <a:latin typeface="Comic Sans MS" pitchFamily="66" charset="0"/>
              </a:rPr>
              <a:t>Данетка</a:t>
            </a:r>
            <a:r>
              <a:rPr lang="ru-RU" dirty="0" smtClean="0"/>
              <a:t>.</a:t>
            </a:r>
          </a:p>
        </p:txBody>
      </p:sp>
      <p:sp>
        <p:nvSpPr>
          <p:cNvPr id="4" name="Прямоугольник 3"/>
          <p:cNvSpPr/>
          <p:nvPr/>
        </p:nvSpPr>
        <p:spPr>
          <a:xfrm>
            <a:off x="4643438" y="857232"/>
            <a:ext cx="3643338" cy="2862322"/>
          </a:xfrm>
          <a:prstGeom prst="rect">
            <a:avLst/>
          </a:prstGeom>
        </p:spPr>
        <p:txBody>
          <a:bodyPr wrap="square">
            <a:spAutoFit/>
          </a:bodyPr>
          <a:lstStyle/>
          <a:p>
            <a:pPr algn="just"/>
            <a:r>
              <a:rPr lang="ru-RU" b="1" dirty="0" smtClean="0">
                <a:solidFill>
                  <a:schemeClr val="accent1">
                    <a:lumMod val="50000"/>
                  </a:schemeClr>
                </a:solidFill>
                <a:latin typeface="Comic Sans MS" pitchFamily="66" charset="0"/>
              </a:rPr>
              <a:t>Этот метод дает возможность научить детей находить существенный признак в предмете, классифицировать предметы и явления по общим признакам, слушать и слышать ответы других, строить на их основе свои вопросы, точно формулировать свои мысли. </a:t>
            </a:r>
            <a:endParaRPr lang="ru-RU" b="1" dirty="0">
              <a:solidFill>
                <a:schemeClr val="accent1">
                  <a:lumMod val="50000"/>
                </a:schemeClr>
              </a:solidFill>
            </a:endParaRPr>
          </a:p>
        </p:txBody>
      </p:sp>
      <p:pic>
        <p:nvPicPr>
          <p:cNvPr id="7170" name="Picture 2" descr="https://im3-tub-ru.yandex.net/i?id=4420d092f5ba77a54356ab8cfeaea16f&amp;n=33&amp;h=215&amp;w=287"/>
          <p:cNvPicPr>
            <a:picLocks noChangeAspect="1" noChangeArrowheads="1"/>
          </p:cNvPicPr>
          <p:nvPr/>
        </p:nvPicPr>
        <p:blipFill>
          <a:blip r:embed="rId2"/>
          <a:srcRect/>
          <a:stretch>
            <a:fillRect/>
          </a:stretch>
        </p:blipFill>
        <p:spPr bwMode="auto">
          <a:xfrm>
            <a:off x="1000100" y="1285860"/>
            <a:ext cx="2733675" cy="2047876"/>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1214422"/>
            <a:ext cx="8501122" cy="1200329"/>
          </a:xfrm>
          <a:prstGeom prst="rect">
            <a:avLst/>
          </a:prstGeom>
        </p:spPr>
        <p:txBody>
          <a:bodyPr wrap="square">
            <a:spAutoFit/>
          </a:bodyPr>
          <a:lstStyle/>
          <a:p>
            <a:r>
              <a:rPr lang="ru-RU" b="1" dirty="0" smtClean="0">
                <a:latin typeface="Comic Sans MS" pitchFamily="66" charset="0"/>
              </a:rPr>
              <a:t>Этот метод хорошо использовать при обучении детей творческому рассказыванию. Придумывать, фантазировать можно не вслепую, а с использованием конкретных приемов:</a:t>
            </a:r>
          </a:p>
          <a:p>
            <a:endParaRPr lang="ru-RU" b="1" dirty="0" smtClean="0">
              <a:latin typeface="Comic Sans MS" pitchFamily="66" charset="0"/>
            </a:endParaRPr>
          </a:p>
        </p:txBody>
      </p:sp>
      <p:sp>
        <p:nvSpPr>
          <p:cNvPr id="3" name="Прямоугольник 2"/>
          <p:cNvSpPr/>
          <p:nvPr/>
        </p:nvSpPr>
        <p:spPr>
          <a:xfrm>
            <a:off x="428596" y="428604"/>
            <a:ext cx="4204997" cy="461665"/>
          </a:xfrm>
          <a:prstGeom prst="rect">
            <a:avLst/>
          </a:prstGeom>
        </p:spPr>
        <p:txBody>
          <a:bodyPr wrap="none">
            <a:spAutoFit/>
          </a:bodyPr>
          <a:lstStyle/>
          <a:p>
            <a:r>
              <a:rPr lang="ru-RU" sz="2400" b="1" dirty="0" smtClean="0">
                <a:solidFill>
                  <a:srgbClr val="FF0000"/>
                </a:solidFill>
                <a:latin typeface="Comic Sans MS" pitchFamily="66" charset="0"/>
              </a:rPr>
              <a:t>Типовое фантазирование.</a:t>
            </a:r>
          </a:p>
        </p:txBody>
      </p:sp>
      <p:sp>
        <p:nvSpPr>
          <p:cNvPr id="4" name="Прямоугольник 3"/>
          <p:cNvSpPr/>
          <p:nvPr/>
        </p:nvSpPr>
        <p:spPr>
          <a:xfrm>
            <a:off x="428596" y="3071810"/>
            <a:ext cx="8358246" cy="3046988"/>
          </a:xfrm>
          <a:prstGeom prst="rect">
            <a:avLst/>
          </a:prstGeom>
          <a:ln w="19050">
            <a:solidFill>
              <a:schemeClr val="accent5">
                <a:lumMod val="75000"/>
              </a:schemeClr>
            </a:solidFill>
          </a:ln>
        </p:spPr>
        <p:txBody>
          <a:bodyPr wrap="square">
            <a:spAutoFit/>
          </a:bodyPr>
          <a:lstStyle/>
          <a:p>
            <a:pPr marL="342900" indent="-342900" algn="just"/>
            <a:r>
              <a:rPr lang="ru-RU" sz="1600" b="1" dirty="0" smtClean="0">
                <a:solidFill>
                  <a:srgbClr val="C00000"/>
                </a:solidFill>
                <a:latin typeface="Comic Sans MS" pitchFamily="66" charset="0"/>
              </a:rPr>
              <a:t>1.</a:t>
            </a:r>
            <a:r>
              <a:rPr lang="ru-RU" sz="1600" dirty="0" smtClean="0">
                <a:latin typeface="Comic Sans MS" pitchFamily="66" charset="0"/>
              </a:rPr>
              <a:t> </a:t>
            </a:r>
            <a:r>
              <a:rPr lang="ru-RU" sz="1600" b="1" dirty="0" smtClean="0">
                <a:solidFill>
                  <a:srgbClr val="C00000"/>
                </a:solidFill>
                <a:latin typeface="Comic Sans MS" pitchFamily="66" charset="0"/>
              </a:rPr>
              <a:t>Уменьшение - увеличение объекта </a:t>
            </a:r>
          </a:p>
          <a:p>
            <a:pPr marL="342900" indent="-342900" algn="just"/>
            <a:r>
              <a:rPr lang="ru-RU" sz="1600" b="1" dirty="0" smtClean="0">
                <a:solidFill>
                  <a:srgbClr val="C00000"/>
                </a:solidFill>
                <a:latin typeface="Comic Sans MS" pitchFamily="66" charset="0"/>
              </a:rPr>
              <a:t>(выросла репка маленькая-премаленькая. Продолжи сказку)</a:t>
            </a:r>
          </a:p>
          <a:p>
            <a:pPr algn="just"/>
            <a:r>
              <a:rPr lang="ru-RU" sz="1600" b="1" dirty="0" smtClean="0">
                <a:solidFill>
                  <a:srgbClr val="C00000"/>
                </a:solidFill>
                <a:latin typeface="Comic Sans MS" pitchFamily="66" charset="0"/>
              </a:rPr>
              <a:t>2. Наоборот (добрый Волк и злая Красная Шапочка);</a:t>
            </a:r>
          </a:p>
          <a:p>
            <a:pPr algn="just"/>
            <a:r>
              <a:rPr lang="ru-RU" sz="1600" b="1" dirty="0" smtClean="0">
                <a:solidFill>
                  <a:srgbClr val="C00000"/>
                </a:solidFill>
                <a:latin typeface="Comic Sans MS" pitchFamily="66" charset="0"/>
              </a:rPr>
              <a:t>3. Дробление - объединение (придумывание новой игрушки из частей старых игрушек или невероятного живого, отдельные части которого представляют собой части других животных);</a:t>
            </a:r>
          </a:p>
          <a:p>
            <a:pPr algn="just"/>
            <a:r>
              <a:rPr lang="ru-RU" sz="1600" b="1" dirty="0" smtClean="0">
                <a:solidFill>
                  <a:srgbClr val="C00000"/>
                </a:solidFill>
                <a:latin typeface="Comic Sans MS" pitchFamily="66" charset="0"/>
              </a:rPr>
              <a:t>4. Оператор времени (замедление - ускорение времени: нарисуй себя через много лет, нарисуй своего будущего ребенка или какой была твоя мама в детстве);</a:t>
            </a:r>
          </a:p>
          <a:p>
            <a:pPr algn="just"/>
            <a:r>
              <a:rPr lang="ru-RU" sz="1600" b="1" dirty="0" smtClean="0">
                <a:solidFill>
                  <a:srgbClr val="C00000"/>
                </a:solidFill>
                <a:latin typeface="Comic Sans MS" pitchFamily="66" charset="0"/>
              </a:rPr>
              <a:t>5. Динамика - статика (оживление неживых объектов и наоборот: Буратино - живое дерево; Снегурочка - живой снег; Колобок - живое тесто и т.д.). Дети сами могут выбрать объект, а затем оживить его, придумать название.</a:t>
            </a:r>
            <a:endParaRPr lang="ru-RU" sz="1600" b="1" dirty="0">
              <a:solidFill>
                <a:srgbClr val="C00000"/>
              </a:solidFill>
              <a:latin typeface="Comic Sans MS" pitchFamily="66" charset="0"/>
            </a:endParaRPr>
          </a:p>
        </p:txBody>
      </p:sp>
      <p:sp>
        <p:nvSpPr>
          <p:cNvPr id="5" name="Стрелка вниз 4"/>
          <p:cNvSpPr/>
          <p:nvPr/>
        </p:nvSpPr>
        <p:spPr>
          <a:xfrm>
            <a:off x="4357686" y="2214554"/>
            <a:ext cx="357190" cy="642942"/>
          </a:xfrm>
          <a:prstGeom prst="downArrow">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62" name="Picture 18" descr="http://shkola7gnomov.ru/upload/iblock/758/7582125ae6cd31f1d6b93c5d9e8fcb95.jpeg"/>
          <p:cNvPicPr>
            <a:picLocks noChangeAspect="1" noChangeArrowheads="1"/>
          </p:cNvPicPr>
          <p:nvPr/>
        </p:nvPicPr>
        <p:blipFill>
          <a:blip r:embed="rId2"/>
          <a:srcRect/>
          <a:stretch>
            <a:fillRect/>
          </a:stretch>
        </p:blipFill>
        <p:spPr bwMode="auto">
          <a:xfrm>
            <a:off x="4643438" y="3643314"/>
            <a:ext cx="3810000" cy="2933701"/>
          </a:xfrm>
          <a:prstGeom prst="rect">
            <a:avLst/>
          </a:prstGeom>
          <a:noFill/>
        </p:spPr>
      </p:pic>
      <p:pic>
        <p:nvPicPr>
          <p:cNvPr id="31756" name="Picture 12" descr="http://detsad-kitty.ru/uploads/posts/2012-09/1347468726_oblozhka.jpg"/>
          <p:cNvPicPr>
            <a:picLocks noChangeAspect="1" noChangeArrowheads="1"/>
          </p:cNvPicPr>
          <p:nvPr/>
        </p:nvPicPr>
        <p:blipFill>
          <a:blip r:embed="rId3"/>
          <a:srcRect/>
          <a:stretch>
            <a:fillRect/>
          </a:stretch>
        </p:blipFill>
        <p:spPr bwMode="auto">
          <a:xfrm>
            <a:off x="3286116" y="142852"/>
            <a:ext cx="2465892" cy="3698837"/>
          </a:xfrm>
          <a:prstGeom prst="rect">
            <a:avLst/>
          </a:prstGeom>
          <a:noFill/>
        </p:spPr>
      </p:pic>
      <p:pic>
        <p:nvPicPr>
          <p:cNvPr id="31746" name="Picture 2" descr="http://cs605326.vk.me/v605326859/5851/fNFwUT92AV8.jpg"/>
          <p:cNvPicPr>
            <a:picLocks noChangeAspect="1" noChangeArrowheads="1"/>
          </p:cNvPicPr>
          <p:nvPr/>
        </p:nvPicPr>
        <p:blipFill>
          <a:blip r:embed="rId4"/>
          <a:srcRect/>
          <a:stretch>
            <a:fillRect/>
          </a:stretch>
        </p:blipFill>
        <p:spPr bwMode="auto">
          <a:xfrm>
            <a:off x="285720" y="571480"/>
            <a:ext cx="2643206" cy="3662729"/>
          </a:xfrm>
          <a:prstGeom prst="rect">
            <a:avLst/>
          </a:prstGeom>
          <a:ln>
            <a:noFill/>
          </a:ln>
          <a:effectLst>
            <a:outerShdw blurRad="292100" dist="139700" dir="2700000" algn="tl" rotWithShape="0">
              <a:srgbClr val="333333">
                <a:alpha val="65000"/>
              </a:srgbClr>
            </a:outerShdw>
          </a:effectLst>
        </p:spPr>
      </p:pic>
      <p:pic>
        <p:nvPicPr>
          <p:cNvPr id="31748" name="Picture 4" descr="http://polistaj.ru/image/Small/multimedia/books_covers/1010427714.jpg"/>
          <p:cNvPicPr>
            <a:picLocks noChangeAspect="1" noChangeArrowheads="1"/>
          </p:cNvPicPr>
          <p:nvPr/>
        </p:nvPicPr>
        <p:blipFill>
          <a:blip r:embed="rId5"/>
          <a:srcRect/>
          <a:stretch>
            <a:fillRect/>
          </a:stretch>
        </p:blipFill>
        <p:spPr bwMode="auto">
          <a:xfrm>
            <a:off x="1928794" y="3286124"/>
            <a:ext cx="2206618" cy="3402274"/>
          </a:xfrm>
          <a:prstGeom prst="rect">
            <a:avLst/>
          </a:prstGeom>
          <a:noFill/>
        </p:spPr>
      </p:pic>
      <p:sp>
        <p:nvSpPr>
          <p:cNvPr id="31750" name="AutoShape 6" descr="https://snoska.ru/images/covers/91/03/9103f0cb-5944-57b7-990d-6cf306255448.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1752" name="AutoShape 8" descr="https://snoska.ru/images/covers/91/03/9103f0cb-5944-57b7-990d-6cf306255448.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1754" name="AutoShape 10" descr="https://snoska.ru/images/covers/91/03/9103f0cb-5944-57b7-990d-6cf306255448.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1758" name="Picture 14" descr="http://polistaj.ru/image/Small/multimedia/books_covers/1013627718.jpg"/>
          <p:cNvPicPr>
            <a:picLocks noChangeAspect="1" noChangeArrowheads="1"/>
          </p:cNvPicPr>
          <p:nvPr/>
        </p:nvPicPr>
        <p:blipFill>
          <a:blip r:embed="rId6"/>
          <a:srcRect/>
          <a:stretch>
            <a:fillRect/>
          </a:stretch>
        </p:blipFill>
        <p:spPr bwMode="auto">
          <a:xfrm>
            <a:off x="6215074" y="142852"/>
            <a:ext cx="2466962" cy="3803686"/>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amp;Tcy;&amp;Rcy;&amp;Icy;&amp;Zcy; &amp;scy;&amp;kcy;&amp;acy;&amp;zcy;&amp;kcy;&amp;icy; &amp;ocy;&amp;tcy; &amp;acy;&amp;vcy;&amp;tcy;&amp;ocy;&amp;rcy;&amp;acy; &amp;Acy;.&amp;Gcy;&amp;icy;&amp;ncy;&amp;acy;"/>
          <p:cNvPicPr>
            <a:picLocks noChangeAspect="1" noChangeArrowheads="1"/>
          </p:cNvPicPr>
          <p:nvPr/>
        </p:nvPicPr>
        <p:blipFill>
          <a:blip r:embed="rId2"/>
          <a:srcRect/>
          <a:stretch>
            <a:fillRect/>
          </a:stretch>
        </p:blipFill>
        <p:spPr bwMode="auto">
          <a:xfrm>
            <a:off x="428596" y="0"/>
            <a:ext cx="2286016" cy="3532935"/>
          </a:xfrm>
          <a:prstGeom prst="rect">
            <a:avLst/>
          </a:prstGeom>
          <a:noFill/>
        </p:spPr>
      </p:pic>
      <p:pic>
        <p:nvPicPr>
          <p:cNvPr id="36868" name="Picture 4" descr="&amp;Tcy;&amp;rcy;&amp;icy;&amp;zcy; &amp;kcy;&amp;ncy;&amp;icy;&amp;gcy;&amp;acy; &amp;dcy;&amp;lcy;&amp;yacy; &amp;dcy;&amp;iecy;&amp;tcy;&amp;iecy;&amp;jcy;: &amp;zcy;&amp;acy;&amp;dcy;&amp;acy;&amp;chcy;&amp;kcy;&amp;icy; &amp;kcy;&amp;ocy;&amp;tcy;&amp;acy; &amp;Pcy;&amp;ocy;&amp;tcy;&amp;rcy;&amp;yacy;&amp;scy;&amp;kcy;&amp;icy;&amp;ncy;&amp;acy;"/>
          <p:cNvPicPr>
            <a:picLocks noChangeAspect="1" noChangeArrowheads="1"/>
          </p:cNvPicPr>
          <p:nvPr/>
        </p:nvPicPr>
        <p:blipFill>
          <a:blip r:embed="rId3"/>
          <a:srcRect/>
          <a:stretch>
            <a:fillRect/>
          </a:stretch>
        </p:blipFill>
        <p:spPr bwMode="auto">
          <a:xfrm>
            <a:off x="3214678" y="642918"/>
            <a:ext cx="2357454" cy="3643339"/>
          </a:xfrm>
          <a:prstGeom prst="rect">
            <a:avLst/>
          </a:prstGeom>
          <a:noFill/>
        </p:spPr>
      </p:pic>
      <p:pic>
        <p:nvPicPr>
          <p:cNvPr id="36870" name="Picture 6" descr="&amp;Kcy;&amp;ncy;&amp;icy;&amp;gcy;&amp;acy; &amp;YUcy;&amp;rcy;&amp;icy;&amp;yacy; &amp;Tcy;&amp;acy;&amp;mcy;&amp;bcy;&amp;iecy;&amp;rcy;&amp;gcy;&amp;acy;"/>
          <p:cNvPicPr>
            <a:picLocks noChangeAspect="1" noChangeArrowheads="1"/>
          </p:cNvPicPr>
          <p:nvPr/>
        </p:nvPicPr>
        <p:blipFill>
          <a:blip r:embed="rId4"/>
          <a:srcRect/>
          <a:stretch>
            <a:fillRect/>
          </a:stretch>
        </p:blipFill>
        <p:spPr bwMode="auto">
          <a:xfrm>
            <a:off x="5857884" y="2428868"/>
            <a:ext cx="2309814" cy="3569714"/>
          </a:xfrm>
          <a:prstGeom prst="rect">
            <a:avLst/>
          </a:prstGeom>
          <a:noFill/>
        </p:spPr>
      </p:pic>
      <p:pic>
        <p:nvPicPr>
          <p:cNvPr id="36872" name="Picture 8" descr="&amp;kcy;&amp;ncy;&amp;icy;&amp;gcy;&amp;acy; &amp;dcy;&amp;lcy;&amp;yacy; &amp;zcy;&amp;acy;&amp;ncy;&amp;yacy;&amp;tcy;&amp;icy;&amp;jcy; &amp;Tcy;&amp;Rcy;&amp;Icy;&amp;Zcy; &amp;vcy; &amp;dcy;&amp;iecy;&amp;tcy;&amp;scy;&amp;kcy;&amp;ocy;&amp;mcy; &amp;scy;&amp;acy;&amp;dcy;&amp;ucy;"/>
          <p:cNvPicPr>
            <a:picLocks noChangeAspect="1" noChangeArrowheads="1"/>
          </p:cNvPicPr>
          <p:nvPr/>
        </p:nvPicPr>
        <p:blipFill>
          <a:blip r:embed="rId5"/>
          <a:srcRect/>
          <a:stretch>
            <a:fillRect/>
          </a:stretch>
        </p:blipFill>
        <p:spPr bwMode="auto">
          <a:xfrm>
            <a:off x="1142976" y="3071810"/>
            <a:ext cx="2119314" cy="342269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28596" y="1142984"/>
            <a:ext cx="4786346" cy="2308324"/>
          </a:xfrm>
          <a:prstGeom prst="rect">
            <a:avLst/>
          </a:prstGeom>
          <a:ln w="19050">
            <a:solidFill>
              <a:schemeClr val="accent1">
                <a:lumMod val="60000"/>
                <a:lumOff val="40000"/>
              </a:schemeClr>
            </a:solidFill>
          </a:ln>
        </p:spPr>
        <p:txBody>
          <a:bodyPr wrap="square">
            <a:spAutoFit/>
          </a:bodyPr>
          <a:lstStyle/>
          <a:p>
            <a:pPr algn="ctr"/>
            <a:r>
              <a:rPr lang="ru-RU" sz="2400" b="1" dirty="0" smtClean="0">
                <a:solidFill>
                  <a:schemeClr val="accent1"/>
                </a:solidFill>
                <a:latin typeface="Comic Sans MS" pitchFamily="66" charset="0"/>
                <a:cs typeface="Arial" pitchFamily="34" charset="0"/>
              </a:rPr>
              <a:t>В последние годы распространилось новое направление в развитии творчества детей – </a:t>
            </a:r>
            <a:r>
              <a:rPr lang="ru-RU" sz="2400" b="1" dirty="0" smtClean="0">
                <a:solidFill>
                  <a:srgbClr val="FF0000"/>
                </a:solidFill>
                <a:latin typeface="Comic Sans MS" pitchFamily="66" charset="0"/>
                <a:cs typeface="Arial" pitchFamily="34" charset="0"/>
              </a:rPr>
              <a:t>ТРИЗ</a:t>
            </a:r>
            <a:r>
              <a:rPr lang="ru-RU" sz="2400" b="1" dirty="0" smtClean="0">
                <a:solidFill>
                  <a:schemeClr val="accent1"/>
                </a:solidFill>
                <a:latin typeface="Comic Sans MS" pitchFamily="66" charset="0"/>
                <a:cs typeface="Arial" pitchFamily="34" charset="0"/>
              </a:rPr>
              <a:t> </a:t>
            </a:r>
            <a:r>
              <a:rPr lang="ru-RU" sz="2400" b="1" dirty="0" smtClean="0">
                <a:solidFill>
                  <a:srgbClr val="FF0000"/>
                </a:solidFill>
                <a:latin typeface="Comic Sans MS" pitchFamily="66" charset="0"/>
                <a:cs typeface="Arial" pitchFamily="34" charset="0"/>
              </a:rPr>
              <a:t>(теория решения изобретательских задач)</a:t>
            </a:r>
            <a:endParaRPr lang="en-US" sz="2400" b="1" dirty="0" smtClean="0">
              <a:solidFill>
                <a:srgbClr val="FF0000"/>
              </a:solidFill>
              <a:latin typeface="Comic Sans MS" pitchFamily="66" charset="0"/>
              <a:cs typeface="Arial" pitchFamily="34" charset="0"/>
            </a:endParaRPr>
          </a:p>
        </p:txBody>
      </p:sp>
      <p:pic>
        <p:nvPicPr>
          <p:cNvPr id="8200" name="Picture 8" descr="http://kidsthinkaboutit.com/wp-content/uploads/2013/10/shutterstock_95643235.jpg"/>
          <p:cNvPicPr>
            <a:picLocks noChangeAspect="1" noChangeArrowheads="1"/>
          </p:cNvPicPr>
          <p:nvPr/>
        </p:nvPicPr>
        <p:blipFill>
          <a:blip r:embed="rId3" cstate="print"/>
          <a:srcRect/>
          <a:stretch>
            <a:fillRect/>
          </a:stretch>
        </p:blipFill>
        <p:spPr bwMode="auto">
          <a:xfrm>
            <a:off x="4071934" y="3429000"/>
            <a:ext cx="4671910" cy="3214710"/>
          </a:xfrm>
          <a:prstGeom prst="rect">
            <a:avLst/>
          </a:prstGeom>
          <a:ln>
            <a:noFill/>
          </a:ln>
          <a:effectLst>
            <a:softEdge rad="112500"/>
          </a:effectLst>
        </p:spPr>
      </p:pic>
      <p:sp>
        <p:nvSpPr>
          <p:cNvPr id="5" name="Прямоугольник 4"/>
          <p:cNvSpPr/>
          <p:nvPr/>
        </p:nvSpPr>
        <p:spPr>
          <a:xfrm>
            <a:off x="1142976" y="285728"/>
            <a:ext cx="6500858" cy="584775"/>
          </a:xfrm>
          <a:prstGeom prst="rect">
            <a:avLst/>
          </a:prstGeom>
        </p:spPr>
        <p:txBody>
          <a:bodyPr wrap="square">
            <a:spAutoFit/>
          </a:bodyPr>
          <a:lstStyle/>
          <a:p>
            <a:pPr algn="ctr"/>
            <a:r>
              <a:rPr lang="ru-RU" sz="3200" b="1" dirty="0" smtClean="0">
                <a:ln w="11430"/>
                <a:solidFill>
                  <a:srgbClr val="FF0000"/>
                </a:solidFill>
                <a:effectLst>
                  <a:outerShdw blurRad="50800" dist="39000" dir="5460000" algn="tl">
                    <a:srgbClr val="000000">
                      <a:alpha val="38000"/>
                    </a:srgbClr>
                  </a:outerShdw>
                </a:effectLst>
                <a:latin typeface="Comic Sans MS" pitchFamily="66" charset="0"/>
              </a:rPr>
              <a:t>Что такое ТРИЗ-педагогика?</a:t>
            </a:r>
            <a:endParaRPr lang="ru-RU" sz="3200" b="1" dirty="0">
              <a:ln w="11430"/>
              <a:solidFill>
                <a:srgbClr val="FF0000"/>
              </a:solidFill>
              <a:effectLst>
                <a:outerShdw blurRad="50800" dist="39000" dir="5460000" algn="tl">
                  <a:srgbClr val="000000">
                    <a:alpha val="38000"/>
                  </a:srgbClr>
                </a:outerShdw>
              </a:effectLst>
              <a:latin typeface="Comic Sans MS" pitchFamily="66"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1500172"/>
            <a:ext cx="8501122" cy="584775"/>
          </a:xfrm>
          <a:prstGeom prst="rect">
            <a:avLst/>
          </a:prstGeom>
        </p:spPr>
        <p:txBody>
          <a:bodyPr wrap="square">
            <a:spAutoFit/>
          </a:bodyPr>
          <a:lstStyle/>
          <a:p>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p:txBody>
      </p:sp>
      <p:sp>
        <p:nvSpPr>
          <p:cNvPr id="3" name="TextBox 2"/>
          <p:cNvSpPr txBox="1"/>
          <p:nvPr/>
        </p:nvSpPr>
        <p:spPr>
          <a:xfrm>
            <a:off x="500034" y="642918"/>
            <a:ext cx="4278195" cy="400110"/>
          </a:xfrm>
          <a:prstGeom prst="rect">
            <a:avLst/>
          </a:prstGeom>
          <a:noFill/>
        </p:spPr>
        <p:txBody>
          <a:bodyPr wrap="square" rtlCol="0">
            <a:spAutoFit/>
          </a:bodyPr>
          <a:lstStyle/>
          <a:p>
            <a:r>
              <a:rPr lang="ru-RU" sz="2000" b="1" dirty="0" smtClean="0">
                <a:solidFill>
                  <a:srgbClr val="FF0000"/>
                </a:solidFill>
                <a:latin typeface="Comic Sans MS" pitchFamily="66" charset="0"/>
              </a:rPr>
              <a:t>Список литературы</a:t>
            </a:r>
          </a:p>
        </p:txBody>
      </p:sp>
      <p:sp>
        <p:nvSpPr>
          <p:cNvPr id="5" name="Прямоугольник 4"/>
          <p:cNvSpPr/>
          <p:nvPr/>
        </p:nvSpPr>
        <p:spPr>
          <a:xfrm>
            <a:off x="357158" y="1643050"/>
            <a:ext cx="8001056" cy="984885"/>
          </a:xfrm>
          <a:prstGeom prst="rect">
            <a:avLst/>
          </a:prstGeom>
        </p:spPr>
        <p:txBody>
          <a:bodyPr wrap="square">
            <a:spAutoFit/>
          </a:bodyPr>
          <a:lstStyle/>
          <a:p>
            <a:r>
              <a:rPr lang="en-AU" sz="1400" b="1" dirty="0" smtClean="0">
                <a:latin typeface="Times New Roman" pitchFamily="18" charset="0"/>
                <a:cs typeface="Times New Roman" pitchFamily="18" charset="0"/>
                <a:hlinkClick r:id="rId2"/>
              </a:rPr>
              <a:t>http://nsportal.ru/nachalnaya-shkola/raznoe/2015/04/14/primenenie-metodov-i-priemov-triz-na-zanyatiyah-v-detskih</a:t>
            </a:r>
            <a:endParaRPr lang="en-AU" sz="1400" b="1" dirty="0" smtClean="0">
              <a:latin typeface="Times New Roman" pitchFamily="18" charset="0"/>
              <a:cs typeface="Times New Roman" pitchFamily="18" charset="0"/>
            </a:endParaRPr>
          </a:p>
          <a:p>
            <a:endParaRPr lang="en-AU" sz="14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p:txBody>
      </p:sp>
      <p:sp>
        <p:nvSpPr>
          <p:cNvPr id="2049" name="Rectangle 1"/>
          <p:cNvSpPr>
            <a:spLocks noChangeArrowheads="1"/>
          </p:cNvSpPr>
          <p:nvPr/>
        </p:nvSpPr>
        <p:spPr bwMode="auto">
          <a:xfrm>
            <a:off x="357158" y="2071678"/>
            <a:ext cx="8786842"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hlinkClick r:id="rId3"/>
              </a:rPr>
              <a:t>http://nsportal.ru/detskiy-sad/raznoe/2016/04/04/kartoteka-igr-dlya-zanyatiy-triz-s-detmi</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hlinkClick r:id="rId4"/>
              </a:rPr>
              <a:t>http://sundekor.ru/referat/kursovaya/kartoteka-igr-po-triz/</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hlinkClick r:id="rId5"/>
              </a:rPr>
              <a:t>http://innovaciivdou.at.ua/index/igry_triz/0-31</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642918"/>
            <a:ext cx="4286280" cy="1569660"/>
          </a:xfrm>
          <a:prstGeom prst="rect">
            <a:avLst/>
          </a:prstGeom>
          <a:noFill/>
          <a:ln w="19050">
            <a:solidFill>
              <a:srgbClr val="FF0000"/>
            </a:solidFill>
          </a:ln>
        </p:spPr>
        <p:txBody>
          <a:bodyPr wrap="square" rtlCol="0">
            <a:spAutoFit/>
          </a:bodyPr>
          <a:lstStyle/>
          <a:p>
            <a:pPr algn="ctr"/>
            <a:r>
              <a:rPr lang="ru-RU" sz="2400" b="1" dirty="0" smtClean="0">
                <a:solidFill>
                  <a:schemeClr val="tx1">
                    <a:lumMod val="75000"/>
                    <a:lumOff val="25000"/>
                  </a:schemeClr>
                </a:solidFill>
                <a:latin typeface="Comic Sans MS" pitchFamily="66" charset="0"/>
                <a:cs typeface="Times New Roman" pitchFamily="18" charset="0"/>
              </a:rPr>
              <a:t>Методика ТРИЗ была придумана и разработана </a:t>
            </a:r>
          </a:p>
          <a:p>
            <a:pPr algn="ctr"/>
            <a:r>
              <a:rPr lang="ru-RU" sz="2400" b="1" dirty="0" smtClean="0">
                <a:solidFill>
                  <a:schemeClr val="tx1">
                    <a:lumMod val="75000"/>
                    <a:lumOff val="25000"/>
                  </a:schemeClr>
                </a:solidFill>
                <a:latin typeface="Comic Sans MS" pitchFamily="66" charset="0"/>
                <a:cs typeface="Times New Roman" pitchFamily="18" charset="0"/>
              </a:rPr>
              <a:t>Генрихом </a:t>
            </a:r>
            <a:r>
              <a:rPr lang="ru-RU" sz="2400" b="1" dirty="0" err="1" smtClean="0">
                <a:solidFill>
                  <a:schemeClr val="tx1">
                    <a:lumMod val="75000"/>
                    <a:lumOff val="25000"/>
                  </a:schemeClr>
                </a:solidFill>
                <a:latin typeface="Comic Sans MS" pitchFamily="66" charset="0"/>
                <a:cs typeface="Times New Roman" pitchFamily="18" charset="0"/>
              </a:rPr>
              <a:t>Сауловичем</a:t>
            </a:r>
            <a:r>
              <a:rPr lang="ru-RU" sz="2400" b="1" dirty="0" smtClean="0">
                <a:solidFill>
                  <a:schemeClr val="tx1">
                    <a:lumMod val="75000"/>
                    <a:lumOff val="25000"/>
                  </a:schemeClr>
                </a:solidFill>
                <a:latin typeface="Comic Sans MS" pitchFamily="66" charset="0"/>
                <a:cs typeface="Times New Roman" pitchFamily="18" charset="0"/>
              </a:rPr>
              <a:t> </a:t>
            </a:r>
            <a:r>
              <a:rPr lang="ru-RU" sz="2400" b="1" dirty="0" err="1" smtClean="0">
                <a:solidFill>
                  <a:schemeClr val="tx1">
                    <a:lumMod val="75000"/>
                    <a:lumOff val="25000"/>
                  </a:schemeClr>
                </a:solidFill>
                <a:latin typeface="Comic Sans MS" pitchFamily="66" charset="0"/>
                <a:cs typeface="Times New Roman" pitchFamily="18" charset="0"/>
              </a:rPr>
              <a:t>Альтшуллером</a:t>
            </a:r>
            <a:endParaRPr lang="ru-RU" sz="2400" b="1" dirty="0">
              <a:solidFill>
                <a:schemeClr val="tx1">
                  <a:lumMod val="75000"/>
                  <a:lumOff val="25000"/>
                </a:schemeClr>
              </a:solidFill>
              <a:latin typeface="Comic Sans MS" pitchFamily="66" charset="0"/>
              <a:cs typeface="Times New Roman" pitchFamily="18" charset="0"/>
            </a:endParaRPr>
          </a:p>
        </p:txBody>
      </p:sp>
      <p:sp>
        <p:nvSpPr>
          <p:cNvPr id="3" name="TextBox 2"/>
          <p:cNvSpPr txBox="1"/>
          <p:nvPr/>
        </p:nvSpPr>
        <p:spPr>
          <a:xfrm>
            <a:off x="428596" y="3286124"/>
            <a:ext cx="8143932" cy="1569660"/>
          </a:xfrm>
          <a:prstGeom prst="rect">
            <a:avLst/>
          </a:prstGeom>
          <a:noFill/>
          <a:ln w="19050">
            <a:solidFill>
              <a:srgbClr val="FF0000"/>
            </a:solidFill>
          </a:ln>
        </p:spPr>
        <p:txBody>
          <a:bodyPr wrap="square" rtlCol="0">
            <a:spAutoFit/>
          </a:bodyPr>
          <a:lstStyle/>
          <a:p>
            <a:endParaRPr lang="ru-RU" sz="3200" dirty="0">
              <a:latin typeface="Times New Roman" pitchFamily="18" charset="0"/>
              <a:cs typeface="Times New Roman" pitchFamily="18" charset="0"/>
            </a:endParaRPr>
          </a:p>
          <a:p>
            <a:endParaRPr lang="ru-RU" sz="3200" dirty="0" smtClean="0">
              <a:latin typeface="Times New Roman" pitchFamily="18" charset="0"/>
              <a:cs typeface="Times New Roman" pitchFamily="18" charset="0"/>
            </a:endParaRPr>
          </a:p>
          <a:p>
            <a:pPr algn="ctr"/>
            <a:r>
              <a:rPr lang="ru-RU" sz="3200" dirty="0" smtClean="0">
                <a:latin typeface="Times New Roman" pitchFamily="18" charset="0"/>
                <a:cs typeface="Times New Roman" pitchFamily="18" charset="0"/>
              </a:rPr>
              <a:t> </a:t>
            </a:r>
            <a:endParaRPr lang="ru-RU" sz="3200" dirty="0">
              <a:latin typeface="Times New Roman" pitchFamily="18" charset="0"/>
              <a:cs typeface="Times New Roman" pitchFamily="18" charset="0"/>
            </a:endParaRPr>
          </a:p>
        </p:txBody>
      </p:sp>
      <p:pic>
        <p:nvPicPr>
          <p:cNvPr id="1026" name="Picture 2" descr="http://kackad.com/kackad/wp-content/uploads/2009/12/Altshuller.jpg"/>
          <p:cNvPicPr>
            <a:picLocks noChangeAspect="1" noChangeArrowheads="1"/>
          </p:cNvPicPr>
          <p:nvPr/>
        </p:nvPicPr>
        <p:blipFill>
          <a:blip r:embed="rId2"/>
          <a:srcRect/>
          <a:stretch>
            <a:fillRect/>
          </a:stretch>
        </p:blipFill>
        <p:spPr bwMode="auto">
          <a:xfrm>
            <a:off x="5970385" y="571480"/>
            <a:ext cx="1912514" cy="2428892"/>
          </a:xfrm>
          <a:prstGeom prst="rect">
            <a:avLst/>
          </a:prstGeom>
          <a:noFill/>
          <a:ln w="19050">
            <a:solidFill>
              <a:srgbClr val="FF0000"/>
            </a:solidFill>
          </a:ln>
        </p:spPr>
      </p:pic>
      <p:sp>
        <p:nvSpPr>
          <p:cNvPr id="6" name="Прямоугольник 5"/>
          <p:cNvSpPr/>
          <p:nvPr/>
        </p:nvSpPr>
        <p:spPr>
          <a:xfrm>
            <a:off x="428596" y="3357562"/>
            <a:ext cx="7929618" cy="1200329"/>
          </a:xfrm>
          <a:prstGeom prst="rect">
            <a:avLst/>
          </a:prstGeom>
        </p:spPr>
        <p:txBody>
          <a:bodyPr wrap="square">
            <a:spAutoFit/>
          </a:bodyPr>
          <a:lstStyle/>
          <a:p>
            <a:pPr algn="ctr"/>
            <a:r>
              <a:rPr lang="ru-RU" sz="2400" b="1" dirty="0" smtClean="0">
                <a:solidFill>
                  <a:schemeClr val="accent1">
                    <a:lumMod val="75000"/>
                  </a:schemeClr>
                </a:solidFill>
                <a:latin typeface="Comic Sans MS" pitchFamily="66" charset="0"/>
              </a:rPr>
              <a:t>Основная задача использования ТРИЗ- технологии в дошкольном возрасте – это привить ребенку радость творческих открытий. </a:t>
            </a:r>
            <a:endParaRPr lang="ru-RU" sz="2400" b="1" dirty="0">
              <a:solidFill>
                <a:schemeClr val="accent1">
                  <a:lumMod val="75000"/>
                </a:schemeClr>
              </a:solidFill>
              <a:latin typeface="Comic Sans MS" pitchFamily="66" charset="0"/>
            </a:endParaRPr>
          </a:p>
        </p:txBody>
      </p:sp>
      <p:sp>
        <p:nvSpPr>
          <p:cNvPr id="7" name="TextBox 6"/>
          <p:cNvSpPr txBox="1"/>
          <p:nvPr/>
        </p:nvSpPr>
        <p:spPr>
          <a:xfrm>
            <a:off x="428596" y="5143512"/>
            <a:ext cx="8143931" cy="1323439"/>
          </a:xfrm>
          <a:prstGeom prst="rect">
            <a:avLst/>
          </a:prstGeom>
          <a:noFill/>
          <a:ln w="19050">
            <a:solidFill>
              <a:schemeClr val="accent5">
                <a:lumMod val="75000"/>
              </a:schemeClr>
            </a:solidFill>
          </a:ln>
        </p:spPr>
        <p:txBody>
          <a:bodyPr wrap="square" rtlCol="0">
            <a:spAutoFit/>
          </a:bodyPr>
          <a:lstStyle/>
          <a:p>
            <a:pPr algn="just"/>
            <a:r>
              <a:rPr lang="ru-RU" sz="2000" b="1" dirty="0" smtClean="0">
                <a:solidFill>
                  <a:srgbClr val="C00000"/>
                </a:solidFill>
                <a:latin typeface="Comic Sans MS" pitchFamily="66" charset="0"/>
              </a:rPr>
              <a:t>ТРИЗ для дошкольников – программа, которая не претендует на то, чтобы заменить основную. Она создана для того, чтобы увеличить эффективность уже имеющихся способов обучения.</a:t>
            </a:r>
            <a:endParaRPr lang="ru-RU" sz="2000" b="1" dirty="0">
              <a:solidFill>
                <a:srgbClr val="C00000"/>
              </a:solidFill>
              <a:latin typeface="Comic Sans MS" pitchFamily="66"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142852"/>
            <a:ext cx="5947111" cy="523220"/>
          </a:xfrm>
          <a:prstGeom prst="rect">
            <a:avLst/>
          </a:prstGeom>
          <a:noFill/>
        </p:spPr>
        <p:txBody>
          <a:bodyPr wrap="square" rtlCol="0">
            <a:spAutoFit/>
          </a:bodyPr>
          <a:lstStyle/>
          <a:p>
            <a:r>
              <a:rPr lang="ru-RU" sz="2800" dirty="0" smtClean="0">
                <a:solidFill>
                  <a:srgbClr val="FF0000"/>
                </a:solidFill>
                <a:latin typeface="Comic Sans MS" pitchFamily="66" charset="0"/>
              </a:rPr>
              <a:t>Обоснование актуальности: </a:t>
            </a:r>
            <a:endParaRPr lang="ru-RU" sz="2800" dirty="0">
              <a:solidFill>
                <a:srgbClr val="FF0000"/>
              </a:solidFill>
              <a:latin typeface="Comic Sans MS" pitchFamily="66" charset="0"/>
            </a:endParaRPr>
          </a:p>
        </p:txBody>
      </p:sp>
      <p:sp>
        <p:nvSpPr>
          <p:cNvPr id="4" name="TextBox 3"/>
          <p:cNvSpPr txBox="1"/>
          <p:nvPr/>
        </p:nvSpPr>
        <p:spPr>
          <a:xfrm>
            <a:off x="4786314" y="1142984"/>
            <a:ext cx="3429024" cy="2308324"/>
          </a:xfrm>
          <a:prstGeom prst="rect">
            <a:avLst/>
          </a:prstGeom>
          <a:noFill/>
          <a:ln w="19050">
            <a:solidFill>
              <a:schemeClr val="accent4">
                <a:lumMod val="75000"/>
              </a:schemeClr>
            </a:solidFill>
          </a:ln>
        </p:spPr>
        <p:txBody>
          <a:bodyPr wrap="square" rtlCol="0">
            <a:spAutoFit/>
          </a:bodyPr>
          <a:lstStyle/>
          <a:p>
            <a:pPr algn="just"/>
            <a:r>
              <a:rPr lang="ru-RU" sz="1600" b="1" dirty="0" smtClean="0">
                <a:solidFill>
                  <a:srgbClr val="C00000"/>
                </a:solidFill>
                <a:latin typeface="Comic Sans MS" pitchFamily="66" charset="0"/>
              </a:rPr>
              <a:t>Сегодня одним из приоритетных направлений педагогики является задача развития творчества. Обучение через творчество, через решение нестандартных задач ведёт к выявлению талантов, развивает способности детей, их уверенность в своих силах.</a:t>
            </a:r>
            <a:endParaRPr lang="ru-RU" sz="1600" b="1" dirty="0">
              <a:solidFill>
                <a:srgbClr val="C00000"/>
              </a:solidFill>
              <a:latin typeface="Comic Sans MS" pitchFamily="66" charset="0"/>
            </a:endParaRPr>
          </a:p>
        </p:txBody>
      </p:sp>
      <p:sp>
        <p:nvSpPr>
          <p:cNvPr id="5" name="TextBox 4"/>
          <p:cNvSpPr txBox="1"/>
          <p:nvPr/>
        </p:nvSpPr>
        <p:spPr>
          <a:xfrm>
            <a:off x="285720" y="4786322"/>
            <a:ext cx="8715436" cy="1323439"/>
          </a:xfrm>
          <a:prstGeom prst="rect">
            <a:avLst/>
          </a:prstGeom>
          <a:noFill/>
          <a:ln w="19050">
            <a:solidFill>
              <a:srgbClr val="7030A0"/>
            </a:solidFill>
          </a:ln>
        </p:spPr>
        <p:txBody>
          <a:bodyPr wrap="square" rtlCol="0">
            <a:spAutoFit/>
          </a:bodyPr>
          <a:lstStyle/>
          <a:p>
            <a:r>
              <a:rPr lang="ru-RU" sz="1600" b="1" dirty="0" smtClean="0">
                <a:solidFill>
                  <a:schemeClr val="accent1">
                    <a:lumMod val="75000"/>
                  </a:schemeClr>
                </a:solidFill>
                <a:latin typeface="Comic Sans MS" pitchFamily="66" charset="0"/>
              </a:rPr>
              <a:t>Воспитатель использует нетрадиционные формы работы, которые ставят ребенка в позицию думающего человека. Адаптированная к дошкольному возрасту </a:t>
            </a:r>
            <a:r>
              <a:rPr lang="ru-RU" sz="1600" b="1" dirty="0" err="1" smtClean="0">
                <a:solidFill>
                  <a:schemeClr val="accent1">
                    <a:lumMod val="75000"/>
                  </a:schemeClr>
                </a:solidFill>
                <a:latin typeface="Comic Sans MS" pitchFamily="66" charset="0"/>
              </a:rPr>
              <a:t>ТРИЗ-технология</a:t>
            </a:r>
            <a:r>
              <a:rPr lang="ru-RU" sz="1600" b="1" dirty="0" smtClean="0">
                <a:solidFill>
                  <a:schemeClr val="accent1">
                    <a:lumMod val="75000"/>
                  </a:schemeClr>
                </a:solidFill>
                <a:latin typeface="Comic Sans MS" pitchFamily="66" charset="0"/>
              </a:rPr>
              <a:t> позволит воспитывать и обучать ребенка под девизом </a:t>
            </a:r>
          </a:p>
          <a:p>
            <a:r>
              <a:rPr lang="ru-RU" sz="1600" b="1" dirty="0" smtClean="0">
                <a:solidFill>
                  <a:schemeClr val="accent1">
                    <a:lumMod val="75000"/>
                  </a:schemeClr>
                </a:solidFill>
                <a:latin typeface="Comic Sans MS" pitchFamily="66" charset="0"/>
              </a:rPr>
              <a:t>«Творчество во всем!»</a:t>
            </a:r>
          </a:p>
          <a:p>
            <a:endParaRPr lang="ru-RU" sz="1600" dirty="0"/>
          </a:p>
        </p:txBody>
      </p:sp>
      <p:pic>
        <p:nvPicPr>
          <p:cNvPr id="20482" name="Picture 2" descr="http://www.maam.ru/upload/blogs/detsad-335744-1440336795.jpg"/>
          <p:cNvPicPr>
            <a:picLocks noChangeAspect="1" noChangeArrowheads="1"/>
          </p:cNvPicPr>
          <p:nvPr/>
        </p:nvPicPr>
        <p:blipFill>
          <a:blip r:embed="rId2"/>
          <a:srcRect/>
          <a:stretch>
            <a:fillRect/>
          </a:stretch>
        </p:blipFill>
        <p:spPr bwMode="auto">
          <a:xfrm rot="21119137">
            <a:off x="857224" y="857232"/>
            <a:ext cx="2857520" cy="3617508"/>
          </a:xfrm>
          <a:prstGeom prst="rect">
            <a:avLst/>
          </a:prstGeom>
          <a:ln>
            <a:noFill/>
          </a:ln>
          <a:effectLst>
            <a:softEdge rad="112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4348" y="357166"/>
            <a:ext cx="7786742" cy="830997"/>
          </a:xfrm>
          <a:prstGeom prst="rect">
            <a:avLst/>
          </a:prstGeom>
          <a:noFill/>
        </p:spPr>
        <p:txBody>
          <a:bodyPr wrap="square" rtlCol="0">
            <a:spAutoFit/>
          </a:bodyPr>
          <a:lstStyle/>
          <a:p>
            <a:pPr algn="ctr"/>
            <a:r>
              <a:rPr lang="ru-RU" sz="2400" b="1" dirty="0" smtClean="0">
                <a:solidFill>
                  <a:srgbClr val="FF0000"/>
                </a:solidFill>
                <a:latin typeface="Comic Sans MS" pitchFamily="66" charset="0"/>
                <a:cs typeface="Times New Roman" pitchFamily="18" charset="0"/>
              </a:rPr>
              <a:t>Приёмы технологии ТРИЗ можно использовать во всех разделах воспитания ребёнка.</a:t>
            </a:r>
            <a:endParaRPr lang="ru-RU" sz="2400" b="1" dirty="0">
              <a:solidFill>
                <a:srgbClr val="FF0000"/>
              </a:solidFill>
              <a:latin typeface="Comic Sans MS" pitchFamily="66" charset="0"/>
              <a:cs typeface="Times New Roman" pitchFamily="18" charset="0"/>
            </a:endParaRPr>
          </a:p>
        </p:txBody>
      </p:sp>
      <p:graphicFrame>
        <p:nvGraphicFramePr>
          <p:cNvPr id="12" name="Схема 11"/>
          <p:cNvGraphicFramePr/>
          <p:nvPr/>
        </p:nvGraphicFramePr>
        <p:xfrm>
          <a:off x="785786" y="1285860"/>
          <a:ext cx="7572428" cy="50720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285852" y="1285860"/>
            <a:ext cx="750099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effectLst/>
                <a:latin typeface="Comic Sans MS" pitchFamily="66" charset="0"/>
                <a:ea typeface="Calibri" pitchFamily="34" charset="0"/>
                <a:cs typeface="Times New Roman" pitchFamily="18" charset="0"/>
              </a:rPr>
              <a:t>-</a:t>
            </a:r>
            <a:r>
              <a:rPr lang="ru-RU" sz="1600" b="1" dirty="0" smtClean="0">
                <a:latin typeface="Comic Sans MS" pitchFamily="66" charset="0"/>
                <a:ea typeface="Calibri" pitchFamily="34" charset="0"/>
                <a:cs typeface="Times New Roman" pitchFamily="18" charset="0"/>
              </a:rPr>
              <a:t> О</a:t>
            </a:r>
            <a:r>
              <a:rPr kumimoji="0" lang="ru-RU" sz="1600" b="1" i="0" u="none" strike="noStrike" cap="none" normalizeH="0" baseline="0" dirty="0" smtClean="0">
                <a:ln>
                  <a:noFill/>
                </a:ln>
                <a:effectLst/>
                <a:latin typeface="Comic Sans MS" pitchFamily="66" charset="0"/>
                <a:ea typeface="Calibri" pitchFamily="34" charset="0"/>
                <a:cs typeface="Times New Roman" pitchFamily="18" charset="0"/>
              </a:rPr>
              <a:t>перативный метод решения проблемы на основе стимулирования творческой активности, при котором участникам обсуждения предлагают высказывать как можно большее количество вариантов решения, в том числе самых фантастичных. </a:t>
            </a:r>
            <a:endParaRPr kumimoji="0" lang="ru-RU" sz="1600" b="1" i="0" u="none" strike="noStrike" cap="none" normalizeH="0" baseline="0" dirty="0" smtClean="0">
              <a:ln>
                <a:noFill/>
              </a:ln>
              <a:effectLst/>
              <a:latin typeface="Comic Sans MS" pitchFamily="66" charset="0"/>
            </a:endParaRPr>
          </a:p>
        </p:txBody>
      </p:sp>
      <p:sp>
        <p:nvSpPr>
          <p:cNvPr id="4" name="Прямоугольник 3"/>
          <p:cNvSpPr/>
          <p:nvPr/>
        </p:nvSpPr>
        <p:spPr>
          <a:xfrm rot="20663375">
            <a:off x="255801" y="551296"/>
            <a:ext cx="4141318" cy="461665"/>
          </a:xfrm>
          <a:prstGeom prst="rect">
            <a:avLst/>
          </a:prstGeom>
        </p:spPr>
        <p:txBody>
          <a:bodyPr wrap="square">
            <a:spAutoFit/>
          </a:bodyPr>
          <a:lstStyle/>
          <a:p>
            <a:r>
              <a:rPr lang="ru-RU" sz="2400" b="1" dirty="0" smtClean="0">
                <a:solidFill>
                  <a:srgbClr val="FF0000"/>
                </a:solidFill>
                <a:latin typeface="Comic Sans MS" pitchFamily="66" charset="0"/>
                <a:ea typeface="Calibri" pitchFamily="34" charset="0"/>
                <a:cs typeface="Times New Roman" pitchFamily="18" charset="0"/>
              </a:rPr>
              <a:t>Метод мозгового штурма</a:t>
            </a:r>
            <a:r>
              <a:rPr lang="ru-RU" sz="2400" dirty="0" smtClean="0">
                <a:solidFill>
                  <a:srgbClr val="FF0000"/>
                </a:solidFill>
                <a:latin typeface="Comic Sans MS" pitchFamily="66" charset="0"/>
                <a:ea typeface="Calibri" pitchFamily="34" charset="0"/>
                <a:cs typeface="Times New Roman" pitchFamily="18" charset="0"/>
              </a:rPr>
              <a:t> </a:t>
            </a:r>
            <a:endParaRPr lang="ru-RU" sz="2400" dirty="0">
              <a:solidFill>
                <a:srgbClr val="FF0000"/>
              </a:solidFill>
              <a:latin typeface="Comic Sans MS" pitchFamily="66" charset="0"/>
            </a:endParaRPr>
          </a:p>
        </p:txBody>
      </p:sp>
      <p:pic>
        <p:nvPicPr>
          <p:cNvPr id="1029" name="Picture 5" descr="http://thumbs.dreamstime.com/z/bambino-adorabile-che-pensa-nel-banco-7831526.jpg"/>
          <p:cNvPicPr>
            <a:picLocks noChangeAspect="1" noChangeArrowheads="1"/>
          </p:cNvPicPr>
          <p:nvPr/>
        </p:nvPicPr>
        <p:blipFill>
          <a:blip r:embed="rId3" cstate="print"/>
          <a:srcRect/>
          <a:stretch>
            <a:fillRect/>
          </a:stretch>
        </p:blipFill>
        <p:spPr bwMode="auto">
          <a:xfrm>
            <a:off x="214282" y="3500438"/>
            <a:ext cx="2217655" cy="2571768"/>
          </a:xfrm>
          <a:prstGeom prst="rect">
            <a:avLst/>
          </a:prstGeom>
          <a:ln>
            <a:noFill/>
          </a:ln>
          <a:effectLst>
            <a:outerShdw blurRad="190500" algn="tl" rotWithShape="0">
              <a:srgbClr val="000000">
                <a:alpha val="70000"/>
              </a:srgbClr>
            </a:outerShdw>
          </a:effectLst>
        </p:spPr>
      </p:pic>
      <p:sp>
        <p:nvSpPr>
          <p:cNvPr id="8" name="Прямоугольник 7"/>
          <p:cNvSpPr/>
          <p:nvPr/>
        </p:nvSpPr>
        <p:spPr>
          <a:xfrm>
            <a:off x="2571736" y="2571744"/>
            <a:ext cx="6429420" cy="1169551"/>
          </a:xfrm>
          <a:prstGeom prst="rect">
            <a:avLst/>
          </a:prstGeom>
          <a:ln w="19050">
            <a:solidFill>
              <a:srgbClr val="FF0000"/>
            </a:solidFill>
          </a:ln>
        </p:spPr>
        <p:txBody>
          <a:bodyPr wrap="square">
            <a:spAutoFit/>
          </a:bodyPr>
          <a:lstStyle/>
          <a:p>
            <a:endParaRPr lang="ru-RU" sz="1600" b="1" dirty="0" smtClean="0">
              <a:solidFill>
                <a:srgbClr val="FF0000"/>
              </a:solidFill>
              <a:latin typeface="Comic Sans MS" pitchFamily="66" charset="0"/>
            </a:endParaRPr>
          </a:p>
          <a:p>
            <a:r>
              <a:rPr lang="ru-RU" b="1" dirty="0" smtClean="0">
                <a:solidFill>
                  <a:schemeClr val="bg2">
                    <a:lumMod val="10000"/>
                  </a:schemeClr>
                </a:solidFill>
                <a:latin typeface="Comic Sans MS" pitchFamily="66" charset="0"/>
              </a:rPr>
              <a:t/>
            </a:r>
            <a:br>
              <a:rPr lang="ru-RU" b="1" dirty="0" smtClean="0">
                <a:solidFill>
                  <a:schemeClr val="bg2">
                    <a:lumMod val="10000"/>
                  </a:schemeClr>
                </a:solidFill>
                <a:latin typeface="Comic Sans MS" pitchFamily="66" charset="0"/>
              </a:rPr>
            </a:br>
            <a:r>
              <a:rPr lang="ru-RU" dirty="0" smtClean="0"/>
              <a:t/>
            </a:r>
            <a:br>
              <a:rPr lang="ru-RU" dirty="0" smtClean="0"/>
            </a:br>
            <a:endParaRPr lang="ru-RU" dirty="0"/>
          </a:p>
        </p:txBody>
      </p:sp>
      <p:sp>
        <p:nvSpPr>
          <p:cNvPr id="5" name="TextBox 4"/>
          <p:cNvSpPr txBox="1"/>
          <p:nvPr/>
        </p:nvSpPr>
        <p:spPr>
          <a:xfrm>
            <a:off x="2571736" y="2708920"/>
            <a:ext cx="6429420" cy="3785652"/>
          </a:xfrm>
          <a:prstGeom prst="rect">
            <a:avLst/>
          </a:prstGeom>
          <a:noFill/>
        </p:spPr>
        <p:txBody>
          <a:bodyPr wrap="square" rtlCol="0">
            <a:spAutoFit/>
          </a:bodyPr>
          <a:lstStyle/>
          <a:p>
            <a:r>
              <a:rPr lang="ru-RU" sz="1600" dirty="0">
                <a:latin typeface="Arial Black" panose="020B0A04020102020204" pitchFamily="34" charset="0"/>
              </a:rPr>
              <a:t>Этапы проведения мозгового </a:t>
            </a:r>
            <a:r>
              <a:rPr lang="ru-RU" sz="1600" dirty="0" smtClean="0">
                <a:latin typeface="Arial Black" panose="020B0A04020102020204" pitchFamily="34" charset="0"/>
              </a:rPr>
              <a:t>штурма</a:t>
            </a:r>
          </a:p>
          <a:p>
            <a:r>
              <a:rPr lang="ru-RU" sz="1600" dirty="0" smtClean="0">
                <a:latin typeface="Arial Black" panose="020B0A04020102020204" pitchFamily="34" charset="0"/>
              </a:rPr>
              <a:t>Ознакомление </a:t>
            </a:r>
            <a:r>
              <a:rPr lang="ru-RU" sz="1600" dirty="0">
                <a:latin typeface="Arial Black" panose="020B0A04020102020204" pitchFamily="34" charset="0"/>
              </a:rPr>
              <a:t>с правилами</a:t>
            </a:r>
            <a:r>
              <a:rPr lang="ru-RU" sz="1600" dirty="0" smtClean="0">
                <a:latin typeface="Arial Black" panose="020B0A04020102020204" pitchFamily="34" charset="0"/>
              </a:rPr>
              <a:t>.</a:t>
            </a:r>
          </a:p>
          <a:p>
            <a:r>
              <a:rPr lang="ru-RU" sz="1600" dirty="0" smtClean="0">
                <a:latin typeface="Arial Black" panose="020B0A04020102020204" pitchFamily="34" charset="0"/>
              </a:rPr>
              <a:t>Настройка </a:t>
            </a:r>
            <a:r>
              <a:rPr lang="ru-RU" sz="1600" dirty="0">
                <a:latin typeface="Arial Black" panose="020B0A04020102020204" pitchFamily="34" charset="0"/>
              </a:rPr>
              <a:t>на творческий лад</a:t>
            </a:r>
            <a:r>
              <a:rPr lang="ru-RU" sz="1600" dirty="0" smtClean="0">
                <a:latin typeface="Arial Black" panose="020B0A04020102020204" pitchFamily="34" charset="0"/>
              </a:rPr>
              <a:t>.</a:t>
            </a:r>
          </a:p>
          <a:p>
            <a:r>
              <a:rPr lang="ru-RU" sz="1600" dirty="0" smtClean="0">
                <a:latin typeface="Arial Black" panose="020B0A04020102020204" pitchFamily="34" charset="0"/>
              </a:rPr>
              <a:t>В </a:t>
            </a:r>
            <a:r>
              <a:rPr lang="ru-RU" sz="1600" dirty="0">
                <a:latin typeface="Arial Black" panose="020B0A04020102020204" pitchFamily="34" charset="0"/>
              </a:rPr>
              <a:t>творчестве не бывает ошибок, поэтому и в этой технике — никакой критики </a:t>
            </a:r>
            <a:r>
              <a:rPr lang="ru-RU" sz="1600" dirty="0" smtClean="0">
                <a:latin typeface="Arial Black" panose="020B0A04020102020204" pitchFamily="34" charset="0"/>
              </a:rPr>
              <a:t>(!).</a:t>
            </a:r>
          </a:p>
          <a:p>
            <a:r>
              <a:rPr lang="ru-RU" sz="1600" dirty="0" smtClean="0">
                <a:latin typeface="Arial Black" panose="020B0A04020102020204" pitchFamily="34" charset="0"/>
              </a:rPr>
              <a:t>Постановка </a:t>
            </a:r>
            <a:r>
              <a:rPr lang="ru-RU" sz="1600" dirty="0">
                <a:latin typeface="Arial Black" panose="020B0A04020102020204" pitchFamily="34" charset="0"/>
              </a:rPr>
              <a:t>задачи</a:t>
            </a:r>
            <a:r>
              <a:rPr lang="ru-RU" sz="1600" dirty="0" smtClean="0">
                <a:latin typeface="Arial Black" panose="020B0A04020102020204" pitchFamily="34" charset="0"/>
              </a:rPr>
              <a:t>.</a:t>
            </a:r>
          </a:p>
          <a:p>
            <a:r>
              <a:rPr lang="ru-RU" sz="1600" dirty="0" smtClean="0">
                <a:latin typeface="Arial Black" panose="020B0A04020102020204" pitchFamily="34" charset="0"/>
              </a:rPr>
              <a:t>Выдвижение </a:t>
            </a:r>
            <a:r>
              <a:rPr lang="ru-RU" sz="1600" dirty="0">
                <a:latin typeface="Arial Black" panose="020B0A04020102020204" pitchFamily="34" charset="0"/>
              </a:rPr>
              <a:t>идей</a:t>
            </a:r>
            <a:r>
              <a:rPr lang="ru-RU" sz="1600" dirty="0" smtClean="0">
                <a:latin typeface="Arial Black" panose="020B0A04020102020204" pitchFamily="34" charset="0"/>
              </a:rPr>
              <a:t>.</a:t>
            </a:r>
          </a:p>
          <a:p>
            <a:r>
              <a:rPr lang="ru-RU" sz="1600" dirty="0" smtClean="0">
                <a:latin typeface="Arial Black" panose="020B0A04020102020204" pitchFamily="34" charset="0"/>
              </a:rPr>
              <a:t>Участники </a:t>
            </a:r>
            <a:r>
              <a:rPr lang="ru-RU" sz="1600" dirty="0">
                <a:latin typeface="Arial Black" panose="020B0A04020102020204" pitchFamily="34" charset="0"/>
              </a:rPr>
              <a:t>выдвигают идеи, вплоть до самых безумных и нереальных. </a:t>
            </a:r>
            <a:endParaRPr lang="ru-RU" sz="1600" dirty="0" smtClean="0">
              <a:latin typeface="Arial Black" panose="020B0A04020102020204" pitchFamily="34" charset="0"/>
            </a:endParaRPr>
          </a:p>
          <a:p>
            <a:r>
              <a:rPr lang="ru-RU" sz="1600" dirty="0" smtClean="0">
                <a:latin typeface="Arial Black" panose="020B0A04020102020204" pitchFamily="34" charset="0"/>
              </a:rPr>
              <a:t>Напоминание</a:t>
            </a:r>
            <a:r>
              <a:rPr lang="ru-RU" sz="1600" dirty="0">
                <a:latin typeface="Arial Black" panose="020B0A04020102020204" pitchFamily="34" charset="0"/>
              </a:rPr>
              <a:t>: на этом этапе НИКАКОЙ КРИТИКИ! </a:t>
            </a:r>
            <a:endParaRPr lang="ru-RU" sz="1600" dirty="0" smtClean="0">
              <a:latin typeface="Arial Black" panose="020B0A04020102020204" pitchFamily="34" charset="0"/>
            </a:endParaRPr>
          </a:p>
          <a:p>
            <a:r>
              <a:rPr lang="ru-RU" sz="1600" dirty="0" smtClean="0">
                <a:latin typeface="Arial Black" panose="020B0A04020102020204" pitchFamily="34" charset="0"/>
              </a:rPr>
              <a:t>Всё </a:t>
            </a:r>
            <a:r>
              <a:rPr lang="ru-RU" sz="1600" dirty="0">
                <a:latin typeface="Arial Black" panose="020B0A04020102020204" pitchFamily="34" charset="0"/>
              </a:rPr>
              <a:t>берём и всё записываем</a:t>
            </a:r>
            <a:r>
              <a:rPr lang="ru-RU" sz="1600" dirty="0" smtClean="0">
                <a:latin typeface="Arial Black" panose="020B0A04020102020204" pitchFamily="34" charset="0"/>
              </a:rPr>
              <a:t>.</a:t>
            </a:r>
          </a:p>
          <a:p>
            <a:r>
              <a:rPr lang="ru-RU" sz="1600" dirty="0" smtClean="0">
                <a:latin typeface="Arial Black" panose="020B0A04020102020204" pitchFamily="34" charset="0"/>
              </a:rPr>
              <a:t>Перерыв </a:t>
            </a:r>
            <a:r>
              <a:rPr lang="ru-RU" sz="1600" dirty="0">
                <a:latin typeface="Arial Black" panose="020B0A04020102020204" pitchFamily="34" charset="0"/>
              </a:rPr>
              <a:t>для оценки идей</a:t>
            </a:r>
            <a:r>
              <a:rPr lang="ru-RU" sz="1600" dirty="0" smtClean="0">
                <a:latin typeface="Arial Black" panose="020B0A04020102020204" pitchFamily="34" charset="0"/>
              </a:rPr>
              <a:t>. Необходимо </a:t>
            </a:r>
            <a:r>
              <a:rPr lang="ru-RU" sz="1600" dirty="0">
                <a:latin typeface="Arial Black" panose="020B0A04020102020204" pitchFamily="34" charset="0"/>
              </a:rPr>
              <a:t>вернуть мозг в рациональное русло, переключить полушарии, сбавить обороты и спокойно обдумать предложения. </a:t>
            </a:r>
            <a:endParaRPr lang="ru-RU" sz="1600" dirty="0" smtClean="0">
              <a:latin typeface="Arial Black" panose="020B0A04020102020204" pitchFamily="34" charset="0"/>
            </a:endParaRPr>
          </a:p>
          <a:p>
            <a:r>
              <a:rPr lang="ru-RU" sz="1600" dirty="0" smtClean="0">
                <a:latin typeface="Arial Black" panose="020B0A04020102020204" pitchFamily="34" charset="0"/>
              </a:rPr>
              <a:t>Выявление наиболее </a:t>
            </a:r>
            <a:r>
              <a:rPr lang="ru-RU" sz="1600" dirty="0">
                <a:latin typeface="Arial Black" panose="020B0A04020102020204" pitchFamily="34" charset="0"/>
              </a:rPr>
              <a:t>оптимальных идей.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0"/>
            <a:ext cx="8715436" cy="2308324"/>
          </a:xfrm>
          <a:prstGeom prst="rect">
            <a:avLst/>
          </a:prstGeom>
          <a:ln w="12700">
            <a:solidFill>
              <a:srgbClr val="FF0000"/>
            </a:solidFill>
            <a:prstDash val="lgDashDotDot"/>
          </a:ln>
        </p:spPr>
        <p:txBody>
          <a:bodyPr wrap="square">
            <a:spAutoFit/>
          </a:bodyPr>
          <a:lstStyle/>
          <a:p>
            <a:endParaRPr lang="ru-RU" b="1" dirty="0" smtClean="0">
              <a:solidFill>
                <a:srgbClr val="FF0000"/>
              </a:solidFill>
              <a:latin typeface="Comic Sans MS" pitchFamily="66" charset="0"/>
            </a:endParaRPr>
          </a:p>
          <a:p>
            <a:r>
              <a:rPr lang="ru-RU" b="1" dirty="0" smtClean="0">
                <a:solidFill>
                  <a:srgbClr val="FF0000"/>
                </a:solidFill>
                <a:latin typeface="Comic Sans MS" pitchFamily="66" charset="0"/>
              </a:rPr>
              <a:t>Мозговой штурм можно использовать ежедневно для развития фантазии и воображения и для раскрепощения сознания детей.</a:t>
            </a:r>
          </a:p>
          <a:p>
            <a:pPr algn="ctr"/>
            <a:endParaRPr lang="ru-RU" b="1" dirty="0" smtClean="0">
              <a:solidFill>
                <a:srgbClr val="0070C0"/>
              </a:solidFill>
              <a:latin typeface="Comic Sans MS" pitchFamily="66" charset="0"/>
            </a:endParaRPr>
          </a:p>
          <a:p>
            <a:pPr algn="ctr"/>
            <a:r>
              <a:rPr lang="ru-RU" b="1" dirty="0" smtClean="0">
                <a:solidFill>
                  <a:srgbClr val="0070C0"/>
                </a:solidFill>
                <a:latin typeface="Comic Sans MS" pitchFamily="66" charset="0"/>
              </a:rPr>
              <a:t>Игра «Пара к паре»</a:t>
            </a:r>
          </a:p>
          <a:p>
            <a:pPr algn="ctr"/>
            <a:r>
              <a:rPr lang="ru-RU" b="1" dirty="0" smtClean="0">
                <a:solidFill>
                  <a:srgbClr val="0070C0"/>
                </a:solidFill>
                <a:latin typeface="Comic Sans MS" pitchFamily="66" charset="0"/>
              </a:rPr>
              <a:t> </a:t>
            </a:r>
            <a:r>
              <a:rPr lang="ru-RU" b="1" dirty="0" smtClean="0">
                <a:solidFill>
                  <a:srgbClr val="C00000"/>
                </a:solidFill>
                <a:latin typeface="Comic Sans MS" pitchFamily="66" charset="0"/>
              </a:rPr>
              <a:t/>
            </a:r>
            <a:br>
              <a:rPr lang="ru-RU" b="1" dirty="0" smtClean="0">
                <a:solidFill>
                  <a:srgbClr val="C00000"/>
                </a:solidFill>
                <a:latin typeface="Comic Sans MS" pitchFamily="66" charset="0"/>
              </a:rPr>
            </a:br>
            <a:endParaRPr lang="ru-RU" b="1" dirty="0" smtClean="0">
              <a:solidFill>
                <a:srgbClr val="C00000"/>
              </a:solidFill>
              <a:latin typeface="Comic Sans MS" pitchFamily="66" charset="0"/>
            </a:endParaRPr>
          </a:p>
          <a:p>
            <a:r>
              <a:rPr lang="en-US" dirty="0" smtClean="0">
                <a:latin typeface="Comic Sans MS" pitchFamily="66" charset="0"/>
              </a:rPr>
              <a:t> </a:t>
            </a:r>
            <a:endParaRPr lang="ru-RU" dirty="0" smtClean="0">
              <a:latin typeface="Comic Sans MS" pitchFamily="66" charset="0"/>
            </a:endParaRPr>
          </a:p>
        </p:txBody>
      </p:sp>
      <p:pic>
        <p:nvPicPr>
          <p:cNvPr id="5" name="Picture 6" descr="http://st-servis.com/wp-content/uploads/2010/07/IMG_149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159" y="1357298"/>
            <a:ext cx="3143272" cy="2357454"/>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pic>
        <p:nvPicPr>
          <p:cNvPr id="6" name="Picture 4" descr="http://maximums.com.ua/images/kirpich_keram.jpg"/>
          <p:cNvPicPr>
            <a:picLocks noChangeAspect="1" noChangeArrowheads="1"/>
          </p:cNvPicPr>
          <p:nvPr/>
        </p:nvPicPr>
        <p:blipFill>
          <a:blip r:embed="rId3">
            <a:clrChange>
              <a:clrFrom>
                <a:srgbClr val="FDFCFA"/>
              </a:clrFrom>
              <a:clrTo>
                <a:srgbClr val="FDFCFA">
                  <a:alpha val="0"/>
                </a:srgbClr>
              </a:clrTo>
            </a:clrChange>
            <a:extLst>
              <a:ext uri="{28A0092B-C50C-407E-A947-70E740481C1C}">
                <a14:useLocalDpi xmlns:a14="http://schemas.microsoft.com/office/drawing/2010/main" val="0"/>
              </a:ext>
            </a:extLst>
          </a:blip>
          <a:srcRect/>
          <a:stretch>
            <a:fillRect/>
          </a:stretch>
        </p:blipFill>
        <p:spPr bwMode="auto">
          <a:xfrm>
            <a:off x="4786314" y="2000240"/>
            <a:ext cx="1886672" cy="144016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m-bizportal.ru/tovary/20516_13-01-2011_05_49_36_%281%29_bi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910" y="3786190"/>
            <a:ext cx="2357454" cy="2357454"/>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pic>
        <p:nvPicPr>
          <p:cNvPr id="8" name="Picture 6" descr="http://i056.radikal.ru/1011/79/c80c436a8d5b.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00364" y="3500438"/>
            <a:ext cx="2762270" cy="2071702"/>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pic>
        <p:nvPicPr>
          <p:cNvPr id="9" name="Picture 1" descr="C:\Documents and Settings\Admin\Рабочий стол\платье.jpg"/>
          <p:cNvPicPr>
            <a:picLocks noChangeAspect="1" noChangeArrowheads="1"/>
          </p:cNvPicPr>
          <p:nvPr/>
        </p:nvPicPr>
        <p:blipFill>
          <a:blip r:embed="rId6"/>
          <a:srcRect/>
          <a:stretch>
            <a:fillRect/>
          </a:stretch>
        </p:blipFill>
        <p:spPr bwMode="auto">
          <a:xfrm>
            <a:off x="6786578" y="2500306"/>
            <a:ext cx="1857388" cy="1857388"/>
          </a:xfrm>
          <a:prstGeom prst="rect">
            <a:avLst/>
          </a:prstGeom>
          <a:ln>
            <a:noFill/>
          </a:ln>
          <a:effectLst>
            <a:softEdge rad="112500"/>
          </a:effectLst>
        </p:spPr>
      </p:pic>
      <p:pic>
        <p:nvPicPr>
          <p:cNvPr id="10" name="Picture 2" descr="C:\Documents and Settings\Admin\Рабочий стол\рулон.jpg"/>
          <p:cNvPicPr>
            <a:picLocks noChangeAspect="1" noChangeArrowheads="1"/>
          </p:cNvPicPr>
          <p:nvPr/>
        </p:nvPicPr>
        <p:blipFill>
          <a:blip r:embed="rId7" cstate="print"/>
          <a:srcRect/>
          <a:stretch>
            <a:fillRect/>
          </a:stretch>
        </p:blipFill>
        <p:spPr bwMode="auto">
          <a:xfrm>
            <a:off x="5857884" y="4714884"/>
            <a:ext cx="2363074" cy="1643074"/>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s6.livemaster.ru/storage/2f/44/9d504bd7837e7111a55c7dcafe0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532" y="-99392"/>
            <a:ext cx="10104107" cy="70567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55044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cs6.livemaster.ru/storage/2b/fe/da625876cb16d6911d8e31fe55p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8978743">
            <a:off x="-120909" y="201577"/>
            <a:ext cx="3480321" cy="261024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cs6.livemaster.ru/storage/0b/df/cc2a28b7a80e81b96ff3690681yj.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905096">
            <a:off x="5971118" y="179456"/>
            <a:ext cx="3480321" cy="261024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cs6.livemaster.ru/storage/5c/df/d878bc7b90ca80da89f78fbc41ty.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99792" y="0"/>
            <a:ext cx="3552329" cy="2664247"/>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s://cs6.livemaster.ru/storage/c1/ad/e0e2c5f811fe5c4d5dfe453772g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531" y="2924944"/>
            <a:ext cx="4416425" cy="3312319"/>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https://cs6.livemaster.ru/storage/92/03/8b57e1b84c3e5b3539a680073cyd.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16016" y="2598368"/>
            <a:ext cx="4128393" cy="30962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6206749"/>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1503</TotalTime>
  <Words>870</Words>
  <Application>Microsoft Office PowerPoint</Application>
  <PresentationFormat>Экран (4:3)</PresentationFormat>
  <Paragraphs>131</Paragraphs>
  <Slides>20</Slides>
  <Notes>2</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20</vt:i4>
      </vt:variant>
    </vt:vector>
  </HeadingPairs>
  <TitlesOfParts>
    <vt:vector size="28" baseType="lpstr">
      <vt:lpstr>Arial</vt:lpstr>
      <vt:lpstr>Arial Black</vt:lpstr>
      <vt:lpstr>Calibri</vt:lpstr>
      <vt:lpstr>Comic Sans MS</vt:lpstr>
      <vt:lpstr>Times New Roman</vt:lpstr>
      <vt:lpstr>Trebuchet MS</vt:lpstr>
      <vt:lpstr>Wingdings 3</vt:lpstr>
      <vt:lpstr>Аспект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МБДОУ «Детский сад №2 «Колосок» пос. Урмары</dc:title>
  <dc:creator>Admin</dc:creator>
  <cp:lastModifiedBy>Video</cp:lastModifiedBy>
  <cp:revision>144</cp:revision>
  <dcterms:created xsi:type="dcterms:W3CDTF">2016-08-12T13:28:56Z</dcterms:created>
  <dcterms:modified xsi:type="dcterms:W3CDTF">2025-07-10T07:32:31Z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1114842</vt:lpwstr>
  </property>
  <property fmtid="{D5CDD505-2E9C-101B-9397-08002B2CF9AE}" pid="3" name="NXPowerLiteSettings">
    <vt:lpwstr>F7000400038000</vt:lpwstr>
  </property>
  <property fmtid="{D5CDD505-2E9C-101B-9397-08002B2CF9AE}" pid="4" name="NXPowerLiteVersion">
    <vt:lpwstr>D7.0.3</vt:lpwstr>
  </property>
</Properties>
</file>