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sldIdLst>
    <p:sldId id="256" r:id="rId2"/>
    <p:sldId id="260" r:id="rId3"/>
    <p:sldId id="261" r:id="rId4"/>
    <p:sldId id="262" r:id="rId5"/>
    <p:sldId id="265" r:id="rId6"/>
    <p:sldId id="276" r:id="rId7"/>
    <p:sldId id="275" r:id="rId8"/>
    <p:sldId id="267" r:id="rId9"/>
    <p:sldId id="268" r:id="rId10"/>
    <p:sldId id="277" r:id="rId11"/>
    <p:sldId id="266" r:id="rId12"/>
    <p:sldId id="279" r:id="rId13"/>
    <p:sldId id="274" r:id="rId14"/>
    <p:sldId id="278" r:id="rId15"/>
    <p:sldId id="269" r:id="rId16"/>
    <p:sldId id="258" r:id="rId17"/>
    <p:sldId id="280" r:id="rId18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89" d="100"/>
          <a:sy n="89" d="100"/>
        </p:scale>
        <p:origin x="-1258" y="-5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theme" Target="theme/theme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jpe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891821" y="5617774"/>
            <a:ext cx="7382935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989952" y="1016990"/>
            <a:ext cx="7179733" cy="4831643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990600" y="1009650"/>
            <a:ext cx="7179733" cy="4831643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35684">
            <a:off x="769521" y="702069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96196">
            <a:off x="7855433" y="749720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727201" y="1794935"/>
            <a:ext cx="5723468" cy="1828090"/>
          </a:xfrm>
        </p:spPr>
        <p:txBody>
          <a:bodyPr anchor="b">
            <a:normAutofit/>
          </a:bodyPr>
          <a:lstStyle>
            <a:lvl1pPr>
              <a:defRPr sz="480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727200" y="3736622"/>
            <a:ext cx="5712179" cy="15240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770676" y="535759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174044" y="5357592"/>
            <a:ext cx="5034845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13930" y="5357592"/>
            <a:ext cx="554023" cy="365125"/>
          </a:xfrm>
        </p:spPr>
        <p:txBody>
          <a:bodyPr/>
          <a:lstStyle>
            <a:lvl1pPr algn="ctr">
              <a:defRPr/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anchor="ctr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1" y="925690"/>
            <a:ext cx="1430867" cy="4763911"/>
          </a:xfrm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298221" y="1106312"/>
            <a:ext cx="5178779" cy="4402667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444979" y="2239430"/>
            <a:ext cx="6254044" cy="1362075"/>
          </a:xfrm>
        </p:spPr>
        <p:txBody>
          <a:bodyPr anchor="b"/>
          <a:lstStyle>
            <a:lvl1pPr algn="ctr">
              <a:defRPr sz="4000" b="0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56267" y="3725334"/>
            <a:ext cx="6231467" cy="1309511"/>
          </a:xfrm>
        </p:spPr>
        <p:txBody>
          <a:bodyPr anchor="t"/>
          <a:lstStyle>
            <a:lvl1pPr marL="0" indent="0" algn="ct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298448" y="2121407"/>
            <a:ext cx="3200400" cy="360273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63440" y="2119313"/>
            <a:ext cx="3200400" cy="3605212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557869" y="2122312"/>
            <a:ext cx="2939521" cy="820208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910669" y="2122311"/>
            <a:ext cx="2944368" cy="822960"/>
          </a:xfrm>
        </p:spPr>
        <p:txBody>
          <a:bodyPr anchor="b">
            <a:normAutofit/>
          </a:bodyPr>
          <a:lstStyle>
            <a:lvl1pPr marL="0" indent="0" algn="ctr">
              <a:buNone/>
              <a:defRPr sz="2000" b="1">
                <a:solidFill>
                  <a:schemeClr val="tx2"/>
                </a:solidFill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3"/>
          </p:nvPr>
        </p:nvSpPr>
        <p:spPr>
          <a:xfrm>
            <a:off x="1298448" y="2944368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13" name="Content Placeholder 12"/>
          <p:cNvSpPr>
            <a:spLocks noGrp="1"/>
          </p:cNvSpPr>
          <p:nvPr>
            <p:ph sz="quarter" idx="14"/>
          </p:nvPr>
        </p:nvSpPr>
        <p:spPr>
          <a:xfrm>
            <a:off x="4645151" y="2944813"/>
            <a:ext cx="3227832" cy="2779776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1" name="Freeform 1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Rectangle 15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Rectangle 16"/>
          <p:cNvSpPr/>
          <p:nvPr/>
        </p:nvSpPr>
        <p:spPr>
          <a:xfrm rot="60000">
            <a:off x="4471416" y="603504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 rot="21540000">
            <a:off x="749808" y="576072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8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9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8976" y="2020042"/>
            <a:ext cx="3064827" cy="1503037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 rot="60000">
            <a:off x="4854291" y="1150993"/>
            <a:ext cx="3020792" cy="4625489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48125" y="3623748"/>
            <a:ext cx="3048891" cy="210040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1698" y="5885672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54" y="5829261"/>
            <a:ext cx="3522607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57313" y="5896961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9" name="Rectangle 8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10" name="Rectangle 9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31" name="Freeform 30"/>
          <p:cNvSpPr/>
          <p:nvPr/>
        </p:nvSpPr>
        <p:spPr>
          <a:xfrm rot="10800000">
            <a:off x="632177" y="6058038"/>
            <a:ext cx="772160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 rot="21540000">
            <a:off x="749204" y="576868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Rectangle 12"/>
          <p:cNvSpPr/>
          <p:nvPr/>
        </p:nvSpPr>
        <p:spPr>
          <a:xfrm rot="21540000">
            <a:off x="745058" y="575769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ectangle 28"/>
          <p:cNvSpPr/>
          <p:nvPr/>
        </p:nvSpPr>
        <p:spPr>
          <a:xfrm rot="60000">
            <a:off x="4468872" y="605163"/>
            <a:ext cx="3788941" cy="5722296"/>
          </a:xfrm>
          <a:prstGeom prst="rect">
            <a:avLst/>
          </a:prstGeom>
          <a:solidFill>
            <a:schemeClr val="bg1"/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Rectangle 29"/>
          <p:cNvSpPr/>
          <p:nvPr/>
        </p:nvSpPr>
        <p:spPr>
          <a:xfrm rot="60000">
            <a:off x="4464768" y="603920"/>
            <a:ext cx="3788941" cy="5722296"/>
          </a:xfrm>
          <a:prstGeom prst="rect">
            <a:avLst/>
          </a:prstGeom>
          <a:blipFill dpi="0" rotWithShape="1">
            <a:blip r:embed="rId2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35684">
            <a:off x="2371106" y="293953"/>
            <a:ext cx="567831" cy="567830"/>
          </a:xfrm>
          <a:prstGeom prst="rect">
            <a:avLst/>
          </a:prstGeom>
          <a:noFill/>
        </p:spPr>
      </p:pic>
      <p:pic>
        <p:nvPicPr>
          <p:cNvPr id="15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96196">
            <a:off x="6279647" y="333163"/>
            <a:ext cx="566928" cy="566928"/>
          </a:xfrm>
          <a:prstGeom prst="rect">
            <a:avLst/>
          </a:prstGeom>
          <a:noFill/>
        </p:spPr>
      </p:pic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 rot="-60000">
            <a:off x="1106424" y="2020824"/>
            <a:ext cx="3063240" cy="1499616"/>
          </a:xfrm>
        </p:spPr>
        <p:txBody>
          <a:bodyPr anchor="b">
            <a:normAutofit/>
          </a:bodyPr>
          <a:lstStyle>
            <a:lvl1pPr algn="ctr">
              <a:defRPr sz="2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 rot="60000">
            <a:off x="4898615" y="1207272"/>
            <a:ext cx="2913863" cy="4539412"/>
          </a:xfrm>
          <a:ln w="101600" cap="rnd">
            <a:solidFill>
              <a:srgbClr val="FFFFFF"/>
            </a:solidFill>
          </a:ln>
          <a:effectLst>
            <a:outerShdw blurRad="88900" dir="2700000" algn="tl" rotWithShape="0">
              <a:prstClr val="black">
                <a:alpha val="40000"/>
              </a:prstClr>
            </a:outerShdw>
          </a:effectLst>
        </p:spPr>
        <p:txBody>
          <a:bodyPr>
            <a:normAutofit/>
          </a:bodyPr>
          <a:lstStyle>
            <a:lvl1pPr marL="0" indent="0">
              <a:buNone/>
              <a:defRPr sz="24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 rot="-60000">
            <a:off x="1152144" y="3621024"/>
            <a:ext cx="3044952" cy="2103120"/>
          </a:xfrm>
        </p:spPr>
        <p:txBody>
          <a:bodyPr>
            <a:normAutofit/>
          </a:bodyPr>
          <a:lstStyle>
            <a:lvl1pPr marL="0" indent="0" algn="ctr">
              <a:buNone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 rot="60000">
            <a:off x="6345936" y="5888737"/>
            <a:ext cx="1213821" cy="365125"/>
          </a:xfrm>
        </p:spPr>
        <p:txBody>
          <a:bodyPr/>
          <a:lstStyle/>
          <a:p>
            <a:fld id="{B4C71EC6-210F-42DE-9C53-41977AD35B3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 rot="-60000">
            <a:off x="914569" y="5831037"/>
            <a:ext cx="3319043" cy="365125"/>
          </a:xfrm>
        </p:spPr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>
          <a:xfrm rot="60000">
            <a:off x="7562089" y="5900026"/>
            <a:ext cx="554023" cy="365125"/>
          </a:xfrm>
        </p:spPr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3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image" Target="../media/image4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" name="Group 15"/>
          <p:cNvGrpSpPr/>
          <p:nvPr/>
        </p:nvGrpSpPr>
        <p:grpSpPr>
          <a:xfrm>
            <a:off x="0" y="0"/>
            <a:ext cx="9144000" cy="6858000"/>
            <a:chOff x="0" y="0"/>
            <a:chExt cx="9144000" cy="6858000"/>
          </a:xfrm>
        </p:grpSpPr>
        <p:sp>
          <p:nvSpPr>
            <p:cNvPr id="8" name="Rectangle 7"/>
            <p:cNvSpPr/>
            <p:nvPr/>
          </p:nvSpPr>
          <p:spPr>
            <a:xfrm>
              <a:off x="0" y="0"/>
              <a:ext cx="71628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1765"/>
                  </a:srgbClr>
                </a:gs>
                <a:gs pos="60000">
                  <a:srgbClr val="FEFEFE">
                    <a:alpha val="0"/>
                  </a:srgbClr>
                </a:gs>
              </a:gsLst>
              <a:path path="circle">
                <a:fillToRect t="100000" r="100000"/>
              </a:path>
              <a:tileRect l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  <p:sp>
          <p:nvSpPr>
            <p:cNvPr id="9" name="Rectangle 8"/>
            <p:cNvSpPr/>
            <p:nvPr/>
          </p:nvSpPr>
          <p:spPr>
            <a:xfrm>
              <a:off x="1143000" y="0"/>
              <a:ext cx="8001000" cy="6858000"/>
            </a:xfrm>
            <a:prstGeom prst="rect">
              <a:avLst/>
            </a:prstGeom>
            <a:gradFill flip="none" rotWithShape="1">
              <a:gsLst>
                <a:gs pos="0">
                  <a:srgbClr val="010101">
                    <a:alpha val="56000"/>
                  </a:srgbClr>
                </a:gs>
                <a:gs pos="61000">
                  <a:srgbClr val="FEFEFE">
                    <a:alpha val="0"/>
                  </a:srgbClr>
                </a:gs>
              </a:gsLst>
              <a:path path="circle">
                <a:fillToRect l="100000" t="100000"/>
              </a:path>
              <a:tileRect r="-100000" b="-10000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/>
            </a:p>
          </p:txBody>
        </p:sp>
      </p:grpSp>
      <p:sp>
        <p:nvSpPr>
          <p:cNvPr id="10" name="Freeform 9"/>
          <p:cNvSpPr/>
          <p:nvPr/>
        </p:nvSpPr>
        <p:spPr>
          <a:xfrm rot="10800000">
            <a:off x="628650" y="6069330"/>
            <a:ext cx="7920991" cy="537210"/>
          </a:xfrm>
          <a:custGeom>
            <a:avLst/>
            <a:gdLst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7785734 w 7955280"/>
              <a:gd name="connsiteY2" fmla="*/ 0 h 495300"/>
              <a:gd name="connsiteX3" fmla="*/ 7955280 w 7955280"/>
              <a:gd name="connsiteY3" fmla="*/ 495300 h 495300"/>
              <a:gd name="connsiteX4" fmla="*/ 0 w 7955280"/>
              <a:gd name="connsiteY4" fmla="*/ 495300 h 495300"/>
              <a:gd name="connsiteX0" fmla="*/ 0 w 7955280"/>
              <a:gd name="connsiteY0" fmla="*/ 495300 h 495300"/>
              <a:gd name="connsiteX1" fmla="*/ 169546 w 7955280"/>
              <a:gd name="connsiteY1" fmla="*/ 0 h 495300"/>
              <a:gd name="connsiteX2" fmla="*/ 3966210 w 7955280"/>
              <a:gd name="connsiteY2" fmla="*/ 95250 h 495300"/>
              <a:gd name="connsiteX3" fmla="*/ 7785734 w 7955280"/>
              <a:gd name="connsiteY3" fmla="*/ 0 h 495300"/>
              <a:gd name="connsiteX4" fmla="*/ 7955280 w 7955280"/>
              <a:gd name="connsiteY4" fmla="*/ 495300 h 495300"/>
              <a:gd name="connsiteX5" fmla="*/ 0 w 7955280"/>
              <a:gd name="connsiteY5" fmla="*/ 495300 h 4953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</a:cxnLst>
            <a:rect l="l" t="t" r="r" b="b"/>
            <a:pathLst>
              <a:path w="7955280" h="495300">
                <a:moveTo>
                  <a:pt x="0" y="495300"/>
                </a:moveTo>
                <a:lnTo>
                  <a:pt x="169546" y="0"/>
                </a:lnTo>
                <a:lnTo>
                  <a:pt x="3966210" y="95250"/>
                </a:lnTo>
                <a:lnTo>
                  <a:pt x="7785734" y="0"/>
                </a:lnTo>
                <a:lnTo>
                  <a:pt x="7955280" y="495300"/>
                </a:lnTo>
                <a:lnTo>
                  <a:pt x="0" y="495300"/>
                </a:lnTo>
                <a:close/>
              </a:path>
            </a:pathLst>
          </a:custGeom>
          <a:gradFill flip="none" rotWithShape="1">
            <a:gsLst>
              <a:gs pos="30000">
                <a:srgbClr val="010101">
                  <a:alpha val="34000"/>
                </a:srgbClr>
              </a:gs>
              <a:gs pos="100000">
                <a:srgbClr val="010101">
                  <a:alpha val="26000"/>
                </a:srgb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  <a:effectLst>
            <a:softEdge rad="1270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31520" y="575310"/>
            <a:ext cx="7696200" cy="5715000"/>
          </a:xfrm>
          <a:prstGeom prst="rect">
            <a:avLst/>
          </a:prstGeom>
          <a:solidFill>
            <a:schemeClr val="bg1">
              <a:lumMod val="75000"/>
              <a:lumOff val="25000"/>
            </a:schemeClr>
          </a:solid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731520" y="576072"/>
            <a:ext cx="7696200" cy="5715000"/>
          </a:xfrm>
          <a:prstGeom prst="rect">
            <a:avLst/>
          </a:prstGeom>
          <a:blipFill dpi="0" rotWithShape="1">
            <a:blip r:embed="rId13" cstate="print">
              <a:alphaModFix amt="20000"/>
              <a:grayscl/>
              <a:lum contrast="12000"/>
            </a:blip>
            <a:srcRect/>
            <a:tile tx="0" ty="0" sx="100000" sy="100000" flip="none" algn="tl"/>
          </a:blipFill>
          <a:ln w="6350">
            <a:noFill/>
          </a:ln>
          <a:effectLst>
            <a:outerShdw blurRad="101600" dist="50800" dir="5400000" algn="t" rotWithShape="0">
              <a:prstClr val="black">
                <a:alpha val="2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13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1435684">
            <a:off x="543741" y="273091"/>
            <a:ext cx="567831" cy="567830"/>
          </a:xfrm>
          <a:prstGeom prst="rect">
            <a:avLst/>
          </a:prstGeom>
          <a:noFill/>
        </p:spPr>
      </p:pic>
      <p:pic>
        <p:nvPicPr>
          <p:cNvPr id="14" name="Picture 2" descr="C:\Users\Administrator\Desktop\Pushpin Dev\Assets\pushpinLeft.png"/>
          <p:cNvPicPr>
            <a:picLocks noChangeAspect="1" noChangeArrowheads="1"/>
          </p:cNvPicPr>
          <p:nvPr/>
        </p:nvPicPr>
        <p:blipFill>
          <a:blip r:embed="rId1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 rot="4096196">
            <a:off x="8115079" y="298163"/>
            <a:ext cx="566928" cy="566928"/>
          </a:xfrm>
          <a:prstGeom prst="rect">
            <a:avLst/>
          </a:prstGeom>
          <a:noFill/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95023" y="817582"/>
            <a:ext cx="6965245" cy="120248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463040" y="2119257"/>
            <a:ext cx="6196405" cy="3603812"/>
          </a:xfrm>
          <a:prstGeom prst="rect">
            <a:avLst/>
          </a:prstGeom>
        </p:spPr>
        <p:txBody>
          <a:bodyPr vert="horz" lIns="91440" tIns="45720" rIns="91440" bIns="45720" rtlCol="0" anchor="t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54588" y="5809152"/>
            <a:ext cx="121382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4C71EC6-210F-42DE-9C53-41977AD35B3D}" type="datetimeFigureOut">
              <a:rPr lang="ru-RU" smtClean="0"/>
              <a:t>10.07.2025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914401" y="5809152"/>
            <a:ext cx="5540188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70202" y="5809152"/>
            <a:ext cx="554023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400">
                <a:solidFill>
                  <a:schemeClr val="tx2"/>
                </a:solidFill>
                <a:latin typeface="Rage Italic" pitchFamily="66" charset="0"/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40080" indent="-27432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2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2801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64592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01168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6pPr>
      <a:lvl7pPr marL="237744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7pPr>
      <a:lvl8pPr marL="274320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8pPr>
      <a:lvl9pPr marL="3108960" indent="-228600" algn="l" defTabSz="914400" rtl="0" eaLnBrk="1" latinLnBrk="0" hangingPunct="1">
        <a:spcBef>
          <a:spcPct val="20000"/>
        </a:spcBef>
        <a:buClr>
          <a:schemeClr val="accent2"/>
        </a:buClr>
        <a:buSzPct val="85000"/>
        <a:buFont typeface="Brush Script MT" pitchFamily="66" charset="0"/>
        <a:buChar char="O"/>
        <a:defRPr sz="16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5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5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5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5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6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25.jpeg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5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2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5.xml"/><Relationship Id="rId4" Type="http://schemas.openxmlformats.org/officeDocument/2006/relationships/image" Target="../media/image15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8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115616" y="2060848"/>
            <a:ext cx="6984776" cy="1470025"/>
          </a:xfrm>
        </p:spPr>
        <p:txBody>
          <a:bodyPr>
            <a:noAutofit/>
          </a:bodyPr>
          <a:lstStyle/>
          <a:p>
            <a:r>
              <a:rPr lang="ru-RU" sz="3200" dirty="0" smtClean="0"/>
              <a:t>«Применение методических </a:t>
            </a:r>
            <a:r>
              <a:rPr lang="ru-RU" sz="3200" dirty="0" err="1" smtClean="0"/>
              <a:t>интенсивов</a:t>
            </a:r>
            <a:r>
              <a:rPr lang="ru-RU" sz="3200" dirty="0" smtClean="0"/>
              <a:t> как способ преодоления профессиональных дефицитов педагогов»</a:t>
            </a:r>
            <a:endParaRPr lang="ru-RU" sz="3200" dirty="0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75656" y="4365104"/>
            <a:ext cx="6400800" cy="1752600"/>
          </a:xfrm>
        </p:spPr>
        <p:txBody>
          <a:bodyPr>
            <a:normAutofit/>
          </a:bodyPr>
          <a:lstStyle/>
          <a:p>
            <a:r>
              <a:rPr lang="ru-RU" dirty="0" err="1" smtClean="0"/>
              <a:t>Стамберская</a:t>
            </a:r>
            <a:r>
              <a:rPr lang="ru-RU" dirty="0" smtClean="0"/>
              <a:t> Л. В.</a:t>
            </a:r>
          </a:p>
          <a:p>
            <a:r>
              <a:rPr lang="ru-RU" dirty="0" smtClean="0"/>
              <a:t>Заместитель директора по НМР МБОУ «СОШ №4 </a:t>
            </a:r>
            <a:r>
              <a:rPr lang="ru-RU" dirty="0" err="1" smtClean="0"/>
              <a:t>г.Белёва</a:t>
            </a:r>
            <a:r>
              <a:rPr lang="ru-RU" dirty="0" smtClean="0"/>
              <a:t> Тульской области»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241846875"/>
      </p:ext>
    </p:extLst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92696"/>
            <a:ext cx="8649496" cy="1143000"/>
          </a:xfrm>
        </p:spPr>
        <p:txBody>
          <a:bodyPr>
            <a:noAutofit/>
          </a:bodyPr>
          <a:lstStyle/>
          <a:p>
            <a:r>
              <a:rPr lang="ru-RU" sz="2800" dirty="0" smtClean="0"/>
              <a:t/>
            </a:r>
            <a:br>
              <a:rPr lang="ru-RU" sz="2800" dirty="0" smtClean="0"/>
            </a:br>
            <a:r>
              <a:rPr lang="ru-RU" sz="2800" dirty="0"/>
              <a:t/>
            </a:r>
            <a:br>
              <a:rPr lang="ru-RU" sz="2800" dirty="0"/>
            </a:br>
            <a:r>
              <a:rPr lang="ru-RU" sz="2800" dirty="0" smtClean="0"/>
              <a:t>«Весенняя многопрофильная школа» – делимся опытом на региональном и межрегиональном уровне (2021 г.)</a:t>
            </a:r>
            <a:r>
              <a:rPr lang="ru-RU" sz="3600" dirty="0" smtClean="0"/>
              <a:t/>
            </a:r>
            <a:br>
              <a:rPr lang="ru-RU" sz="3600" dirty="0" smtClean="0"/>
            </a:br>
            <a:endParaRPr lang="ru-RU" sz="3600" dirty="0"/>
          </a:p>
        </p:txBody>
      </p:sp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23528" y="2060848"/>
            <a:ext cx="8577488" cy="453650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159860221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27584" y="1484784"/>
            <a:ext cx="7859216" cy="79695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Региональная </a:t>
            </a:r>
            <a:r>
              <a:rPr lang="ru-RU" sz="2800" b="1" dirty="0" err="1" smtClean="0"/>
              <a:t>педмастерская</a:t>
            </a:r>
            <a:r>
              <a:rPr lang="ru-RU" sz="2800" b="1" dirty="0" smtClean="0"/>
              <a:t> </a:t>
            </a:r>
            <a:br>
              <a:rPr lang="ru-RU" sz="2800" b="1" dirty="0" smtClean="0"/>
            </a:br>
            <a:r>
              <a:rPr lang="ru-RU" sz="2800" b="1" dirty="0" smtClean="0"/>
              <a:t>«Оптимизация возможностей образовательной среды для формирования функциональной грамотности учащихся» (2023 г.)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753754" y="3140968"/>
            <a:ext cx="3465711" cy="3096344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/>
              <a:t>Имея опыт участия в школьных методических </a:t>
            </a:r>
            <a:r>
              <a:rPr lang="ru-RU" sz="2000" dirty="0" err="1" smtClean="0"/>
              <a:t>интенсивах</a:t>
            </a:r>
            <a:r>
              <a:rPr lang="ru-RU" sz="2000" dirty="0" smtClean="0"/>
              <a:t> педагоги нашей школы не боятся публичных выступлений и охотно делятся своими находками с коллегами других образовательных  учреждений.</a:t>
            </a:r>
          </a:p>
        </p:txBody>
      </p:sp>
      <p:pic>
        <p:nvPicPr>
          <p:cNvPr id="7170" name="Picture 2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241575" y="3645024"/>
            <a:ext cx="4048055" cy="2304256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15904098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1484784"/>
            <a:ext cx="7632848" cy="79695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/>
            </a:r>
            <a:br>
              <a:rPr lang="ru-RU" sz="2800" b="1" dirty="0" smtClean="0"/>
            </a:br>
            <a:r>
              <a:rPr lang="ru-RU" sz="2800" b="1" dirty="0" smtClean="0"/>
              <a:t>Региональная </a:t>
            </a:r>
            <a:r>
              <a:rPr lang="ru-RU" sz="2800" b="1" dirty="0" err="1" smtClean="0"/>
              <a:t>педмастерская</a:t>
            </a:r>
            <a:r>
              <a:rPr lang="ru-RU" sz="2800" b="1" dirty="0" smtClean="0"/>
              <a:t> </a:t>
            </a:r>
            <a:br>
              <a:rPr lang="ru-RU" sz="2800" b="1" dirty="0" smtClean="0"/>
            </a:br>
            <a:r>
              <a:rPr lang="ru-RU" sz="2800" b="1" dirty="0" smtClean="0"/>
              <a:t>«Оптимизация возможностей образовательной среды для формирования функциональной грамотности учащихся» (2023 г.)</a:t>
            </a:r>
            <a:r>
              <a:rPr lang="ru-RU" sz="2800" dirty="0"/>
              <a:t/>
            </a:r>
            <a:br>
              <a:rPr lang="ru-RU" sz="2800" dirty="0"/>
            </a:br>
            <a:endParaRPr lang="ru-RU" sz="2800" dirty="0"/>
          </a:p>
        </p:txBody>
      </p:sp>
      <p:sp>
        <p:nvSpPr>
          <p:cNvPr id="6" name="Объект 5"/>
          <p:cNvSpPr>
            <a:spLocks noGrp="1"/>
          </p:cNvSpPr>
          <p:nvPr>
            <p:ph sz="quarter" idx="13"/>
          </p:nvPr>
        </p:nvSpPr>
        <p:spPr>
          <a:xfrm>
            <a:off x="1043608" y="3478532"/>
            <a:ext cx="2664296" cy="2403321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/>
              <a:t>В нашей школе сложилась многолетняя практика подготовки региональных педагогических мастерских.</a:t>
            </a:r>
            <a:endParaRPr lang="ru-RU" sz="2000" dirty="0"/>
          </a:p>
        </p:txBody>
      </p:sp>
      <p:pic>
        <p:nvPicPr>
          <p:cNvPr id="7172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3882143" y="3429000"/>
            <a:ext cx="4320787" cy="25023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4575165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Autofit/>
          </a:bodyPr>
          <a:lstStyle/>
          <a:p>
            <a:r>
              <a:rPr lang="ru-RU" sz="2400" b="1" dirty="0"/>
              <a:t>Семинар «Совершенствование профессиональных знаний и умений педагогов по организации исследовательской деятельности обучающихся начальной школы</a:t>
            </a:r>
            <a:r>
              <a:rPr lang="ru-RU" sz="2400" b="1" dirty="0" smtClean="0"/>
              <a:t>» (2017 г)</a:t>
            </a:r>
            <a:endParaRPr lang="ru-RU" sz="2400" dirty="0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67544" y="2204864"/>
            <a:ext cx="4040188" cy="639762"/>
          </a:xfrm>
        </p:spPr>
        <p:txBody>
          <a:bodyPr>
            <a:normAutofit fontScale="70000" lnSpcReduction="20000"/>
          </a:bodyPr>
          <a:lstStyle/>
          <a:p>
            <a:r>
              <a:rPr lang="ru-RU" b="0" dirty="0"/>
              <a:t/>
            </a:r>
            <a:br>
              <a:rPr lang="ru-RU" b="0" dirty="0"/>
            </a:b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2050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27584" y="2348880"/>
            <a:ext cx="3680148" cy="245343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08004" y="2348880"/>
            <a:ext cx="3672409" cy="244827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754156" y="4941168"/>
            <a:ext cx="7704856" cy="11695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1400" b="1" dirty="0"/>
              <a:t>Новицкая Марина Юрьевна</a:t>
            </a:r>
            <a:r>
              <a:rPr lang="ru-RU" sz="1400" dirty="0"/>
              <a:t>, ведущий научный сотрудник Федерального института развития образования (Москва), кандидат филологических наук, автор УМК «Окружающий мир</a:t>
            </a:r>
            <a:r>
              <a:rPr lang="ru-RU" sz="1400" dirty="0" smtClean="0"/>
              <a:t>».</a:t>
            </a:r>
          </a:p>
          <a:p>
            <a:r>
              <a:rPr lang="ru-RU" sz="1400" b="1" dirty="0"/>
              <a:t>Пастухова Ирина Павловна</a:t>
            </a:r>
            <a:r>
              <a:rPr lang="ru-RU" sz="1400" dirty="0"/>
              <a:t>, заместитель руководителя Центра дошкольного, общего и коррекционного образования ФГАУ «ФИРО», кандидат педагогических </a:t>
            </a:r>
            <a:r>
              <a:rPr lang="ru-RU" sz="1400" dirty="0" smtClean="0"/>
              <a:t>наук.</a:t>
            </a:r>
            <a:endParaRPr lang="ru-RU" sz="1400" dirty="0"/>
          </a:p>
        </p:txBody>
      </p:sp>
    </p:spTree>
    <p:extLst>
      <p:ext uri="{BB962C8B-B14F-4D97-AF65-F5344CB8AC3E}">
        <p14:creationId xmlns:p14="http://schemas.microsoft.com/office/powerpoint/2010/main" val="251934137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 smtClean="0"/>
              <a:t>С наставниками</a:t>
            </a:r>
            <a:br>
              <a:rPr lang="ru-RU" dirty="0" smtClean="0"/>
            </a:br>
            <a:r>
              <a:rPr lang="ru-RU" dirty="0" smtClean="0"/>
              <a:t>(2018 г.)</a:t>
            </a:r>
            <a:endParaRPr lang="ru-RU" dirty="0"/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55576" y="1340768"/>
            <a:ext cx="7785100" cy="51943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757040088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899592" y="548680"/>
            <a:ext cx="7375851" cy="1143000"/>
          </a:xfrm>
        </p:spPr>
        <p:txBody>
          <a:bodyPr>
            <a:noAutofit/>
          </a:bodyPr>
          <a:lstStyle/>
          <a:p>
            <a:r>
              <a:rPr lang="ru-RU" sz="2400" b="1" dirty="0" smtClean="0"/>
              <a:t>Презентация проекта «Самообучающаяся школа» на Форуме управленческий команд (2024 г.)</a:t>
            </a:r>
            <a:endParaRPr lang="ru-RU" sz="2400" b="1" dirty="0"/>
          </a:p>
        </p:txBody>
      </p:sp>
      <p:pic>
        <p:nvPicPr>
          <p:cNvPr id="11266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07098" y="1745432"/>
            <a:ext cx="3617235" cy="22607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8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736509" y="4050349"/>
            <a:ext cx="3600400" cy="27003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9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26361" y="1745432"/>
            <a:ext cx="3834426" cy="511256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92073547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55576" y="274638"/>
            <a:ext cx="7704856" cy="5674642"/>
          </a:xfrm>
        </p:spPr>
        <p:txBody>
          <a:bodyPr>
            <a:normAutofit/>
          </a:bodyPr>
          <a:lstStyle/>
          <a:p>
            <a:r>
              <a:rPr lang="ru-RU" sz="3600" u="sng" dirty="0" smtClean="0"/>
              <a:t>Принцип работы самообучающейся школы: </a:t>
            </a:r>
            <a:r>
              <a:rPr lang="ru-RU" sz="3600" dirty="0" smtClean="0"/>
              <a:t>«Мы не боимся трудностей, мы находим свои слабые места, а затем используем свои сильные стороны для устранения профессиональных дефицитов!»</a:t>
            </a:r>
            <a:br>
              <a:rPr lang="ru-RU" sz="3600" dirty="0" smtClean="0"/>
            </a:br>
            <a:r>
              <a:rPr lang="ru-RU" sz="3600" dirty="0"/>
              <a:t/>
            </a:r>
            <a:br>
              <a:rPr lang="ru-RU" sz="3600" dirty="0"/>
            </a:br>
            <a:endParaRPr lang="ru-RU" sz="3600" i="1" dirty="0"/>
          </a:p>
        </p:txBody>
      </p:sp>
    </p:spTree>
    <p:extLst>
      <p:ext uri="{BB962C8B-B14F-4D97-AF65-F5344CB8AC3E}">
        <p14:creationId xmlns:p14="http://schemas.microsoft.com/office/powerpoint/2010/main" val="630821117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1475656" y="1484784"/>
            <a:ext cx="6196405" cy="3603812"/>
          </a:xfrm>
        </p:spPr>
        <p:txBody>
          <a:bodyPr/>
          <a:lstStyle/>
          <a:p>
            <a:pPr marL="0" indent="0" algn="ctr">
              <a:buNone/>
            </a:pPr>
            <a:r>
              <a:rPr lang="ru-RU" b="1" i="1" dirty="0">
                <a:latin typeface="+mj-lt"/>
              </a:rPr>
              <a:t>Секрет </a:t>
            </a:r>
            <a:r>
              <a:rPr lang="ru-RU" b="1" i="1" dirty="0" smtClean="0">
                <a:latin typeface="+mj-lt"/>
              </a:rPr>
              <a:t>успеха прост</a:t>
            </a:r>
            <a:r>
              <a:rPr lang="ru-RU" b="1" i="1" dirty="0">
                <a:latin typeface="+mj-lt"/>
              </a:rPr>
              <a:t> </a:t>
            </a:r>
            <a:r>
              <a:rPr lang="ru-RU" b="1" i="1" dirty="0" smtClean="0">
                <a:latin typeface="+mj-lt"/>
              </a:rPr>
              <a:t>и</a:t>
            </a:r>
          </a:p>
          <a:p>
            <a:pPr marL="0" indent="0" algn="ctr">
              <a:buNone/>
            </a:pPr>
            <a:r>
              <a:rPr lang="ru-RU" b="1" i="1" dirty="0" smtClean="0">
                <a:latin typeface="+mj-lt"/>
              </a:rPr>
              <a:t>заключается </a:t>
            </a:r>
            <a:r>
              <a:rPr lang="ru-RU" b="1" i="1" dirty="0">
                <a:latin typeface="+mj-lt"/>
              </a:rPr>
              <a:t>«в стремлении </a:t>
            </a:r>
            <a:r>
              <a:rPr lang="ru-RU" b="1" i="1" dirty="0" smtClean="0">
                <a:latin typeface="+mj-lt"/>
              </a:rPr>
              <a:t>учителя разбудить </a:t>
            </a:r>
            <a:r>
              <a:rPr lang="ru-RU" b="1" i="1" dirty="0">
                <a:latin typeface="+mj-lt"/>
              </a:rPr>
              <a:t>мысль </a:t>
            </a:r>
            <a:r>
              <a:rPr lang="ru-RU" b="1" i="1" dirty="0" smtClean="0">
                <a:latin typeface="+mj-lt"/>
              </a:rPr>
              <a:t>учеников, </a:t>
            </a:r>
            <a:r>
              <a:rPr lang="ru-RU" b="1" i="1" dirty="0">
                <a:latin typeface="+mj-lt"/>
              </a:rPr>
              <a:t>дать возможность каждому сделать свое маленькое открытие, а окружающих, превратить в соучастников, включить в процесс творчества» </a:t>
            </a:r>
          </a:p>
          <a:p>
            <a:pPr algn="ctr"/>
            <a:endParaRPr lang="ru-RU" b="1" i="1" dirty="0">
              <a:latin typeface="+mj-lt"/>
            </a:endParaRPr>
          </a:p>
          <a:p>
            <a:pPr marL="0" indent="0" algn="ctr">
              <a:buNone/>
            </a:pPr>
            <a:r>
              <a:rPr lang="ru-RU" b="1" i="1" dirty="0">
                <a:latin typeface="+mj-lt"/>
              </a:rPr>
              <a:t>(</a:t>
            </a:r>
            <a:r>
              <a:rPr lang="ru-RU" b="1" i="1" dirty="0" err="1">
                <a:latin typeface="+mj-lt"/>
              </a:rPr>
              <a:t>Амонашвили</a:t>
            </a:r>
            <a:r>
              <a:rPr lang="ru-RU" b="1" i="1" dirty="0">
                <a:latin typeface="+mj-lt"/>
              </a:rPr>
              <a:t> Ш.А.) </a:t>
            </a:r>
          </a:p>
          <a:p>
            <a:pPr marL="0" indent="0"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88178439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980728"/>
            <a:ext cx="7941568" cy="1143000"/>
          </a:xfrm>
        </p:spPr>
        <p:txBody>
          <a:bodyPr>
            <a:normAutofit fontScale="90000"/>
          </a:bodyPr>
          <a:lstStyle/>
          <a:p>
            <a:r>
              <a:rPr lang="ru-RU" dirty="0" smtClean="0"/>
              <a:t>Основные группы профессиональных дефицитов педагогов: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827584" y="2636912"/>
            <a:ext cx="7941568" cy="3805883"/>
          </a:xfrm>
        </p:spPr>
        <p:txBody>
          <a:bodyPr/>
          <a:lstStyle/>
          <a:p>
            <a:r>
              <a:rPr lang="ru-RU" dirty="0" smtClean="0"/>
              <a:t>Предметные</a:t>
            </a:r>
          </a:p>
          <a:p>
            <a:r>
              <a:rPr lang="ru-RU" dirty="0" smtClean="0"/>
              <a:t>Методические</a:t>
            </a:r>
          </a:p>
          <a:p>
            <a:r>
              <a:rPr lang="ru-RU" dirty="0" smtClean="0"/>
              <a:t>Психолого-педагогические</a:t>
            </a:r>
          </a:p>
          <a:p>
            <a:r>
              <a:rPr lang="ru-RU" dirty="0" smtClean="0"/>
              <a:t>Коммуникативные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602893416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229600" cy="1143000"/>
          </a:xfrm>
        </p:spPr>
        <p:txBody>
          <a:bodyPr>
            <a:normAutofit/>
          </a:bodyPr>
          <a:lstStyle/>
          <a:p>
            <a:r>
              <a:rPr lang="ru-RU" dirty="0" smtClean="0"/>
              <a:t>Алгоритм действий:</a:t>
            </a:r>
            <a:endParaRPr lang="ru-RU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755576" y="1484784"/>
            <a:ext cx="7869560" cy="4525963"/>
          </a:xfrm>
        </p:spPr>
        <p:txBody>
          <a:bodyPr>
            <a:normAutofit fontScale="92500"/>
          </a:bodyPr>
          <a:lstStyle/>
          <a:p>
            <a:r>
              <a:rPr lang="ru-RU" dirty="0" smtClean="0"/>
              <a:t>Самодиагностика педагогов по выявлению профессиональных дефицитов с дальнейшей рефлексией.</a:t>
            </a:r>
          </a:p>
          <a:p>
            <a:r>
              <a:rPr lang="ru-RU" dirty="0" smtClean="0"/>
              <a:t>Посещение уроков администрацией.</a:t>
            </a:r>
          </a:p>
          <a:p>
            <a:r>
              <a:rPr lang="ru-RU" dirty="0" err="1" smtClean="0"/>
              <a:t>Взаимопосещение</a:t>
            </a:r>
            <a:r>
              <a:rPr lang="ru-RU" dirty="0" smtClean="0"/>
              <a:t> уроков педагогами.</a:t>
            </a:r>
          </a:p>
          <a:p>
            <a:r>
              <a:rPr lang="ru-RU" dirty="0" smtClean="0"/>
              <a:t>Выявление сильных сторон педагогов; </a:t>
            </a:r>
          </a:p>
          <a:p>
            <a:pPr marL="0" indent="0">
              <a:buNone/>
            </a:pPr>
            <a:r>
              <a:rPr lang="ru-RU" dirty="0" smtClean="0"/>
              <a:t>    новых педагогических находок</a:t>
            </a:r>
            <a:r>
              <a:rPr lang="ru-RU" dirty="0"/>
              <a:t>;</a:t>
            </a:r>
            <a:r>
              <a:rPr lang="ru-RU" dirty="0" smtClean="0"/>
              <a:t>         </a:t>
            </a:r>
          </a:p>
          <a:p>
            <a:pPr marL="0" indent="0">
              <a:buNone/>
            </a:pPr>
            <a:r>
              <a:rPr lang="ru-RU" dirty="0" smtClean="0"/>
              <a:t>    рабочих приёмов.</a:t>
            </a:r>
          </a:p>
          <a:p>
            <a:r>
              <a:rPr lang="ru-RU" dirty="0" smtClean="0"/>
              <a:t>Обсуждение тематики мастер-классов на заседаниях ШМО и формулировка темы методического </a:t>
            </a:r>
            <a:r>
              <a:rPr lang="ru-RU" dirty="0" err="1" smtClean="0"/>
              <a:t>интенсива</a:t>
            </a:r>
            <a:r>
              <a:rPr lang="ru-RU" dirty="0" smtClean="0"/>
              <a:t>.</a:t>
            </a:r>
          </a:p>
          <a:p>
            <a:r>
              <a:rPr lang="ru-RU" dirty="0" smtClean="0"/>
              <a:t>Формирование временных рабочих групп педагогов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50041276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>
            <a:normAutofit/>
          </a:bodyPr>
          <a:lstStyle/>
          <a:p>
            <a:r>
              <a:rPr lang="ru-RU" sz="2800" b="1" dirty="0" smtClean="0"/>
              <a:t>Возможные форматы методических </a:t>
            </a:r>
            <a:r>
              <a:rPr lang="ru-RU" sz="2800" b="1" dirty="0" err="1" smtClean="0"/>
              <a:t>интенсивов</a:t>
            </a:r>
            <a:r>
              <a:rPr lang="ru-RU" sz="2800" b="1" dirty="0" smtClean="0"/>
              <a:t>:</a:t>
            </a:r>
            <a:endParaRPr lang="ru-RU" sz="2800" b="1" dirty="0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ru-RU" sz="2800" dirty="0" smtClean="0"/>
              <a:t>Ролевая игра</a:t>
            </a:r>
          </a:p>
          <a:p>
            <a:r>
              <a:rPr lang="ru-RU" sz="2800" dirty="0" smtClean="0"/>
              <a:t>Практикум</a:t>
            </a:r>
          </a:p>
          <a:p>
            <a:r>
              <a:rPr lang="ru-RU" sz="2800" dirty="0" smtClean="0"/>
              <a:t>Тренинг</a:t>
            </a:r>
          </a:p>
          <a:p>
            <a:r>
              <a:rPr lang="ru-RU" sz="2800" dirty="0" smtClean="0"/>
              <a:t>Семинар</a:t>
            </a:r>
          </a:p>
          <a:p>
            <a:r>
              <a:rPr lang="ru-RU" sz="2800" dirty="0" smtClean="0"/>
              <a:t>Дискуссия</a:t>
            </a:r>
          </a:p>
          <a:p>
            <a:r>
              <a:rPr lang="ru-RU" sz="2800" dirty="0" smtClean="0"/>
              <a:t>Педагогическая мастерская</a:t>
            </a:r>
          </a:p>
          <a:p>
            <a:r>
              <a:rPr lang="ru-RU" sz="2800" dirty="0" smtClean="0"/>
              <a:t>Методический фестиваль</a:t>
            </a:r>
            <a:endParaRPr lang="ru-RU" sz="2800" dirty="0"/>
          </a:p>
        </p:txBody>
      </p:sp>
    </p:spTree>
    <p:extLst>
      <p:ext uri="{BB962C8B-B14F-4D97-AF65-F5344CB8AC3E}">
        <p14:creationId xmlns:p14="http://schemas.microsoft.com/office/powerpoint/2010/main" val="92552365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548681"/>
            <a:ext cx="6965245" cy="864096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РОЛЕВАЯ ИГРА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827584" y="2060848"/>
            <a:ext cx="3680148" cy="395128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dirty="0" smtClean="0"/>
              <a:t>Одна из наиболее полюбившихся форм работы в «домашней» обстановке, в </a:t>
            </a:r>
            <a:r>
              <a:rPr lang="ru-RU" dirty="0"/>
              <a:t>которой и учениками, и учителями являются </a:t>
            </a:r>
            <a:r>
              <a:rPr lang="ru-RU" dirty="0" smtClean="0"/>
              <a:t>педагоги.</a:t>
            </a:r>
            <a:endParaRPr lang="ru-RU" dirty="0"/>
          </a:p>
        </p:txBody>
      </p:sp>
      <p:pic>
        <p:nvPicPr>
          <p:cNvPr id="1027" name="Picture 3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1411522"/>
            <a:ext cx="4041775" cy="19829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644008" y="3645024"/>
            <a:ext cx="4099730" cy="290183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4149147709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683568" y="764704"/>
            <a:ext cx="8013576" cy="1143000"/>
          </a:xfrm>
        </p:spPr>
        <p:txBody>
          <a:bodyPr>
            <a:noAutofit/>
          </a:bodyPr>
          <a:lstStyle/>
          <a:p>
            <a:r>
              <a:rPr lang="ru-RU" sz="2800" b="1" dirty="0" smtClean="0"/>
              <a:t>«Современные образовательные технологии как средство формирования функциональной грамотности обучающихся» (2021 г.)</a:t>
            </a:r>
            <a:endParaRPr lang="ru-RU" sz="2800" b="1" dirty="0"/>
          </a:p>
        </p:txBody>
      </p:sp>
      <p:pic>
        <p:nvPicPr>
          <p:cNvPr id="8194" name="Picture 2"/>
          <p:cNvPicPr>
            <a:picLocks noGrp="1" noChangeAspect="1" noChangeArrowheads="1"/>
          </p:cNvPicPr>
          <p:nvPr>
            <p:ph sz="quarter" idx="13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 bwMode="auto">
          <a:xfrm>
            <a:off x="827584" y="4509334"/>
            <a:ext cx="3227388" cy="167186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7" name="Прямоугольник 6"/>
          <p:cNvSpPr/>
          <p:nvPr/>
        </p:nvSpPr>
        <p:spPr>
          <a:xfrm>
            <a:off x="827584" y="2204864"/>
            <a:ext cx="3672408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2400" dirty="0" smtClean="0"/>
              <a:t>Это </a:t>
            </a:r>
            <a:r>
              <a:rPr lang="ru-RU" sz="2400" dirty="0"/>
              <a:t>полноценный учебный день, соответствующий актуальному расписанию занятий обучающихся.</a:t>
            </a: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2204864"/>
            <a:ext cx="4136008" cy="21003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6" name="Picture 4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355976" y="4513188"/>
            <a:ext cx="4144686" cy="20755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007690899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337" y="404664"/>
            <a:ext cx="8424936" cy="1143000"/>
          </a:xfrm>
        </p:spPr>
        <p:txBody>
          <a:bodyPr>
            <a:normAutofit/>
          </a:bodyPr>
          <a:lstStyle/>
          <a:p>
            <a:r>
              <a:rPr lang="ru-RU" sz="2800" dirty="0" smtClean="0"/>
              <a:t>РОЛЕВАЯ ИГРА</a:t>
            </a:r>
            <a:endParaRPr lang="ru-RU" sz="2800" dirty="0"/>
          </a:p>
        </p:txBody>
      </p:sp>
      <p:sp>
        <p:nvSpPr>
          <p:cNvPr id="4" name="Объект 3"/>
          <p:cNvSpPr>
            <a:spLocks noGrp="1"/>
          </p:cNvSpPr>
          <p:nvPr>
            <p:ph sz="quarter" idx="13"/>
          </p:nvPr>
        </p:nvSpPr>
        <p:spPr>
          <a:xfrm>
            <a:off x="855673" y="1628800"/>
            <a:ext cx="3536132" cy="3951288"/>
          </a:xfrm>
        </p:spPr>
        <p:txBody>
          <a:bodyPr/>
          <a:lstStyle/>
          <a:p>
            <a:pPr marL="0" indent="0" algn="ctr">
              <a:buNone/>
            </a:pPr>
            <a:r>
              <a:rPr lang="ru-RU" sz="2000" dirty="0"/>
              <a:t>Здесь взрослые на себе могут оценить объём изучаемого материала, домашнего задания, напряжённость и насыщенность учебного дня школьника.</a:t>
            </a:r>
          </a:p>
          <a:p>
            <a:pPr algn="ctr"/>
            <a:endParaRPr lang="ru-RU" dirty="0"/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36428" y="4104979"/>
            <a:ext cx="4448520" cy="21929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49" name="Picture 5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05393" y="1427380"/>
            <a:ext cx="4479555" cy="237626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6150" name="Picture 6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192127" y="4221088"/>
            <a:ext cx="4199678" cy="2076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860534569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43608" y="476672"/>
            <a:ext cx="6965245" cy="1202485"/>
          </a:xfrm>
        </p:spPr>
        <p:txBody>
          <a:bodyPr>
            <a:normAutofit/>
          </a:bodyPr>
          <a:lstStyle/>
          <a:p>
            <a:r>
              <a:rPr lang="ru-RU" sz="2800" b="1" dirty="0" smtClean="0"/>
              <a:t>Практикум «Современный урок: от идеи до реализации» (2022 г.)</a:t>
            </a:r>
            <a:endParaRPr lang="ru-RU" sz="2800" b="1" dirty="0"/>
          </a:p>
        </p:txBody>
      </p:sp>
      <p:sp>
        <p:nvSpPr>
          <p:cNvPr id="7" name="Объект 6"/>
          <p:cNvSpPr>
            <a:spLocks noGrp="1"/>
          </p:cNvSpPr>
          <p:nvPr>
            <p:ph sz="quarter" idx="13"/>
          </p:nvPr>
        </p:nvSpPr>
        <p:spPr>
          <a:xfrm>
            <a:off x="899592" y="4058199"/>
            <a:ext cx="4896543" cy="2570038"/>
          </a:xfrm>
        </p:spPr>
        <p:txBody>
          <a:bodyPr>
            <a:normAutofit/>
          </a:bodyPr>
          <a:lstStyle/>
          <a:p>
            <a:pPr marL="0" indent="0" algn="ctr">
              <a:buNone/>
            </a:pPr>
            <a:r>
              <a:rPr lang="ru-RU" sz="2000" dirty="0" smtClean="0"/>
              <a:t>Это тяжёлая методическая артиллерия. Здесь задача усложняется и педагоги из разряда учеников переходят в более привычное для них состояние, но и ответственность здесь совсем другая – коллеги смотрят и оценивают твою работу….</a:t>
            </a:r>
            <a:endParaRPr lang="ru-RU" sz="2000" dirty="0"/>
          </a:p>
        </p:txBody>
      </p:sp>
      <p:pic>
        <p:nvPicPr>
          <p:cNvPr id="5122" name="Picture 2"/>
          <p:cNvPicPr>
            <a:picLocks noGrp="1" noChangeAspect="1" noChangeArrowheads="1"/>
          </p:cNvPicPr>
          <p:nvPr>
            <p:ph sz="quarter" idx="14"/>
          </p:nvPr>
        </p:nvPicPr>
        <p:blipFill>
          <a:blip r:embed="rId2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4518348" y="1474788"/>
            <a:ext cx="4382042" cy="238626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4" name="Picture 4"/>
          <p:cNvPicPr>
            <a:picLocks noChangeAspect="1" noChangeArrowheads="1"/>
          </p:cNvPicPr>
          <p:nvPr/>
        </p:nvPicPr>
        <p:blipFill>
          <a:blip r:embed="rId3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293973" y="1484784"/>
            <a:ext cx="4125897" cy="237626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5125" name="Picture 5"/>
          <p:cNvPicPr>
            <a:picLocks noChangeAspect="1" noChangeArrowheads="1"/>
          </p:cNvPicPr>
          <p:nvPr/>
        </p:nvPicPr>
        <p:blipFill>
          <a:blip r:embed="rId4" cstate="screen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5796136" y="4002224"/>
            <a:ext cx="2909477" cy="25700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468452529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971600" y="2204864"/>
            <a:ext cx="3281536" cy="1162050"/>
          </a:xfrm>
        </p:spPr>
        <p:txBody>
          <a:bodyPr>
            <a:normAutofit fontScale="90000"/>
          </a:bodyPr>
          <a:lstStyle/>
          <a:p>
            <a:pPr algn="ctr"/>
            <a:r>
              <a:rPr lang="ru-RU" sz="2800" dirty="0" smtClean="0"/>
              <a:t>ТРЕНИНГ</a:t>
            </a:r>
            <a:r>
              <a:rPr lang="ru-RU" sz="2800" dirty="0"/>
              <a:t> </a:t>
            </a:r>
            <a:r>
              <a:rPr lang="ru-RU" sz="2800" dirty="0" smtClean="0"/>
              <a:t>на </a:t>
            </a:r>
            <a:r>
              <a:rPr lang="ru-RU" sz="2800" dirty="0" err="1" smtClean="0"/>
              <a:t>командообразование</a:t>
            </a:r>
            <a:r>
              <a:rPr lang="ru-RU" sz="2800" dirty="0" smtClean="0"/>
              <a:t> – </a:t>
            </a:r>
            <a:br>
              <a:rPr lang="ru-RU" sz="2800" dirty="0" smtClean="0"/>
            </a:br>
            <a:r>
              <a:rPr lang="ru-RU" sz="2800" dirty="0" smtClean="0"/>
              <a:t>очень эффективная форма работы.</a:t>
            </a:r>
            <a:endParaRPr lang="ru-RU" sz="2800" dirty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890362" y="1079075"/>
            <a:ext cx="3048891" cy="3502300"/>
          </a:xfrm>
        </p:spPr>
        <p:txBody>
          <a:bodyPr>
            <a:noAutofit/>
          </a:bodyPr>
          <a:lstStyle/>
          <a:p>
            <a:pPr algn="ctr"/>
            <a:r>
              <a:rPr lang="ru-RU" sz="2000" dirty="0" smtClean="0"/>
              <a:t>Иногда просто невозможно преодолеть  возникающие трудности своими силами и мы не стесняемся, и обращаемся за помощью к старшим товарищам, которые обязательно помогут.</a:t>
            </a:r>
          </a:p>
          <a:p>
            <a:pPr algn="ctr"/>
            <a:r>
              <a:rPr lang="en-US" sz="2000" i="1" dirty="0" smtClean="0"/>
              <a:t>P. S.</a:t>
            </a:r>
            <a:r>
              <a:rPr lang="ru-RU" sz="2000" i="1" dirty="0" smtClean="0"/>
              <a:t>: фото отсутствуют так как все участвуют в тренинге.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>
            <a:fillRect/>
          </a:stretch>
        </p:blipFill>
        <p:spPr bwMode="auto">
          <a:xfrm>
            <a:off x="871195" y="3573016"/>
            <a:ext cx="3492474" cy="247011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77153418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Кнопка">
  <a:themeElements>
    <a:clrScheme name="Кнопка">
      <a:dk1>
        <a:sysClr val="windowText" lastClr="000000"/>
      </a:dk1>
      <a:lt1>
        <a:sysClr val="window" lastClr="FFFFFF"/>
      </a:lt1>
      <a:dk2>
        <a:srgbClr val="465E9C"/>
      </a:dk2>
      <a:lt2>
        <a:srgbClr val="CCDDEA"/>
      </a:lt2>
      <a:accent1>
        <a:srgbClr val="FDA023"/>
      </a:accent1>
      <a:accent2>
        <a:srgbClr val="AA2B1E"/>
      </a:accent2>
      <a:accent3>
        <a:srgbClr val="71685C"/>
      </a:accent3>
      <a:accent4>
        <a:srgbClr val="64A73B"/>
      </a:accent4>
      <a:accent5>
        <a:srgbClr val="EB5605"/>
      </a:accent5>
      <a:accent6>
        <a:srgbClr val="B9CA1A"/>
      </a:accent6>
      <a:hlink>
        <a:srgbClr val="D83E2C"/>
      </a:hlink>
      <a:folHlink>
        <a:srgbClr val="ED7D27"/>
      </a:folHlink>
    </a:clrScheme>
    <a:fontScheme name="Кнопка">
      <a:majorFont>
        <a:latin typeface="Constantia"/>
        <a:ea typeface=""/>
        <a:cs typeface=""/>
        <a:font script="Jpan" typeface="HGS明朝E"/>
        <a:font script="Hang" typeface="HY신명조"/>
        <a:font script="Hans" typeface="宋体"/>
        <a:font script="Hant" typeface="新細明體"/>
        <a:font script="Arab" typeface="Majalla UI"/>
        <a:font script="Hebr" typeface="David"/>
        <a:font script="Thai" typeface="Browall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Franklin Gothic Book"/>
        <a:ea typeface=""/>
        <a:cs typeface=""/>
        <a:font script="Grek" typeface="Arial"/>
        <a:font script="Cyrl" typeface="Arial"/>
        <a:font script="Jpan" typeface="ＭＳ Ｐゴシック"/>
        <a:font script="Hang" typeface="맑은 고딕"/>
        <a:font script="Hans" typeface="黑体"/>
        <a:font script="Hant" typeface="微軟正黑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Кнопка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180000"/>
                <a:lumMod val="100000"/>
              </a:schemeClr>
            </a:gs>
            <a:gs pos="40000">
              <a:schemeClr val="phClr">
                <a:tint val="60000"/>
                <a:satMod val="130000"/>
                <a:lumMod val="100000"/>
              </a:schemeClr>
            </a:gs>
            <a:gs pos="100000">
              <a:schemeClr val="phClr">
                <a:tint val="96000"/>
                <a:lumMod val="108000"/>
              </a:schemeClr>
            </a:gs>
          </a:gsLst>
          <a:lin ang="5400000" scaled="0"/>
        </a:gradFill>
        <a:gradFill rotWithShape="1">
          <a:gsLst>
            <a:gs pos="0">
              <a:schemeClr val="phClr"/>
            </a:gs>
            <a:gs pos="100000">
              <a:schemeClr val="phClr">
                <a:shade val="76000"/>
                <a:lumMod val="90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80000"/>
              <a:lumMod val="90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38100" dir="4800000" sx="98000" sy="98000" rotWithShape="0">
              <a:srgbClr val="000000">
                <a:alpha val="32000"/>
              </a:srgbClr>
            </a:outerShdw>
          </a:effectLst>
        </a:effectStyle>
        <a:effectStyle>
          <a:effectLst>
            <a:outerShdw blurRad="38100" dist="38100" dir="4800000" sx="96000" sy="96000" rotWithShape="0">
              <a:srgbClr val="000000">
                <a:alpha val="4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3240000"/>
            </a:lightRig>
          </a:scene3d>
          <a:sp3d>
            <a:bevelT w="28575" h="28575"/>
          </a:sp3d>
        </a:effectStyle>
      </a:effectStyleLst>
      <a:bgFillStyleLst>
        <a:solidFill>
          <a:schemeClr val="phClr">
            <a:tint val="93000"/>
          </a:schemeClr>
        </a:solidFill>
        <a:blipFill rotWithShape="1">
          <a:blip xmlns:r="http://schemas.openxmlformats.org/officeDocument/2006/relationships" r:embed="rId1">
            <a:duotone>
              <a:schemeClr val="phClr">
                <a:shade val="80000"/>
                <a:satMod val="140000"/>
                <a:lumMod val="50000"/>
              </a:schemeClr>
              <a:schemeClr val="phClr">
                <a:tint val="95000"/>
                <a:satMod val="180000"/>
                <a:lumMod val="160000"/>
              </a:schemeClr>
            </a:duotone>
          </a:blip>
          <a:stretch/>
        </a:blipFill>
        <a:blipFill rotWithShape="1">
          <a:blip xmlns:r="http://schemas.openxmlformats.org/officeDocument/2006/relationships" r:embed="rId2">
            <a:duotone>
              <a:schemeClr val="phClr">
                <a:tint val="98000"/>
                <a:shade val="90000"/>
                <a:satMod val="120000"/>
                <a:lumMod val="54000"/>
              </a:schemeClr>
              <a:schemeClr val="phClr">
                <a:tint val="80000"/>
                <a:satMod val="160000"/>
                <a:lumMod val="14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Pushpin</Template>
  <TotalTime>629</TotalTime>
  <Words>452</Words>
  <Application>Microsoft Office PowerPoint</Application>
  <PresentationFormat>Экран (4:3)</PresentationFormat>
  <Paragraphs>52</Paragraphs>
  <Slides>17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17</vt:i4>
      </vt:variant>
    </vt:vector>
  </HeadingPairs>
  <TitlesOfParts>
    <vt:vector size="18" baseType="lpstr">
      <vt:lpstr>Кнопка</vt:lpstr>
      <vt:lpstr>«Применение методических интенсивов как способ преодоления профессиональных дефицитов педагогов»</vt:lpstr>
      <vt:lpstr>Основные группы профессиональных дефицитов педагогов:</vt:lpstr>
      <vt:lpstr>Алгоритм действий:</vt:lpstr>
      <vt:lpstr>Возможные форматы методических интенсивов:</vt:lpstr>
      <vt:lpstr>РОЛЕВАЯ ИГРА</vt:lpstr>
      <vt:lpstr>«Современные образовательные технологии как средство формирования функциональной грамотности обучающихся» (2021 г.)</vt:lpstr>
      <vt:lpstr>РОЛЕВАЯ ИГРА</vt:lpstr>
      <vt:lpstr>Практикум «Современный урок: от идеи до реализации» (2022 г.)</vt:lpstr>
      <vt:lpstr>ТРЕНИНГ на командообразование –  очень эффективная форма работы.</vt:lpstr>
      <vt:lpstr>  «Весенняя многопрофильная школа» – делимся опытом на региональном и межрегиональном уровне (2021 г.) </vt:lpstr>
      <vt:lpstr> Региональная педмастерская  «Оптимизация возможностей образовательной среды для формирования функциональной грамотности учащихся» (2023 г.) </vt:lpstr>
      <vt:lpstr> Региональная педмастерская  «Оптимизация возможностей образовательной среды для формирования функциональной грамотности учащихся» (2023 г.) </vt:lpstr>
      <vt:lpstr>Семинар «Совершенствование профессиональных знаний и умений педагогов по организации исследовательской деятельности обучающихся начальной школы» (2017 г)</vt:lpstr>
      <vt:lpstr>С наставниками (2018 г.)</vt:lpstr>
      <vt:lpstr>Презентация проекта «Самообучающаяся школа» на Форуме управленческий команд (2024 г.)</vt:lpstr>
      <vt:lpstr>Принцип работы самообучающейся школы: «Мы не боимся трудностей, мы находим свои слабые места, а затем используем свои сильные стороны для устранения профессиональных дефицитов!»  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Константин Голощапов</dc:creator>
  <cp:lastModifiedBy>Константин Голощапов</cp:lastModifiedBy>
  <cp:revision>30</cp:revision>
  <dcterms:created xsi:type="dcterms:W3CDTF">2025-04-26T08:52:52Z</dcterms:created>
  <dcterms:modified xsi:type="dcterms:W3CDTF">2025-07-10T17:44:37Z</dcterms:modified>
</cp:coreProperties>
</file>