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1" r:id="rId3"/>
    <p:sldId id="262" r:id="rId4"/>
    <p:sldId id="264" r:id="rId5"/>
    <p:sldId id="263" r:id="rId6"/>
    <p:sldId id="259" r:id="rId7"/>
    <p:sldId id="265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7174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Мастер- класс «Роль и функции воспитателя на музыкальных занятиях»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5429264"/>
            <a:ext cx="5143536" cy="1214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Подготовили музыкальные руководители: М.В.Васильева, </a:t>
            </a:r>
            <a:r>
              <a:rPr lang="ru-RU" sz="1800" b="1" dirty="0" err="1" smtClean="0">
                <a:solidFill>
                  <a:srgbClr val="002060"/>
                </a:solidFill>
              </a:rPr>
              <a:t>Н.П.Полухина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user45\Desktop\imagesy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86038"/>
            <a:ext cx="6000792" cy="2843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45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Структура музыкального занятия: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1.Вводная часть: </a:t>
            </a:r>
            <a:r>
              <a:rPr lang="ru-RU" sz="2000" b="1" dirty="0" smtClean="0">
                <a:solidFill>
                  <a:srgbClr val="002060"/>
                </a:solidFill>
              </a:rPr>
              <a:t>движения в различных построениях (колонны, шеренги, звенья, пары, по кругу), ходьба, бег, танцевальные шаги (поскок, прямой, боковой галоп, дробный хороводный шаг и пр.) Движения под музыку создают бодрое, веселое настроение способствует улучшению осанки, координации рук и ног.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2. Основная часть.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Слушание музыки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Пение (распевание, разучивание и повторение песен)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Обучение игре на детских музыкальных инструментах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Музыкально-дидактические игры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3.Заключительная часть.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Танцы, хороводы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Игра</a:t>
            </a:r>
          </a:p>
          <a:p>
            <a:pPr algn="just"/>
            <a:endParaRPr lang="ru-RU" sz="2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8" name="Picture 3" descr="C:\Users\user45\Desktop\hor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643446"/>
            <a:ext cx="2214578" cy="1963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Слушание музыки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929718" cy="4572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1.</a:t>
            </a:r>
            <a:r>
              <a:rPr lang="ru-RU" sz="3200" b="1" dirty="0" smtClean="0">
                <a:solidFill>
                  <a:srgbClr val="002060"/>
                </a:solidFill>
              </a:rPr>
              <a:t>Личным примером воспитывает у детей умение внимательно слушать музыкальное произведение, </a:t>
            </a:r>
            <a:r>
              <a:rPr lang="ru-RU" sz="3200" b="1" dirty="0" smtClean="0">
                <a:solidFill>
                  <a:srgbClr val="002060"/>
                </a:solidFill>
              </a:rPr>
              <a:t>выражает  заинтересованность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2. </a:t>
            </a:r>
            <a:r>
              <a:rPr lang="ru-RU" sz="3200" b="1" dirty="0" smtClean="0">
                <a:solidFill>
                  <a:srgbClr val="002060"/>
                </a:solidFill>
              </a:rPr>
              <a:t>Следит за дисциплиной.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3.</a:t>
            </a:r>
            <a:r>
              <a:rPr lang="ru-RU" sz="3200" b="1" dirty="0" smtClean="0">
                <a:solidFill>
                  <a:srgbClr val="002060"/>
                </a:solidFill>
              </a:rPr>
              <a:t>Оказывает помощь музыкальному руководителю в использовании наглядных пособий и другого методического материала.</a:t>
            </a:r>
          </a:p>
          <a:p>
            <a:pPr algn="ctr">
              <a:buNone/>
            </a:pP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Распевание, пение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443914" cy="550072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1.</a:t>
            </a:r>
            <a:r>
              <a:rPr lang="ru-RU" b="1" dirty="0" smtClean="0">
                <a:solidFill>
                  <a:srgbClr val="002060"/>
                </a:solidFill>
              </a:rPr>
              <a:t>Поет вместе с детьми (не заглушая детского </a:t>
            </a:r>
            <a:r>
              <a:rPr lang="ru-RU" b="1" dirty="0" smtClean="0">
                <a:solidFill>
                  <a:srgbClr val="002060"/>
                </a:solidFill>
              </a:rPr>
              <a:t>пения)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При </a:t>
            </a:r>
            <a:r>
              <a:rPr lang="ru-RU" b="1" dirty="0" smtClean="0">
                <a:solidFill>
                  <a:srgbClr val="002060"/>
                </a:solidFill>
              </a:rPr>
              <a:t>пении воспитатель садится на стул перед детьми, чтобы показывать при необходимости движения, высоту звуков, прохлопывать ритм и пр.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 участвует во время быстрых опросных упражнений.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b="1" dirty="0" smtClean="0">
                <a:solidFill>
                  <a:srgbClr val="002060"/>
                </a:solidFill>
              </a:rPr>
              <a:t>В распевании не участвует, чтобы не сбивать детей.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3.</a:t>
            </a:r>
            <a:r>
              <a:rPr lang="ru-RU" b="1" dirty="0" smtClean="0">
                <a:solidFill>
                  <a:srgbClr val="002060"/>
                </a:solidFill>
              </a:rPr>
              <a:t>Поет вместе с детьми, разучивая новую песню, показывая правильную артикуляцию.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4. </a:t>
            </a:r>
            <a:r>
              <a:rPr lang="ru-RU" b="1" dirty="0" smtClean="0">
                <a:solidFill>
                  <a:srgbClr val="002060"/>
                </a:solidFill>
              </a:rPr>
              <a:t>Поддерживает пением при исполнении знакомых песен, используя средства мимической и пантомимической выразительности.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314327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b="1" dirty="0" smtClean="0">
                <a:solidFill>
                  <a:srgbClr val="002060"/>
                </a:solidFill>
              </a:rPr>
              <a:t>При совершенствовании разучивания песни подпевает в трудных моментах.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6.</a:t>
            </a:r>
            <a:r>
              <a:rPr lang="ru-RU" b="1" dirty="0" smtClean="0">
                <a:solidFill>
                  <a:srgbClr val="002060"/>
                </a:solidFill>
              </a:rPr>
              <a:t>Не поет с детьми при самостоятельном эмоционально-выразительном пении (исключение –пение с детьми раннего и младшего возраста)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user45\Desktop\imag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876"/>
            <a:ext cx="4905388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Музыкально-ритмические движения и игры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85778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1.</a:t>
            </a:r>
            <a:r>
              <a:rPr lang="ru-RU" b="1" dirty="0" smtClean="0">
                <a:solidFill>
                  <a:srgbClr val="002060"/>
                </a:solidFill>
              </a:rPr>
              <a:t>Участвует </a:t>
            </a:r>
            <a:r>
              <a:rPr lang="ru-RU" b="1" dirty="0" smtClean="0">
                <a:solidFill>
                  <a:srgbClr val="002060"/>
                </a:solidFill>
              </a:rPr>
              <a:t>в показе всех видов движения, давая соответствующие рекомендации детям.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b="1" dirty="0" smtClean="0">
                <a:solidFill>
                  <a:srgbClr val="002060"/>
                </a:solidFill>
              </a:rPr>
              <a:t>Дает точные, четкие, эстетические эталоны движений (исключение- упражнения на развитие творческой активности детей)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3.</a:t>
            </a:r>
            <a:r>
              <a:rPr lang="ru-RU" b="1" dirty="0" smtClean="0">
                <a:solidFill>
                  <a:srgbClr val="002060"/>
                </a:solidFill>
              </a:rPr>
              <a:t>Принимает непосредственное участие в исполнении танцев, плясок, хороводов. В старшем дошкольном возрасте знакомые танцы, пляски, дети исполняют самостоятельно.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4. </a:t>
            </a:r>
            <a:r>
              <a:rPr lang="ru-RU" b="1" dirty="0" smtClean="0">
                <a:solidFill>
                  <a:srgbClr val="002060"/>
                </a:solidFill>
              </a:rPr>
              <a:t>Корректирует выполнение движений отдельными детьми во время танца или пляски.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5.</a:t>
            </a:r>
            <a:r>
              <a:rPr lang="ru-RU" b="1" dirty="0" smtClean="0">
                <a:solidFill>
                  <a:srgbClr val="002060"/>
                </a:solidFill>
              </a:rPr>
              <a:t>Разьясняет и контролирует выполнение условий игры, способствуя формированию поведенческих навыков во время ее проведения.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6. </a:t>
            </a:r>
            <a:r>
              <a:rPr lang="ru-RU" b="1" dirty="0" smtClean="0">
                <a:solidFill>
                  <a:srgbClr val="002060"/>
                </a:solidFill>
              </a:rPr>
              <a:t>Берет одну из ролей в сюжетной игре.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7. </a:t>
            </a:r>
            <a:r>
              <a:rPr lang="ru-RU" b="1" dirty="0" smtClean="0">
                <a:solidFill>
                  <a:srgbClr val="002060"/>
                </a:solidFill>
              </a:rPr>
              <a:t>Наблюдает за дисциплиной на протяжении всего музыкального занятия.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Чего хотелось бы избежать на занятиях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500063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</a:t>
            </a:r>
            <a:r>
              <a:rPr lang="ru-RU" sz="3200" b="1" dirty="0" smtClean="0">
                <a:solidFill>
                  <a:srgbClr val="C00000"/>
                </a:solidFill>
              </a:rPr>
              <a:t>. </a:t>
            </a:r>
            <a:r>
              <a:rPr lang="ru-RU" sz="3200" b="1" dirty="0" smtClean="0">
                <a:solidFill>
                  <a:srgbClr val="002060"/>
                </a:solidFill>
              </a:rPr>
              <a:t>Воспитатель сидит с безучастным видом.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2. </a:t>
            </a:r>
            <a:r>
              <a:rPr lang="ru-RU" sz="3200" b="1" dirty="0" smtClean="0">
                <a:solidFill>
                  <a:srgbClr val="002060"/>
                </a:solidFill>
              </a:rPr>
              <a:t>Воспитатель перебивает исполнение.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3.</a:t>
            </a:r>
            <a:r>
              <a:rPr lang="ru-RU" sz="3200" b="1" dirty="0" smtClean="0">
                <a:solidFill>
                  <a:srgbClr val="002060"/>
                </a:solidFill>
              </a:rPr>
              <a:t>Дает словесные указания наравне с музыкальным руководителем (хотя двух центров внимания быть не может)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4. </a:t>
            </a:r>
            <a:r>
              <a:rPr lang="ru-RU" sz="3200" b="1" dirty="0" smtClean="0">
                <a:solidFill>
                  <a:srgbClr val="002060"/>
                </a:solidFill>
              </a:rPr>
              <a:t>Нарушает ход занятия (входит и выходит из зала)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Активность воспитателя зависит от трех факторов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1.</a:t>
            </a:r>
            <a:r>
              <a:rPr lang="ru-RU" b="1" dirty="0" smtClean="0">
                <a:solidFill>
                  <a:srgbClr val="002060"/>
                </a:solidFill>
              </a:rPr>
              <a:t>От возраста детей: чем меньше дети, тем больше воспитатель поет, пляшет и слушает наравне с детьми.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2.</a:t>
            </a:r>
            <a:r>
              <a:rPr lang="ru-RU" b="1" dirty="0" smtClean="0">
                <a:solidFill>
                  <a:srgbClr val="002060"/>
                </a:solidFill>
              </a:rPr>
              <a:t>От раздел музыкального воспитания: самая большая активность проявляется  в процессе разучивания движений, несколько меньше в пении, самая низкая- при слушании.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3.</a:t>
            </a:r>
            <a:r>
              <a:rPr lang="ru-RU" b="1" dirty="0" smtClean="0">
                <a:solidFill>
                  <a:srgbClr val="002060"/>
                </a:solidFill>
              </a:rPr>
              <a:t>От программного материала: в зависимости новый или старый материал. Роль воспитателя, чередование  его активного и пассивного участия различны, в зависимости от частей занятия и их задач.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503</Words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Мастер- класс «Роль и функции воспитателя на музыкальных занятиях»</vt:lpstr>
      <vt:lpstr>Структура музыкального занятия:</vt:lpstr>
      <vt:lpstr>Слушание музыки</vt:lpstr>
      <vt:lpstr>Распевание, пение</vt:lpstr>
      <vt:lpstr>Слайд 5</vt:lpstr>
      <vt:lpstr>Музыкально-ритмические движения и игры</vt:lpstr>
      <vt:lpstr>Слайд 7</vt:lpstr>
      <vt:lpstr>Чего хотелось бы избежать на занятиях</vt:lpstr>
      <vt:lpstr>Активность воспитателя зависит от трех факторов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user45</dc:creator>
  <cp:lastModifiedBy>user45</cp:lastModifiedBy>
  <cp:revision>45</cp:revision>
  <dcterms:created xsi:type="dcterms:W3CDTF">2025-01-12T11:01:21Z</dcterms:created>
  <dcterms:modified xsi:type="dcterms:W3CDTF">2025-01-13T13:45:02Z</dcterms:modified>
</cp:coreProperties>
</file>