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60"/>
  </p:notesMasterIdLst>
  <p:sldIdLst>
    <p:sldId id="300" r:id="rId4"/>
    <p:sldId id="301" r:id="rId5"/>
    <p:sldId id="302" r:id="rId6"/>
    <p:sldId id="266" r:id="rId7"/>
    <p:sldId id="259" r:id="rId8"/>
    <p:sldId id="257" r:id="rId9"/>
    <p:sldId id="303" r:id="rId10"/>
    <p:sldId id="304" r:id="rId11"/>
    <p:sldId id="265" r:id="rId12"/>
    <p:sldId id="285" r:id="rId13"/>
    <p:sldId id="286" r:id="rId14"/>
    <p:sldId id="287" r:id="rId15"/>
    <p:sldId id="288" r:id="rId16"/>
    <p:sldId id="289" r:id="rId17"/>
    <p:sldId id="290" r:id="rId18"/>
    <p:sldId id="291" r:id="rId19"/>
    <p:sldId id="292" r:id="rId20"/>
    <p:sldId id="293" r:id="rId21"/>
    <p:sldId id="294" r:id="rId22"/>
    <p:sldId id="295" r:id="rId23"/>
    <p:sldId id="296" r:id="rId24"/>
    <p:sldId id="297" r:id="rId25"/>
    <p:sldId id="298" r:id="rId26"/>
    <p:sldId id="277" r:id="rId27"/>
    <p:sldId id="305" r:id="rId28"/>
    <p:sldId id="306" r:id="rId29"/>
    <p:sldId id="262" r:id="rId30"/>
    <p:sldId id="307" r:id="rId31"/>
    <p:sldId id="267" r:id="rId32"/>
    <p:sldId id="275" r:id="rId33"/>
    <p:sldId id="272" r:id="rId34"/>
    <p:sldId id="274" r:id="rId35"/>
    <p:sldId id="273" r:id="rId36"/>
    <p:sldId id="268" r:id="rId37"/>
    <p:sldId id="308" r:id="rId38"/>
    <p:sldId id="280" r:id="rId39"/>
    <p:sldId id="281" r:id="rId40"/>
    <p:sldId id="269" r:id="rId41"/>
    <p:sldId id="270" r:id="rId42"/>
    <p:sldId id="271" r:id="rId43"/>
    <p:sldId id="309" r:id="rId44"/>
    <p:sldId id="283" r:id="rId45"/>
    <p:sldId id="282" r:id="rId46"/>
    <p:sldId id="310" r:id="rId47"/>
    <p:sldId id="311" r:id="rId48"/>
    <p:sldId id="312" r:id="rId49"/>
    <p:sldId id="313" r:id="rId50"/>
    <p:sldId id="314" r:id="rId51"/>
    <p:sldId id="261" r:id="rId52"/>
    <p:sldId id="315" r:id="rId53"/>
    <p:sldId id="299" r:id="rId54"/>
    <p:sldId id="276" r:id="rId55"/>
    <p:sldId id="284" r:id="rId56"/>
    <p:sldId id="316" r:id="rId57"/>
    <p:sldId id="317" r:id="rId58"/>
    <p:sldId id="318" r:id="rId5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slide" Target="slides/slide52.xml"/><Relationship Id="rId63" Type="http://schemas.openxmlformats.org/officeDocument/2006/relationships/theme" Target="theme/theme1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slide" Target="slides/slide50.xml"/><Relationship Id="rId58" Type="http://schemas.openxmlformats.org/officeDocument/2006/relationships/slide" Target="slides/slide55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slide" Target="slides/slide54.xml"/><Relationship Id="rId61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slide" Target="slides/slide53.xml"/><Relationship Id="rId64" Type="http://schemas.openxmlformats.org/officeDocument/2006/relationships/tableStyles" Target="tableStyles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slide" Target="slides/slide5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2769BD-01C1-4661-AFB5-261BC03CC13F}" type="datetimeFigureOut">
              <a:rPr lang="ru-RU" smtClean="0"/>
              <a:pPr/>
              <a:t>14.07.2025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E7E192-BB74-4F4A-A9B7-19D0CA3AB5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116337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E7E192-BB74-4F4A-A9B7-19D0CA3AB508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572983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E7E192-BB74-4F4A-A9B7-19D0CA3AB508}" type="slidenum">
              <a:rPr lang="ru-RU" smtClean="0"/>
              <a:pPr/>
              <a:t>41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E7E192-BB74-4F4A-A9B7-19D0CA3AB508}" type="slidenum">
              <a:rPr lang="ru-RU" smtClean="0"/>
              <a:pPr/>
              <a:t>53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744567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амка 12"/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4167"/>
            </a:avLst>
          </a:prstGeom>
          <a:solidFill>
            <a:schemeClr val="bg1"/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Рамка 11"/>
          <p:cNvSpPr/>
          <p:nvPr userDrawn="1"/>
        </p:nvSpPr>
        <p:spPr>
          <a:xfrm>
            <a:off x="217162" y="184876"/>
            <a:ext cx="8637667" cy="6412476"/>
          </a:xfrm>
          <a:prstGeom prst="frame">
            <a:avLst>
              <a:gd name="adj1" fmla="val 3347"/>
            </a:avLst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 userDrawn="1"/>
        </p:nvSpPr>
        <p:spPr>
          <a:xfrm>
            <a:off x="827584" y="692696"/>
            <a:ext cx="7416824" cy="540060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мка 6"/>
          <p:cNvSpPr/>
          <p:nvPr userDrawn="1"/>
        </p:nvSpPr>
        <p:spPr>
          <a:xfrm>
            <a:off x="683568" y="548680"/>
            <a:ext cx="7704856" cy="5688632"/>
          </a:xfrm>
          <a:prstGeom prst="frame">
            <a:avLst>
              <a:gd name="adj1" fmla="val 3347"/>
            </a:avLst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3">
            <a:grayscl/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0800000">
            <a:off x="5717071" y="188640"/>
            <a:ext cx="3100108" cy="310010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5">
            <a:grayscl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3645024"/>
            <a:ext cx="3100108" cy="310010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A0586-189E-4796-B991-1C27E9A0C610}" type="datetimeFigureOut">
              <a:rPr lang="ru-RU" smtClean="0"/>
              <a:pPr/>
              <a:t>14.07.2025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24498-DAB3-48D9-8A4B-DBAEE3F963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593164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A0586-189E-4796-B991-1C27E9A0C610}" type="datetimeFigureOut">
              <a:rPr lang="ru-RU" smtClean="0"/>
              <a:pPr/>
              <a:t>14.07.2025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24498-DAB3-48D9-8A4B-DBAEE3F963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260029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A0586-189E-4796-B991-1C27E9A0C610}" type="datetimeFigureOut">
              <a:rPr lang="ru-RU" smtClean="0"/>
              <a:pPr/>
              <a:t>14.07.2025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24498-DAB3-48D9-8A4B-DBAEE3F963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987920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6E4986-154D-4E7B-8420-2108AE6AC7E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14.07.2025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82BAEC-9463-415A-82CD-14C94D330BB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2573310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7E27EE-41C3-4DA8-85CA-D02C4BEE945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14.07.2025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7569C0-1637-4874-9EFD-88D7E3D3C57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40761550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4359AC-626F-4A77-8A60-207427B6B93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14.07.2025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4A2FE5-BC90-4736-84D3-92463627265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6783595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2C3A09-916D-4A59-8A63-DE38492F93E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14.07.2025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7EB9D8-150D-469C-8555-7C10F7ECB08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8452464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77CD06-3C76-4807-B6B1-45B03C08074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14.07.2025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777DC6-BB75-4AB0-9983-9A1128F2994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411285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8A99B9-D64B-4957-A4DF-5D4FC204813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14.07.2025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7F1E17-1772-4AF6-9719-FB015D47B46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41675519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328E4E-3EAC-4AE4-9398-8F9831233CD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14.07.2025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13C08C-5E21-42FB-8BF1-6237C0FA822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3491978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E15223-9D34-46B2-BC43-81FE656226A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14.07.2025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785539-1AF5-4055-80D5-DBC997A795A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6154982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одним вырезанным углом 6"/>
          <p:cNvSpPr/>
          <p:nvPr userDrawn="1"/>
        </p:nvSpPr>
        <p:spPr>
          <a:xfrm>
            <a:off x="179512" y="116632"/>
            <a:ext cx="8712968" cy="6552728"/>
          </a:xfrm>
          <a:prstGeom prst="snip1Rect">
            <a:avLst>
              <a:gd name="adj" fmla="val 22329"/>
            </a:avLst>
          </a:prstGeom>
          <a:ln w="57150"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2">
            <a:grayscl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0800000">
            <a:off x="6043892" y="-126404"/>
            <a:ext cx="3100108" cy="310010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A0586-189E-4796-B991-1C27E9A0C610}" type="datetimeFigureOut">
              <a:rPr lang="ru-RU" smtClean="0"/>
              <a:pPr/>
              <a:t>14.07.2025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24498-DAB3-48D9-8A4B-DBAEE3F963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437968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52EC33-19E2-4DC6-9B1F-B3E50A1B95F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14.07.2025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4498FA-AB26-4D0F-BB8B-9CBC750F3E4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2851373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867499-DE44-4283-85E0-FDD7614CFE4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14.07.2025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AFA45F-EC8C-44C7-80CE-D72D00E5AB6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3635718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1967A2-1D43-443D-94B7-CAFE3E07ED3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14.07.2025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E2E0E7-17AB-4E0D-B45A-BE800818F05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145250400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6E4986-154D-4E7B-8420-2108AE6AC7E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14.07.2025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82BAEC-9463-415A-82CD-14C94D330BB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16680025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7E27EE-41C3-4DA8-85CA-D02C4BEE945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14.07.2025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7569C0-1637-4874-9EFD-88D7E3D3C57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98973340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4359AC-626F-4A77-8A60-207427B6B93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14.07.2025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4A2FE5-BC90-4736-84D3-92463627265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82740697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2C3A09-916D-4A59-8A63-DE38492F93E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14.07.2025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7EB9D8-150D-469C-8555-7C10F7ECB08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77473407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77CD06-3C76-4807-B6B1-45B03C08074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14.07.2025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777DC6-BB75-4AB0-9983-9A1128F2994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19234516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8A99B9-D64B-4957-A4DF-5D4FC204813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14.07.2025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7F1E17-1772-4AF6-9719-FB015D47B46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64105211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328E4E-3EAC-4AE4-9398-8F9831233CD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14.07.2025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13C08C-5E21-42FB-8BF1-6237C0FA822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12109630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A0586-189E-4796-B991-1C27E9A0C610}" type="datetimeFigureOut">
              <a:rPr lang="ru-RU" smtClean="0"/>
              <a:pPr/>
              <a:t>14.07.2025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24498-DAB3-48D9-8A4B-DBAEE3F963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9789051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E15223-9D34-46B2-BC43-81FE656226A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14.07.2025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785539-1AF5-4055-80D5-DBC997A795A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6909427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52EC33-19E2-4DC6-9B1F-B3E50A1B95F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14.07.2025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4498FA-AB26-4D0F-BB8B-9CBC750F3E4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03454238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867499-DE44-4283-85E0-FDD7614CFE4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14.07.2025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AFA45F-EC8C-44C7-80CE-D72D00E5AB6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405261315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1967A2-1D43-443D-94B7-CAFE3E07ED3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14.07.2025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E2E0E7-17AB-4E0D-B45A-BE800818F05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1685771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A0586-189E-4796-B991-1C27E9A0C610}" type="datetimeFigureOut">
              <a:rPr lang="ru-RU" smtClean="0"/>
              <a:pPr/>
              <a:t>14.07.2025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24498-DAB3-48D9-8A4B-DBAEE3F963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720971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A0586-189E-4796-B991-1C27E9A0C610}" type="datetimeFigureOut">
              <a:rPr lang="ru-RU" smtClean="0"/>
              <a:pPr/>
              <a:t>14.07.2025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24498-DAB3-48D9-8A4B-DBAEE3F963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653464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 userDrawn="1"/>
        </p:nvSpPr>
        <p:spPr>
          <a:xfrm>
            <a:off x="183208" y="152636"/>
            <a:ext cx="8856984" cy="6552728"/>
          </a:xfrm>
          <a:prstGeom prst="rect">
            <a:avLst/>
          </a:prstGeom>
          <a:solidFill>
            <a:schemeClr val="bg1">
              <a:lumMod val="95000"/>
              <a:alpha val="8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2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832" y="4653136"/>
            <a:ext cx="2276872" cy="227687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0800000">
            <a:off x="6873552" y="-99392"/>
            <a:ext cx="2276872" cy="227687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A0586-189E-4796-B991-1C27E9A0C610}" type="datetimeFigureOut">
              <a:rPr lang="ru-RU" smtClean="0"/>
              <a:pPr/>
              <a:t>14.07.2025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24498-DAB3-48D9-8A4B-DBAEE3F9638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мка 5"/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2500"/>
            </a:avLst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77967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A0586-189E-4796-B991-1C27E9A0C610}" type="datetimeFigureOut">
              <a:rPr lang="ru-RU" smtClean="0"/>
              <a:pPr/>
              <a:t>14.07.2025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24498-DAB3-48D9-8A4B-DBAEE3F963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65551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A0586-189E-4796-B991-1C27E9A0C610}" type="datetimeFigureOut">
              <a:rPr lang="ru-RU" smtClean="0"/>
              <a:pPr/>
              <a:t>14.07.2025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24498-DAB3-48D9-8A4B-DBAEE3F963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53609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A0586-189E-4796-B991-1C27E9A0C610}" type="datetimeFigureOut">
              <a:rPr lang="ru-RU" smtClean="0"/>
              <a:pPr/>
              <a:t>14.07.2025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24498-DAB3-48D9-8A4B-DBAEE3F963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129819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23000" b="-2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DA0586-189E-4796-B991-1C27E9A0C610}" type="datetimeFigureOut">
              <a:rPr lang="ru-RU" smtClean="0"/>
              <a:pPr/>
              <a:t>14.07.2025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824498-DAB3-48D9-8A4B-DBAEE3F963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98779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97805F8-2B6F-42F8-9170-1CE217BA8E1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14.07.2025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B8EAFCD-DD58-481A-A9AD-B08A03C5FE16}" type="slidenum">
              <a:rPr lang="ru-RU" alt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3630330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97805F8-2B6F-42F8-9170-1CE217BA8E1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14.07.2025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B8EAFCD-DD58-481A-A9AD-B08A03C5FE16}" type="slidenum">
              <a:rPr lang="ru-RU" alt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3994395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49.xm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И.С. Тургенев. «Первая любовь» Нравственная проблематика повести.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Урок литературы в 8 классе</a:t>
            </a:r>
          </a:p>
          <a:p>
            <a:r>
              <a:rPr lang="ru-RU" dirty="0" smtClean="0"/>
              <a:t>учителя русского языка и литературы</a:t>
            </a:r>
          </a:p>
          <a:p>
            <a:r>
              <a:rPr lang="ru-RU" b="1" dirty="0" err="1" smtClean="0"/>
              <a:t>Кытмановой</a:t>
            </a:r>
            <a:r>
              <a:rPr lang="ru-RU" b="1" dirty="0" smtClean="0"/>
              <a:t> Л.Н.</a:t>
            </a:r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428728" y="785794"/>
            <a:ext cx="600079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7863" algn="l"/>
                <a:tab pos="3465513" algn="ctr"/>
                <a:tab pos="6480175" algn="r"/>
              </a:tabLst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7863" algn="l"/>
                <a:tab pos="3465513" algn="ctr"/>
                <a:tab pos="6480175" algn="r"/>
              </a:tabLst>
            </a:pPr>
            <a:r>
              <a:rPr kumimoji="0" lang="ru-RU" sz="1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Муниципальное  бюджетное общеобразовательное учреждение</a:t>
            </a:r>
            <a:endParaRPr kumimoji="0" lang="ru-RU" sz="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7863" algn="l"/>
                <a:tab pos="3465513" algn="ctr"/>
                <a:tab pos="6480175" algn="r"/>
              </a:tabLst>
            </a:pPr>
            <a:r>
              <a:rPr kumimoji="0" lang="ru-RU" sz="1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основная общеобразовательная школа д.Ванино</a:t>
            </a:r>
            <a:endParaRPr kumimoji="0" lang="ru-RU" sz="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7863" algn="l"/>
                <a:tab pos="3465513" algn="ctr"/>
                <a:tab pos="6480175" algn="r"/>
              </a:tabLst>
            </a:pPr>
            <a:r>
              <a:rPr kumimoji="0" lang="ru-RU" sz="12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Афанасьевского</a:t>
            </a:r>
            <a:r>
              <a:rPr kumimoji="0" lang="ru-RU" sz="1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муниципального округа Кировской области</a:t>
            </a:r>
            <a:endParaRPr kumimoji="0" lang="ru-RU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u-RU" altLang="ru-RU" b="1" smtClean="0"/>
              <a:t>Герои повести И.С. Тургенева</a:t>
            </a:r>
            <a:br>
              <a:rPr lang="ru-RU" altLang="ru-RU" b="1" smtClean="0"/>
            </a:br>
            <a:r>
              <a:rPr lang="ru-RU" altLang="ru-RU" b="1" smtClean="0"/>
              <a:t>«Первая любовь»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solidFill>
            <a:schemeClr val="accent2">
              <a:lumMod val="50000"/>
            </a:schemeClr>
          </a:solidFill>
        </p:spPr>
        <p:txBody>
          <a:bodyPr rtlCol="0">
            <a:normAutofit fontScale="700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u="sng" dirty="0" smtClean="0"/>
              <a:t>Думаю, что  у каждого из вас сложилось определенное мнение о произведении, каждый сделал для себя определенные выводы о героях. Предлагаю вам вспомнить их, ответить на вопросы викторины о героях повести.</a:t>
            </a:r>
            <a:endParaRPr lang="ru-RU" b="1" dirty="0" smtClean="0"/>
          </a:p>
        </p:txBody>
      </p:sp>
    </p:spTree>
    <p:extLst>
      <p:ext uri="{BB962C8B-B14F-4D97-AF65-F5344CB8AC3E}">
        <p14:creationId xmlns:p14="http://schemas.microsoft.com/office/powerpoint/2010/main" xmlns="" val="1652060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ds02.infourok.ru/uploads/ex/0d2b/0005b27a-34e7a304/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64272"/>
          <a:stretch>
            <a:fillRect/>
          </a:stretch>
        </p:blipFill>
        <p:spPr bwMode="auto">
          <a:xfrm>
            <a:off x="250825" y="260350"/>
            <a:ext cx="3248025" cy="5113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Прямоугольник 2"/>
          <p:cNvSpPr>
            <a:spLocks noChangeArrowheads="1"/>
          </p:cNvSpPr>
          <p:nvPr/>
        </p:nvSpPr>
        <p:spPr bwMode="auto">
          <a:xfrm>
            <a:off x="3851275" y="2432050"/>
            <a:ext cx="4572000" cy="37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FontTx/>
              <a:buNone/>
            </a:pPr>
            <a:r>
              <a:rPr lang="ru-RU" altLang="ru-RU" sz="180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altLang="ru-RU" sz="180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148" name="Прямоугольник 3"/>
          <p:cNvSpPr>
            <a:spLocks noChangeArrowheads="1"/>
          </p:cNvSpPr>
          <p:nvPr/>
        </p:nvSpPr>
        <p:spPr bwMode="auto">
          <a:xfrm>
            <a:off x="4203700" y="1840706"/>
            <a:ext cx="4572000" cy="155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FontTx/>
              <a:buNone/>
            </a:pPr>
            <a:r>
              <a:rPr lang="ru-RU" altLang="ru-RU" sz="2800" b="1" dirty="0">
                <a:ea typeface="Calibri" panose="020F0502020204030204" pitchFamily="34" charset="0"/>
                <a:cs typeface="Times New Roman" panose="02020603050405020304" pitchFamily="18" charset="0"/>
              </a:rPr>
              <a:t>«…человек лет сорока, черноволосый, с просе-</a:t>
            </a:r>
          </a:p>
          <a:p>
            <a:pPr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FontTx/>
              <a:buNone/>
            </a:pPr>
            <a:r>
              <a:rPr lang="ru-RU" altLang="ru-RU" sz="2800" b="1" dirty="0" err="1">
                <a:ea typeface="Calibri" panose="020F0502020204030204" pitchFamily="34" charset="0"/>
                <a:cs typeface="Times New Roman" panose="02020603050405020304" pitchFamily="18" charset="0"/>
              </a:rPr>
              <a:t>дью</a:t>
            </a:r>
            <a:r>
              <a:rPr lang="ru-RU" altLang="ru-RU" sz="2800" b="1" dirty="0">
                <a:ea typeface="Calibri" panose="020F0502020204030204" pitchFamily="34" charset="0"/>
                <a:cs typeface="Times New Roman" panose="02020603050405020304" pitchFamily="18" charset="0"/>
              </a:rPr>
              <a:t>.»</a:t>
            </a:r>
          </a:p>
        </p:txBody>
      </p:sp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4203700" y="4034937"/>
            <a:ext cx="4572000" cy="105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514350" indent="-514350">
              <a:lnSpc>
                <a:spcPct val="115000"/>
              </a:lnSpc>
              <a:spcBef>
                <a:spcPct val="0"/>
              </a:spcBef>
              <a:buFontTx/>
              <a:buAutoNum type="arabicPeriod"/>
            </a:pPr>
            <a:r>
              <a:rPr lang="ru-RU" altLang="ru-RU" sz="2800" b="1" dirty="0" smtClean="0">
                <a:solidFill>
                  <a:srgbClr val="000000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Владимир </a:t>
            </a:r>
            <a:r>
              <a:rPr lang="ru-RU" altLang="ru-RU" sz="2800" b="1" dirty="0">
                <a:solidFill>
                  <a:srgbClr val="000000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Петрович, главный герой </a:t>
            </a:r>
            <a:r>
              <a:rPr lang="ru-RU" altLang="ru-RU" sz="2800" b="1" dirty="0" smtClean="0">
                <a:solidFill>
                  <a:srgbClr val="000000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повести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471847" y="5949280"/>
            <a:ext cx="3145156" cy="5878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Bef>
                <a:spcPct val="0"/>
              </a:spcBef>
            </a:pPr>
            <a:r>
              <a:rPr lang="ru-RU" altLang="ru-RU" sz="28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3. Граф </a:t>
            </a:r>
            <a:r>
              <a:rPr lang="ru-RU" altLang="ru-RU" sz="2800" b="1" dirty="0">
                <a:ea typeface="Calibri" panose="020F0502020204030204" pitchFamily="34" charset="0"/>
                <a:cs typeface="Times New Roman" panose="02020603050405020304" pitchFamily="18" charset="0"/>
              </a:rPr>
              <a:t>Малевский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824965" y="5164460"/>
            <a:ext cx="2985113" cy="5878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Bef>
                <a:spcPct val="0"/>
              </a:spcBef>
            </a:pPr>
            <a:r>
              <a:rPr lang="ru-RU" altLang="ru-RU" sz="28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2. Поэт </a:t>
            </a:r>
            <a:r>
              <a:rPr lang="ru-RU" altLang="ru-RU" sz="2800" b="1" dirty="0">
                <a:ea typeface="Calibri" panose="020F0502020204030204" pitchFamily="34" charset="0"/>
                <a:cs typeface="Times New Roman" panose="02020603050405020304" pitchFamily="18" charset="0"/>
              </a:rPr>
              <a:t>Майданов</a:t>
            </a:r>
          </a:p>
        </p:txBody>
      </p:sp>
    </p:spTree>
    <p:extLst>
      <p:ext uri="{BB962C8B-B14F-4D97-AF65-F5344CB8AC3E}">
        <p14:creationId xmlns:p14="http://schemas.microsoft.com/office/powerpoint/2010/main" xmlns="" val="2646053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ds02.infourok.ru/uploads/ex/0d2b/0005b27a-34e7a304/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64272"/>
          <a:stretch>
            <a:fillRect/>
          </a:stretch>
        </p:blipFill>
        <p:spPr bwMode="auto">
          <a:xfrm>
            <a:off x="250825" y="260350"/>
            <a:ext cx="3248025" cy="5113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Прямоугольник 2"/>
          <p:cNvSpPr>
            <a:spLocks noChangeArrowheads="1"/>
          </p:cNvSpPr>
          <p:nvPr/>
        </p:nvSpPr>
        <p:spPr bwMode="auto">
          <a:xfrm>
            <a:off x="3851275" y="2432050"/>
            <a:ext cx="4572000" cy="37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0" fontAlgn="base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FontTx/>
              <a:buNone/>
            </a:pPr>
            <a:r>
              <a:rPr lang="ru-RU" altLang="ru-RU" sz="1800" smtClean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altLang="ru-RU" sz="1800" smtClean="0">
              <a:solidFill>
                <a:prstClr val="black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172" name="Прямоугольник 3"/>
          <p:cNvSpPr>
            <a:spLocks noChangeArrowheads="1"/>
          </p:cNvSpPr>
          <p:nvPr/>
        </p:nvSpPr>
        <p:spPr bwMode="auto">
          <a:xfrm>
            <a:off x="3995738" y="1909763"/>
            <a:ext cx="4572000" cy="1814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2800" b="1" smtClean="0">
                <a:solidFill>
                  <a:prstClr val="black"/>
                </a:solidFill>
                <a:latin typeface="Arial" panose="020B0604020202020204" pitchFamily="34" charset="0"/>
              </a:rPr>
              <a:t>«…вела печальную жизнь: беспрестанно волновалась,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2800" b="1" smtClean="0">
                <a:solidFill>
                  <a:prstClr val="black"/>
                </a:solidFill>
                <a:latin typeface="Arial" panose="020B0604020202020204" pitchFamily="34" charset="0"/>
              </a:rPr>
              <a:t>ревновала, сердилась.»</a:t>
            </a:r>
            <a:endParaRPr lang="ru-RU" altLang="ru-RU" sz="2800" b="1" smtClean="0">
              <a:solidFill>
                <a:prstClr val="black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173" name="Прямоугольник 1"/>
          <p:cNvSpPr>
            <a:spLocks noChangeArrowheads="1"/>
          </p:cNvSpPr>
          <p:nvPr/>
        </p:nvSpPr>
        <p:spPr bwMode="auto">
          <a:xfrm>
            <a:off x="3524250" y="5335588"/>
            <a:ext cx="457200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0" fontAlgn="base" hangingPunct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ru-RU" altLang="ru-RU" sz="1600" smtClean="0">
              <a:solidFill>
                <a:prstClr val="black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4021670" y="4588986"/>
            <a:ext cx="4572000" cy="108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0" fontAlgn="base" hangingPunct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2800" b="1" dirty="0" smtClean="0">
                <a:solidFill>
                  <a:srgbClr val="000000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2. Матушка Владимира, Марья Николаевна</a:t>
            </a:r>
            <a:endParaRPr lang="ru-RU" altLang="ru-RU" sz="2800" b="1" dirty="0" smtClean="0">
              <a:solidFill>
                <a:prstClr val="black"/>
              </a:solidFill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881436" y="3769508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spcBef>
                <a:spcPct val="0"/>
              </a:spcBef>
            </a:pPr>
            <a:r>
              <a:rPr lang="ru-RU" altLang="ru-RU" sz="2800" b="1" dirty="0" smtClean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1. Княжна </a:t>
            </a:r>
            <a:r>
              <a:rPr lang="ru-RU" altLang="ru-RU" sz="2800" b="1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Зинаида Александровна Засекина</a:t>
            </a:r>
            <a:endParaRPr lang="ru-RU" altLang="ru-RU" sz="2800" b="1" dirty="0">
              <a:solidFill>
                <a:prstClr val="black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427984" y="5719297"/>
            <a:ext cx="438796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ru-RU" altLang="ru-RU" sz="28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3. Княгиня </a:t>
            </a:r>
            <a:r>
              <a:rPr lang="ru-RU" altLang="ru-RU" sz="2800" b="1" dirty="0">
                <a:ea typeface="Calibri" panose="020F0502020204030204" pitchFamily="34" charset="0"/>
                <a:cs typeface="Times New Roman" panose="02020603050405020304" pitchFamily="18" charset="0"/>
              </a:rPr>
              <a:t>Засекина , мать Зинаиды</a:t>
            </a:r>
            <a:r>
              <a:rPr lang="ru-RU" altLang="ru-RU" b="1" dirty="0"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altLang="ru-RU" b="1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00230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ds02.infourok.ru/uploads/ex/0d2b/0005b27a-34e7a304/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64272"/>
          <a:stretch>
            <a:fillRect/>
          </a:stretch>
        </p:blipFill>
        <p:spPr bwMode="auto">
          <a:xfrm>
            <a:off x="250825" y="260350"/>
            <a:ext cx="3248025" cy="5113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Прямоугольник 2"/>
          <p:cNvSpPr>
            <a:spLocks noChangeArrowheads="1"/>
          </p:cNvSpPr>
          <p:nvPr/>
        </p:nvSpPr>
        <p:spPr bwMode="auto">
          <a:xfrm>
            <a:off x="3851275" y="2432050"/>
            <a:ext cx="4572000" cy="37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FontTx/>
              <a:buNone/>
            </a:pPr>
            <a:r>
              <a:rPr lang="ru-RU" altLang="ru-RU" sz="180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altLang="ru-RU" sz="180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196" name="Прямоугольник 3"/>
          <p:cNvSpPr>
            <a:spLocks noChangeArrowheads="1"/>
          </p:cNvSpPr>
          <p:nvPr/>
        </p:nvSpPr>
        <p:spPr bwMode="auto">
          <a:xfrm>
            <a:off x="3635896" y="1196752"/>
            <a:ext cx="5284267" cy="3422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FontTx/>
              <a:buNone/>
            </a:pPr>
            <a:r>
              <a:rPr lang="ru-RU" altLang="ru-RU" sz="2800" b="1" dirty="0">
                <a:ea typeface="Calibri" panose="020F0502020204030204" pitchFamily="34" charset="0"/>
                <a:cs typeface="Times New Roman" panose="02020603050405020304" pitchFamily="18" charset="0"/>
              </a:rPr>
              <a:t>«…всегда одевался очень</a:t>
            </a:r>
          </a:p>
          <a:p>
            <a:pPr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FontTx/>
              <a:buNone/>
            </a:pPr>
            <a:r>
              <a:rPr lang="ru-RU" altLang="ru-RU" sz="2800" b="1" dirty="0">
                <a:ea typeface="Calibri" panose="020F0502020204030204" pitchFamily="34" charset="0"/>
                <a:cs typeface="Times New Roman" panose="02020603050405020304" pitchFamily="18" charset="0"/>
              </a:rPr>
              <a:t>изящно, своеобразно и просто; но никогда его фигура не показалась мне более стройной, </a:t>
            </a:r>
            <a:r>
              <a:rPr lang="ru-RU" altLang="ru-RU" sz="28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никогда его </a:t>
            </a:r>
            <a:r>
              <a:rPr lang="ru-RU" altLang="ru-RU" sz="2800" b="1" dirty="0">
                <a:ea typeface="Calibri" panose="020F0502020204030204" pitchFamily="34" charset="0"/>
                <a:cs typeface="Times New Roman" panose="02020603050405020304" pitchFamily="18" charset="0"/>
              </a:rPr>
              <a:t>серая шляпа не сидела красивее на его едва поредевших кудрях.»</a:t>
            </a:r>
          </a:p>
        </p:txBody>
      </p:sp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2635250" y="5779078"/>
            <a:ext cx="6508750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ru-RU" altLang="ru-RU" sz="2800" b="1" dirty="0" smtClean="0">
                <a:solidFill>
                  <a:srgbClr val="000000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2. Отец </a:t>
            </a:r>
            <a:r>
              <a:rPr lang="ru-RU" altLang="ru-RU" sz="2800" b="1" dirty="0">
                <a:solidFill>
                  <a:srgbClr val="000000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Владимира, Петр Васильевич.</a:t>
            </a:r>
            <a:endParaRPr lang="ru-RU" altLang="ru-RU" sz="2800" b="1" dirty="0"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138412" y="5327631"/>
            <a:ext cx="578175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</a:pPr>
            <a:r>
              <a:rPr lang="ru-RU" altLang="ru-RU" sz="2800" b="1" dirty="0" smtClean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1. Князь </a:t>
            </a:r>
            <a:r>
              <a:rPr lang="ru-RU" altLang="ru-RU" sz="2800" b="1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Засекин, отец Зинаиды.</a:t>
            </a:r>
            <a:endParaRPr lang="ru-RU" altLang="ru-RU" sz="2800" b="1" dirty="0">
              <a:solidFill>
                <a:prstClr val="black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438997" y="6334780"/>
            <a:ext cx="28245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ct val="0"/>
              </a:spcBef>
            </a:pPr>
            <a:r>
              <a:rPr lang="ru-RU" altLang="ru-RU" sz="2800" b="1" dirty="0" smtClean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3. Доктор </a:t>
            </a:r>
            <a:r>
              <a:rPr lang="ru-RU" altLang="ru-RU" sz="2800" b="1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Лушин</a:t>
            </a:r>
            <a:endParaRPr lang="ru-RU" altLang="ru-RU" sz="2800" b="1" dirty="0">
              <a:solidFill>
                <a:prstClr val="black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60696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ds02.infourok.ru/uploads/ex/0d2b/0005b27a-34e7a304/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64272"/>
          <a:stretch>
            <a:fillRect/>
          </a:stretch>
        </p:blipFill>
        <p:spPr bwMode="auto">
          <a:xfrm>
            <a:off x="250825" y="260350"/>
            <a:ext cx="3248025" cy="5113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Прямоугольник 2"/>
          <p:cNvSpPr>
            <a:spLocks noChangeArrowheads="1"/>
          </p:cNvSpPr>
          <p:nvPr/>
        </p:nvSpPr>
        <p:spPr bwMode="auto">
          <a:xfrm>
            <a:off x="3902076" y="1464295"/>
            <a:ext cx="4968875" cy="267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400" b="1"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altLang="ru-RU" sz="2800" b="1">
                <a:ea typeface="Calibri" panose="020F0502020204030204" pitchFamily="34" charset="0"/>
                <a:cs typeface="Times New Roman" panose="02020603050405020304" pitchFamily="18" charset="0"/>
              </a:rPr>
              <a:t>Высокая стройная девушка в полосатом розовом платье… в движениях девушки  было что-то такое очаровательное, повелительное, ласкающее, насмешливое и милое.»</a:t>
            </a: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1934335" y="5589240"/>
            <a:ext cx="720376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8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2. Княжна </a:t>
            </a:r>
            <a:r>
              <a:rPr lang="ru-RU" altLang="ru-RU" sz="2800" b="1" dirty="0">
                <a:ea typeface="Calibri" panose="020F0502020204030204" pitchFamily="34" charset="0"/>
                <a:cs typeface="Times New Roman" panose="02020603050405020304" pitchFamily="18" charset="0"/>
              </a:rPr>
              <a:t>Зинаида Александровна Засекина</a:t>
            </a:r>
            <a:endParaRPr lang="ru-RU" altLang="ru-RU" sz="2800" b="1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355976" y="4850468"/>
            <a:ext cx="329859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ct val="0"/>
              </a:spcBef>
            </a:pPr>
            <a:r>
              <a:rPr lang="ru-RU" altLang="ru-RU" sz="2800" b="1" dirty="0" smtClean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1. Горничная Маша.</a:t>
            </a:r>
            <a:endParaRPr lang="ru-RU" altLang="ru-RU" sz="2800" b="1" dirty="0">
              <a:solidFill>
                <a:prstClr val="black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458667" y="6159460"/>
            <a:ext cx="61854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ct val="0"/>
              </a:spcBef>
            </a:pPr>
            <a:r>
              <a:rPr lang="ru-RU" altLang="ru-RU" sz="2800" b="1" dirty="0" smtClean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3. Анна Ивановна, жена хозяина дома</a:t>
            </a:r>
            <a:endParaRPr lang="ru-RU" altLang="ru-RU" sz="2800" b="1" dirty="0">
              <a:solidFill>
                <a:prstClr val="black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11088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ds02.infourok.ru/uploads/ex/0d2b/0005b27a-34e7a304/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64272"/>
          <a:stretch>
            <a:fillRect/>
          </a:stretch>
        </p:blipFill>
        <p:spPr bwMode="auto">
          <a:xfrm>
            <a:off x="250825" y="260350"/>
            <a:ext cx="3248025" cy="5113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Прямоугольник 2"/>
          <p:cNvSpPr>
            <a:spLocks noChangeArrowheads="1"/>
          </p:cNvSpPr>
          <p:nvPr/>
        </p:nvSpPr>
        <p:spPr bwMode="auto">
          <a:xfrm>
            <a:off x="4067175" y="1628775"/>
            <a:ext cx="4572000" cy="284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FontTx/>
              <a:buNone/>
            </a:pPr>
            <a:r>
              <a:rPr lang="ru-RU" altLang="ru-RU" sz="2800" b="1" dirty="0">
                <a:ea typeface="Calibri" panose="020F0502020204030204" pitchFamily="34" charset="0"/>
                <a:cs typeface="Times New Roman" panose="02020603050405020304" pitchFamily="18" charset="0"/>
              </a:rPr>
              <a:t>«…женщина лет пятидесяти, простоволосая и некрасивая, в зеленом старом платье и с пестрой гарусной косынкой вокруг шеи.»</a:t>
            </a:r>
            <a:endParaRPr lang="ru-RU" altLang="ru-RU" sz="2800" b="1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172" name="Прямоугольник 3"/>
          <p:cNvSpPr>
            <a:spLocks noChangeArrowheads="1"/>
          </p:cNvSpPr>
          <p:nvPr/>
        </p:nvSpPr>
        <p:spPr bwMode="auto">
          <a:xfrm>
            <a:off x="4067175" y="4517315"/>
            <a:ext cx="3942183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8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1. Княгиня </a:t>
            </a:r>
            <a:r>
              <a:rPr lang="ru-RU" altLang="ru-RU" sz="2800" b="1" dirty="0">
                <a:ea typeface="Calibri" panose="020F0502020204030204" pitchFamily="34" charset="0"/>
                <a:cs typeface="Times New Roman" panose="02020603050405020304" pitchFamily="18" charset="0"/>
              </a:rPr>
              <a:t>Засекина , мать Зинаиды.</a:t>
            </a:r>
            <a:endParaRPr lang="ru-RU" altLang="ru-RU" sz="2800" b="1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339752" y="6234148"/>
            <a:ext cx="629942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</a:pPr>
            <a:r>
              <a:rPr lang="ru-RU" altLang="ru-RU" sz="2800" b="1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3. Анна Ивановна, жена хозяина дома</a:t>
            </a:r>
            <a:endParaRPr lang="ru-RU" altLang="ru-RU" sz="2800" b="1" dirty="0">
              <a:solidFill>
                <a:prstClr val="black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91680" y="5529713"/>
            <a:ext cx="7200800" cy="5878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dirty="0" smtClean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2. </a:t>
            </a:r>
            <a:r>
              <a:rPr lang="ru-RU" altLang="ru-RU" sz="2800" b="1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Матушка Владимира, Марья Николаевна</a:t>
            </a:r>
            <a:endParaRPr lang="ru-RU" altLang="ru-RU" sz="2800" b="1" dirty="0">
              <a:solidFill>
                <a:prstClr val="black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9556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ds02.infourok.ru/uploads/ex/0d2b/0005b27a-34e7a304/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64272"/>
          <a:stretch>
            <a:fillRect/>
          </a:stretch>
        </p:blipFill>
        <p:spPr bwMode="auto">
          <a:xfrm>
            <a:off x="250825" y="260350"/>
            <a:ext cx="3248025" cy="5113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Прямоугольник 3"/>
          <p:cNvSpPr>
            <a:spLocks noChangeArrowheads="1"/>
          </p:cNvSpPr>
          <p:nvPr/>
        </p:nvSpPr>
        <p:spPr bwMode="auto">
          <a:xfrm>
            <a:off x="3652838" y="1051719"/>
            <a:ext cx="5491162" cy="4241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FontTx/>
              <a:buNone/>
            </a:pPr>
            <a:r>
              <a:rPr lang="ru-RU" altLang="ru-RU" sz="2800" b="1" dirty="0">
                <a:ea typeface="Calibri" panose="020F0502020204030204" pitchFamily="34" charset="0"/>
                <a:cs typeface="Times New Roman" panose="02020603050405020304" pitchFamily="18" charset="0"/>
              </a:rPr>
              <a:t>«…отлично воспитанный, но пустой и вздорный человек;  … он был очень богат, но проиграл все свое состояние – и неизвестно почему, чуть ли не из-за денег… женился на дочери какого-то приказного, а женившись, пустился в спекуляции и разорился окончательно.»</a:t>
            </a:r>
          </a:p>
        </p:txBody>
      </p:sp>
      <p:sp>
        <p:nvSpPr>
          <p:cNvPr id="17412" name="Прямоугольник 4"/>
          <p:cNvSpPr>
            <a:spLocks noChangeArrowheads="1"/>
          </p:cNvSpPr>
          <p:nvPr/>
        </p:nvSpPr>
        <p:spPr bwMode="auto">
          <a:xfrm>
            <a:off x="3653618" y="5517232"/>
            <a:ext cx="526708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8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1. Князь </a:t>
            </a:r>
            <a:r>
              <a:rPr lang="ru-RU" altLang="ru-RU" sz="2800" b="1" dirty="0">
                <a:ea typeface="Calibri" panose="020F0502020204030204" pitchFamily="34" charset="0"/>
                <a:cs typeface="Times New Roman" panose="02020603050405020304" pitchFamily="18" charset="0"/>
              </a:rPr>
              <a:t>Засекин, отец Зинаиды.</a:t>
            </a:r>
            <a:endParaRPr lang="ru-RU" altLang="ru-RU" sz="2800" b="1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580112" y="6041107"/>
            <a:ext cx="3145156" cy="5878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15000"/>
              </a:lnSpc>
              <a:spcBef>
                <a:spcPct val="0"/>
              </a:spcBef>
            </a:pPr>
            <a:r>
              <a:rPr lang="ru-RU" altLang="ru-RU" sz="2800" b="1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3. Граф Малевский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411760" y="6105740"/>
            <a:ext cx="28245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ct val="0"/>
              </a:spcBef>
            </a:pPr>
            <a:r>
              <a:rPr lang="ru-RU" altLang="ru-RU" sz="2800" b="1" dirty="0" smtClean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2. </a:t>
            </a:r>
            <a:r>
              <a:rPr lang="ru-RU" altLang="ru-RU" sz="2800" b="1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Доктор Лушин</a:t>
            </a:r>
            <a:endParaRPr lang="ru-RU" altLang="ru-RU" sz="2800" b="1" dirty="0">
              <a:solidFill>
                <a:prstClr val="black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54601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s://ds02.infourok.ru/uploads/ex/0d2b/0005b27a-34e7a304/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64272"/>
          <a:stretch>
            <a:fillRect/>
          </a:stretch>
        </p:blipFill>
        <p:spPr bwMode="auto">
          <a:xfrm>
            <a:off x="250825" y="260350"/>
            <a:ext cx="3248025" cy="5113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1" name="Прямоугольник 2"/>
          <p:cNvSpPr>
            <a:spLocks noChangeArrowheads="1"/>
          </p:cNvSpPr>
          <p:nvPr/>
        </p:nvSpPr>
        <p:spPr bwMode="auto">
          <a:xfrm>
            <a:off x="4067175" y="1916113"/>
            <a:ext cx="4572000" cy="151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FontTx/>
              <a:buNone/>
            </a:pPr>
            <a:r>
              <a:rPr lang="ru-RU" altLang="ru-RU" sz="2800" b="1">
                <a:ea typeface="Calibri" panose="020F0502020204030204" pitchFamily="34" charset="0"/>
                <a:cs typeface="Times New Roman" panose="02020603050405020304" pitchFamily="18" charset="0"/>
              </a:rPr>
              <a:t>«…человек с коротко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800" b="1">
                <a:ea typeface="Calibri" panose="020F0502020204030204" pitchFamily="34" charset="0"/>
                <a:cs typeface="Times New Roman" panose="02020603050405020304" pitchFamily="18" charset="0"/>
              </a:rPr>
              <a:t>остриженными черными волосами.»</a:t>
            </a:r>
            <a:endParaRPr lang="ru-RU" altLang="ru-RU" sz="2800" b="1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196" name="Прямоугольник 3"/>
          <p:cNvSpPr>
            <a:spLocks noChangeArrowheads="1"/>
          </p:cNvSpPr>
          <p:nvPr/>
        </p:nvSpPr>
        <p:spPr bwMode="auto">
          <a:xfrm>
            <a:off x="4940897" y="5409529"/>
            <a:ext cx="282455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8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3. Доктор </a:t>
            </a:r>
            <a:r>
              <a:rPr lang="ru-RU" altLang="ru-RU" sz="2800" b="1" dirty="0">
                <a:ea typeface="Calibri" panose="020F0502020204030204" pitchFamily="34" charset="0"/>
                <a:cs typeface="Times New Roman" panose="02020603050405020304" pitchFamily="18" charset="0"/>
              </a:rPr>
              <a:t>Лушин</a:t>
            </a:r>
            <a:endParaRPr lang="ru-RU" altLang="ru-RU" sz="2800" b="1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427984" y="4690530"/>
            <a:ext cx="3145156" cy="5587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15000"/>
              </a:lnSpc>
              <a:spcBef>
                <a:spcPct val="0"/>
              </a:spcBef>
            </a:pPr>
            <a:r>
              <a:rPr lang="ru-RU" altLang="ru-RU" sz="2800" b="1" dirty="0" smtClean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2. </a:t>
            </a:r>
            <a:r>
              <a:rPr lang="ru-RU" altLang="ru-RU" sz="2800" b="1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Граф Малевский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892901" y="4089368"/>
            <a:ext cx="2985113" cy="5301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</a:pPr>
            <a:r>
              <a:rPr lang="ru-RU" altLang="ru-RU" sz="2800" b="1" dirty="0" smtClean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1. Поэт Майданов</a:t>
            </a:r>
            <a:endParaRPr lang="ru-RU" altLang="ru-RU" sz="2800" b="1" dirty="0">
              <a:solidFill>
                <a:prstClr val="black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88411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s://ds02.infourok.ru/uploads/ex/0d2b/0005b27a-34e7a304/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64272"/>
          <a:stretch>
            <a:fillRect/>
          </a:stretch>
        </p:blipFill>
        <p:spPr bwMode="auto">
          <a:xfrm>
            <a:off x="250825" y="260350"/>
            <a:ext cx="3248025" cy="5113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Прямоугольник 2"/>
          <p:cNvSpPr>
            <a:spLocks noChangeArrowheads="1"/>
          </p:cNvSpPr>
          <p:nvPr/>
        </p:nvSpPr>
        <p:spPr bwMode="auto">
          <a:xfrm>
            <a:off x="3707904" y="1333500"/>
            <a:ext cx="5256584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800" b="1" dirty="0">
                <a:latin typeface="Arial" panose="020B0604020202020204" pitchFamily="34" charset="0"/>
              </a:rPr>
              <a:t>«…очень красивый и щегольски одетый брюнет, с выразительными карими глазами, узким белым носиком и тонкими усиками над крошечным ртом.»</a:t>
            </a:r>
          </a:p>
        </p:txBody>
      </p:sp>
      <p:sp>
        <p:nvSpPr>
          <p:cNvPr id="10244" name="Прямоугольник 3"/>
          <p:cNvSpPr>
            <a:spLocks noChangeArrowheads="1"/>
          </p:cNvSpPr>
          <p:nvPr/>
        </p:nvSpPr>
        <p:spPr bwMode="auto">
          <a:xfrm>
            <a:off x="5105910" y="5914500"/>
            <a:ext cx="314515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8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3. Граф </a:t>
            </a:r>
            <a:r>
              <a:rPr lang="ru-RU" altLang="ru-RU" sz="2800" b="1" dirty="0">
                <a:ea typeface="Calibri" panose="020F0502020204030204" pitchFamily="34" charset="0"/>
                <a:cs typeface="Times New Roman" panose="02020603050405020304" pitchFamily="18" charset="0"/>
              </a:rPr>
              <a:t>Малевский</a:t>
            </a:r>
            <a:endParaRPr lang="ru-RU" altLang="ru-RU" sz="2800" b="1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793377" y="4354852"/>
            <a:ext cx="2985113" cy="5533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</a:pPr>
            <a:r>
              <a:rPr lang="ru-RU" altLang="ru-RU" sz="2800" b="1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1. Поэт Майданов</a:t>
            </a:r>
            <a:endParaRPr lang="ru-RU" altLang="ru-RU" sz="2800" b="1" dirty="0">
              <a:solidFill>
                <a:prstClr val="black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392488" y="4934301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spcBef>
                <a:spcPct val="0"/>
              </a:spcBef>
            </a:pPr>
            <a:r>
              <a:rPr lang="ru-RU" altLang="ru-RU" sz="2800" b="1" dirty="0" smtClean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2. Отставной </a:t>
            </a:r>
            <a:r>
              <a:rPr lang="ru-RU" altLang="ru-RU" sz="2800" b="1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капитан </a:t>
            </a:r>
            <a:r>
              <a:rPr lang="ru-RU" altLang="ru-RU" sz="2800" b="1" dirty="0" err="1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Нирмацкий</a:t>
            </a:r>
            <a:r>
              <a:rPr lang="ru-RU" altLang="ru-RU" sz="2800" b="1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altLang="ru-RU" sz="2800" b="1" dirty="0">
              <a:solidFill>
                <a:prstClr val="black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64191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ds02.infourok.ru/uploads/ex/0d2b/0005b27a-34e7a304/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64272"/>
          <a:stretch>
            <a:fillRect/>
          </a:stretch>
        </p:blipFill>
        <p:spPr bwMode="auto">
          <a:xfrm>
            <a:off x="250825" y="260350"/>
            <a:ext cx="3248025" cy="5113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Прямоугольник 2"/>
          <p:cNvSpPr>
            <a:spLocks noChangeArrowheads="1"/>
          </p:cNvSpPr>
          <p:nvPr/>
        </p:nvSpPr>
        <p:spPr bwMode="auto">
          <a:xfrm>
            <a:off x="3851275" y="2432050"/>
            <a:ext cx="4572000" cy="37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FontTx/>
              <a:buNone/>
            </a:pPr>
            <a:r>
              <a:rPr lang="ru-RU" altLang="ru-RU" sz="180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altLang="ru-RU" sz="180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340" name="Прямоугольник 3"/>
          <p:cNvSpPr>
            <a:spLocks noChangeArrowheads="1"/>
          </p:cNvSpPr>
          <p:nvPr/>
        </p:nvSpPr>
        <p:spPr bwMode="auto">
          <a:xfrm>
            <a:off x="3779838" y="3244850"/>
            <a:ext cx="2365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80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altLang="ru-RU" sz="180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269" name="Прямоугольник 4"/>
          <p:cNvSpPr>
            <a:spLocks noChangeArrowheads="1"/>
          </p:cNvSpPr>
          <p:nvPr/>
        </p:nvSpPr>
        <p:spPr bwMode="auto">
          <a:xfrm>
            <a:off x="4545959" y="5108575"/>
            <a:ext cx="4572000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FontTx/>
              <a:buNone/>
            </a:pPr>
            <a:r>
              <a:rPr lang="ru-RU" altLang="ru-RU" sz="28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2.Поэт </a:t>
            </a:r>
            <a:r>
              <a:rPr lang="ru-RU" altLang="ru-RU" sz="2800" b="1" dirty="0">
                <a:ea typeface="Calibri" panose="020F0502020204030204" pitchFamily="34" charset="0"/>
                <a:cs typeface="Times New Roman" panose="02020603050405020304" pitchFamily="18" charset="0"/>
              </a:rPr>
              <a:t>Майданов</a:t>
            </a:r>
            <a:endParaRPr lang="ru-RU" altLang="ru-RU" sz="2800" b="1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342" name="Прямоугольник 5"/>
          <p:cNvSpPr>
            <a:spLocks noChangeArrowheads="1"/>
          </p:cNvSpPr>
          <p:nvPr/>
        </p:nvSpPr>
        <p:spPr bwMode="auto">
          <a:xfrm>
            <a:off x="4046538" y="1350963"/>
            <a:ext cx="4845942" cy="287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FontTx/>
              <a:buNone/>
            </a:pPr>
            <a:r>
              <a:rPr lang="ru-RU" altLang="ru-RU" sz="2800" b="1" dirty="0">
                <a:ea typeface="Calibri" panose="020F0502020204030204" pitchFamily="34" charset="0"/>
                <a:cs typeface="Times New Roman" panose="02020603050405020304" pitchFamily="18" charset="0"/>
              </a:rPr>
              <a:t>«…высокий молодой человек с худощавым лицом, маленькими слепыми глазками и чрезвычайно длинными черными волосами.»</a:t>
            </a:r>
            <a:endParaRPr lang="ru-RU" altLang="ru-RU" sz="28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800871" y="5668071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spcBef>
                <a:spcPct val="0"/>
              </a:spcBef>
            </a:pPr>
            <a:r>
              <a:rPr lang="ru-RU" altLang="ru-RU" sz="2800" b="1" dirty="0" smtClean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3. Отставной </a:t>
            </a:r>
            <a:r>
              <a:rPr lang="ru-RU" altLang="ru-RU" sz="2800" b="1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капитан </a:t>
            </a:r>
            <a:r>
              <a:rPr lang="ru-RU" altLang="ru-RU" sz="2800" b="1" dirty="0" err="1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Нирмацкий</a:t>
            </a:r>
            <a:r>
              <a:rPr lang="ru-RU" altLang="ru-RU" sz="2800" b="1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altLang="ru-RU" sz="2800" b="1" dirty="0">
              <a:solidFill>
                <a:prstClr val="black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183509" y="4220688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spcBef>
                <a:spcPct val="0"/>
              </a:spcBef>
            </a:pPr>
            <a:r>
              <a:rPr lang="ru-RU" altLang="ru-RU" sz="2800" b="1" dirty="0" smtClean="0">
                <a:solidFill>
                  <a:prstClr val="black"/>
                </a:solidFill>
              </a:rPr>
              <a:t>1. Гусар </a:t>
            </a:r>
            <a:r>
              <a:rPr lang="ru-RU" altLang="ru-RU" sz="2800" b="1" dirty="0">
                <a:solidFill>
                  <a:prstClr val="black"/>
                </a:solidFill>
              </a:rPr>
              <a:t>Виктор </a:t>
            </a:r>
            <a:r>
              <a:rPr lang="ru-RU" altLang="ru-RU" sz="2800" b="1" dirty="0" err="1">
                <a:solidFill>
                  <a:prstClr val="black"/>
                </a:solidFill>
              </a:rPr>
              <a:t>Егорыч</a:t>
            </a:r>
            <a:r>
              <a:rPr lang="ru-RU" altLang="ru-RU" sz="2800" b="1" dirty="0">
                <a:solidFill>
                  <a:prstClr val="black"/>
                </a:solidFill>
              </a:rPr>
              <a:t> </a:t>
            </a:r>
            <a:r>
              <a:rPr lang="ru-RU" altLang="ru-RU" sz="2800" b="1" dirty="0" err="1">
                <a:solidFill>
                  <a:prstClr val="black"/>
                </a:solidFill>
              </a:rPr>
              <a:t>Беловзоров</a:t>
            </a:r>
            <a:endParaRPr lang="ru-RU" altLang="ru-RU" sz="28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07648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Rectangle 1"/>
          <p:cNvSpPr>
            <a:spLocks noChangeArrowheads="1"/>
          </p:cNvSpPr>
          <p:nvPr/>
        </p:nvSpPr>
        <p:spPr bwMode="auto">
          <a:xfrm>
            <a:off x="357158" y="285728"/>
            <a:ext cx="8501122" cy="624786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Цели урока: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Проверка первичного восприятия текста.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Выделение идейно-эмоционального содержания повести.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Знакомство с автобиографической основой.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Задачи: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Дидактические: </a:t>
            </a:r>
            <a:endParaRPr kumimoji="0" lang="ru-RU" sz="20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продолжить формирование умений анализировать художественный текст; аргументировано доказывать собственное суждение;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проверить степень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сформированности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навыков глубокого прочтения художественного произведения;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обозначить злободневность произведения.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Развивающие: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совершенствовать умения анализировать, доказывать, сравнивать, формулировать обобщенные выводы;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развивать эмоциональную восприимчивость.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Воспитательные: </a:t>
            </a:r>
            <a:endParaRPr kumimoji="0" lang="ru-RU" sz="20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воспитывать трепетное отношение к женщине, к любви;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уважение к чувствам других людей;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показать вневременные рамки классического художественного произведения;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воспитание высокой эмоциональной культуры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ds02.infourok.ru/uploads/ex/0d2b/0005b27a-34e7a304/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64272"/>
          <a:stretch>
            <a:fillRect/>
          </a:stretch>
        </p:blipFill>
        <p:spPr bwMode="auto">
          <a:xfrm>
            <a:off x="250825" y="260350"/>
            <a:ext cx="3248025" cy="5113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Прямоугольник 2"/>
          <p:cNvSpPr>
            <a:spLocks noChangeArrowheads="1"/>
          </p:cNvSpPr>
          <p:nvPr/>
        </p:nvSpPr>
        <p:spPr bwMode="auto">
          <a:xfrm>
            <a:off x="4284663" y="1484313"/>
            <a:ext cx="4572000" cy="310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800" b="1">
                <a:latin typeface="Arial" panose="020B0604020202020204" pitchFamily="34" charset="0"/>
              </a:rPr>
              <a:t>«…человек лет сорока, рябой до безобразия, курчавый как арап, сутуловатый, кривоногий и одетый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800" b="1">
                <a:latin typeface="Arial" panose="020B0604020202020204" pitchFamily="34" charset="0"/>
              </a:rPr>
              <a:t>в военный сюртук без эполет, нараспашку.»</a:t>
            </a:r>
          </a:p>
        </p:txBody>
      </p:sp>
      <p:sp>
        <p:nvSpPr>
          <p:cNvPr id="12292" name="Прямоугольник 3"/>
          <p:cNvSpPr>
            <a:spLocks noChangeArrowheads="1"/>
          </p:cNvSpPr>
          <p:nvPr/>
        </p:nvSpPr>
        <p:spPr bwMode="auto">
          <a:xfrm>
            <a:off x="3651612" y="4850468"/>
            <a:ext cx="549483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8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1. Отставной </a:t>
            </a:r>
            <a:r>
              <a:rPr lang="ru-RU" altLang="ru-RU" sz="2800" b="1" dirty="0">
                <a:ea typeface="Calibri" panose="020F0502020204030204" pitchFamily="34" charset="0"/>
                <a:cs typeface="Times New Roman" panose="02020603050405020304" pitchFamily="18" charset="0"/>
              </a:rPr>
              <a:t>капитан </a:t>
            </a:r>
            <a:r>
              <a:rPr lang="ru-RU" altLang="ru-RU" sz="2800" b="1" dirty="0" err="1">
                <a:ea typeface="Calibri" panose="020F0502020204030204" pitchFamily="34" charset="0"/>
                <a:cs typeface="Times New Roman" panose="02020603050405020304" pitchFamily="18" charset="0"/>
              </a:rPr>
              <a:t>Нирмацкий</a:t>
            </a:r>
            <a:r>
              <a:rPr lang="ru-RU" altLang="ru-RU" sz="2800" b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altLang="ru-RU" sz="2800" b="1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792725" y="5514625"/>
            <a:ext cx="60848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800" b="1" dirty="0" smtClean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2. Владимир </a:t>
            </a:r>
            <a:r>
              <a:rPr lang="ru-RU" altLang="ru-RU" sz="2800" b="1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Засекин, брат Зинаиды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447765" y="6178783"/>
            <a:ext cx="673293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</a:pPr>
            <a:r>
              <a:rPr lang="ru-RU" altLang="ru-RU" sz="2800" b="1" dirty="0" smtClean="0">
                <a:solidFill>
                  <a:prstClr val="black"/>
                </a:solidFill>
              </a:rPr>
              <a:t>3. Гусар </a:t>
            </a:r>
            <a:r>
              <a:rPr lang="ru-RU" altLang="ru-RU" sz="2800" b="1" dirty="0">
                <a:solidFill>
                  <a:prstClr val="black"/>
                </a:solidFill>
              </a:rPr>
              <a:t>Виктор </a:t>
            </a:r>
            <a:r>
              <a:rPr lang="ru-RU" altLang="ru-RU" sz="2800" b="1" dirty="0" err="1">
                <a:solidFill>
                  <a:prstClr val="black"/>
                </a:solidFill>
              </a:rPr>
              <a:t>Егорыч</a:t>
            </a:r>
            <a:r>
              <a:rPr lang="ru-RU" altLang="ru-RU" sz="2800" b="1" dirty="0">
                <a:solidFill>
                  <a:prstClr val="black"/>
                </a:solidFill>
              </a:rPr>
              <a:t> </a:t>
            </a:r>
            <a:r>
              <a:rPr lang="ru-RU" altLang="ru-RU" sz="2800" b="1" dirty="0" err="1">
                <a:solidFill>
                  <a:prstClr val="black"/>
                </a:solidFill>
              </a:rPr>
              <a:t>Беловзоров</a:t>
            </a:r>
            <a:endParaRPr lang="ru-RU" altLang="ru-RU" sz="28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53980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ds02.infourok.ru/uploads/ex/0d2b/0005b27a-34e7a304/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64272"/>
          <a:stretch>
            <a:fillRect/>
          </a:stretch>
        </p:blipFill>
        <p:spPr bwMode="auto">
          <a:xfrm>
            <a:off x="250825" y="260350"/>
            <a:ext cx="3248025" cy="5113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Прямоугольник 2"/>
          <p:cNvSpPr>
            <a:spLocks noChangeArrowheads="1"/>
          </p:cNvSpPr>
          <p:nvPr/>
        </p:nvSpPr>
        <p:spPr bwMode="auto">
          <a:xfrm>
            <a:off x="3779838" y="2274888"/>
            <a:ext cx="4572000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FontTx/>
              <a:buNone/>
            </a:pPr>
            <a:r>
              <a:rPr lang="ru-RU" altLang="ru-RU" sz="2800" b="1">
                <a:ea typeface="Calibri" panose="020F0502020204030204" pitchFamily="34" charset="0"/>
                <a:cs typeface="Times New Roman" panose="02020603050405020304" pitchFamily="18" charset="0"/>
              </a:rPr>
              <a:t>«…белокурый и курчавый молодец, гусар с румяным</a:t>
            </a:r>
          </a:p>
          <a:p>
            <a:pPr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FontTx/>
              <a:buNone/>
            </a:pPr>
            <a:r>
              <a:rPr lang="ru-RU" altLang="ru-RU" sz="2800" b="1">
                <a:ea typeface="Calibri" panose="020F0502020204030204" pitchFamily="34" charset="0"/>
                <a:cs typeface="Times New Roman" panose="02020603050405020304" pitchFamily="18" charset="0"/>
              </a:rPr>
              <a:t>лицом и глазами навыкате.»</a:t>
            </a:r>
          </a:p>
        </p:txBody>
      </p:sp>
      <p:sp>
        <p:nvSpPr>
          <p:cNvPr id="16388" name="Прямоугольник 3"/>
          <p:cNvSpPr>
            <a:spLocks noChangeArrowheads="1"/>
          </p:cNvSpPr>
          <p:nvPr/>
        </p:nvSpPr>
        <p:spPr bwMode="auto">
          <a:xfrm>
            <a:off x="3880398" y="5376029"/>
            <a:ext cx="491448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800" dirty="0">
                <a:latin typeface="+mn-lt"/>
              </a:rPr>
              <a:t> </a:t>
            </a:r>
            <a:r>
              <a:rPr lang="ru-RU" altLang="ru-RU" sz="2800" b="1" dirty="0" smtClean="0">
                <a:latin typeface="+mn-lt"/>
              </a:rPr>
              <a:t>2. </a:t>
            </a:r>
            <a:r>
              <a:rPr lang="ru-RU" altLang="ru-RU" sz="2800" b="1" dirty="0">
                <a:latin typeface="+mn-lt"/>
              </a:rPr>
              <a:t>Виктор </a:t>
            </a:r>
            <a:r>
              <a:rPr lang="ru-RU" altLang="ru-RU" sz="2800" b="1" dirty="0" err="1">
                <a:latin typeface="+mn-lt"/>
              </a:rPr>
              <a:t>Егорыч</a:t>
            </a:r>
            <a:r>
              <a:rPr lang="ru-RU" altLang="ru-RU" sz="2800" b="1" dirty="0">
                <a:latin typeface="+mn-lt"/>
              </a:rPr>
              <a:t> </a:t>
            </a:r>
            <a:r>
              <a:rPr lang="ru-RU" altLang="ru-RU" sz="2800" b="1" dirty="0" err="1" smtClean="0">
                <a:latin typeface="+mn-lt"/>
              </a:rPr>
              <a:t>Беловзоров</a:t>
            </a:r>
            <a:r>
              <a:rPr lang="ru-RU" altLang="ru-RU" sz="2800" b="1" dirty="0" smtClean="0">
                <a:latin typeface="+mn-lt"/>
              </a:rPr>
              <a:t>.</a:t>
            </a:r>
            <a:endParaRPr lang="ru-RU" altLang="ru-RU" sz="2800" b="1" dirty="0">
              <a:latin typeface="+mn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08109" y="4419581"/>
            <a:ext cx="48403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</a:pPr>
            <a:r>
              <a:rPr lang="ru-RU" altLang="ru-RU" sz="2800" b="1" dirty="0" smtClean="0">
                <a:solidFill>
                  <a:prstClr val="black"/>
                </a:solidFill>
              </a:rPr>
              <a:t>1. Автор учебника </a:t>
            </a:r>
            <a:r>
              <a:rPr lang="ru-RU" altLang="ru-RU" sz="2800" b="1" dirty="0" err="1" smtClean="0">
                <a:solidFill>
                  <a:prstClr val="black"/>
                </a:solidFill>
              </a:rPr>
              <a:t>Кайданов</a:t>
            </a:r>
            <a:r>
              <a:rPr lang="ru-RU" altLang="ru-RU" sz="2800" b="1" dirty="0" smtClean="0">
                <a:solidFill>
                  <a:prstClr val="black"/>
                </a:solidFill>
              </a:rPr>
              <a:t>.</a:t>
            </a:r>
            <a:endParaRPr lang="ru-RU" altLang="ru-RU" sz="2800" b="1" dirty="0">
              <a:solidFill>
                <a:prstClr val="black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779838" y="6070867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spcBef>
                <a:spcPct val="0"/>
              </a:spcBef>
            </a:pPr>
            <a:r>
              <a:rPr lang="ru-RU" altLang="ru-RU" sz="2800" b="1" dirty="0" smtClean="0">
                <a:solidFill>
                  <a:prstClr val="black"/>
                </a:solidFill>
              </a:rPr>
              <a:t>3. Слуга </a:t>
            </a:r>
            <a:r>
              <a:rPr lang="ru-RU" altLang="ru-RU" sz="2800" b="1" dirty="0" err="1" smtClean="0">
                <a:solidFill>
                  <a:prstClr val="black"/>
                </a:solidFill>
              </a:rPr>
              <a:t>Вонифатий</a:t>
            </a:r>
            <a:r>
              <a:rPr lang="ru-RU" altLang="ru-RU" sz="2800" b="1" dirty="0" smtClean="0">
                <a:solidFill>
                  <a:prstClr val="black"/>
                </a:solidFill>
              </a:rPr>
              <a:t>.</a:t>
            </a:r>
            <a:endParaRPr lang="ru-RU" altLang="ru-RU" sz="28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79174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ds02.infourok.ru/uploads/ex/0d2b/0005b27a-34e7a304/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64272"/>
          <a:stretch>
            <a:fillRect/>
          </a:stretch>
        </p:blipFill>
        <p:spPr bwMode="auto">
          <a:xfrm>
            <a:off x="250825" y="260350"/>
            <a:ext cx="3248025" cy="5113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Прямоугольник 2"/>
          <p:cNvSpPr>
            <a:spLocks noChangeArrowheads="1"/>
          </p:cNvSpPr>
          <p:nvPr/>
        </p:nvSpPr>
        <p:spPr bwMode="auto">
          <a:xfrm>
            <a:off x="3851275" y="2443163"/>
            <a:ext cx="4572000" cy="37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FontTx/>
              <a:buNone/>
            </a:pPr>
            <a:r>
              <a:rPr lang="ru-RU" altLang="ru-RU" sz="180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altLang="ru-RU" sz="180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316" name="Прямоугольник 3"/>
          <p:cNvSpPr>
            <a:spLocks noChangeArrowheads="1"/>
          </p:cNvSpPr>
          <p:nvPr/>
        </p:nvSpPr>
        <p:spPr bwMode="auto">
          <a:xfrm>
            <a:off x="4419600" y="1628775"/>
            <a:ext cx="4356100" cy="267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ru-RU" altLang="ru-RU" sz="2800" b="1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«…кадет, лет двенадцати…в новом своем </a:t>
            </a:r>
            <a:r>
              <a:rPr lang="ru-RU" altLang="ru-RU" sz="2800" b="1" dirty="0" err="1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мундирчике</a:t>
            </a:r>
            <a:r>
              <a:rPr lang="ru-RU" altLang="ru-RU" sz="2800" b="1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из толстого сукна, с широкими золотыми позументами.»</a:t>
            </a:r>
          </a:p>
        </p:txBody>
      </p:sp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2411760" y="5920404"/>
            <a:ext cx="6363940" cy="587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ru-RU" altLang="ru-RU" sz="28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3. Владимир </a:t>
            </a:r>
            <a:r>
              <a:rPr lang="ru-RU" altLang="ru-RU" sz="2800" b="1" dirty="0">
                <a:ea typeface="Calibri" panose="020F0502020204030204" pitchFamily="34" charset="0"/>
                <a:cs typeface="Times New Roman" panose="02020603050405020304" pitchFamily="18" charset="0"/>
              </a:rPr>
              <a:t>Засекин, брат Зинаиды</a:t>
            </a:r>
            <a:r>
              <a:rPr lang="ru-RU" altLang="ru-RU" sz="1600" dirty="0"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913700" y="4419581"/>
            <a:ext cx="488771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</a:pPr>
            <a:r>
              <a:rPr lang="ru-RU" altLang="ru-RU" sz="2800" b="1" dirty="0" smtClean="0">
                <a:solidFill>
                  <a:prstClr val="black"/>
                </a:solidFill>
              </a:rPr>
              <a:t>1. Главный герой повести Вольдемар</a:t>
            </a:r>
            <a:endParaRPr lang="ru-RU" altLang="ru-RU" sz="2800" b="1" dirty="0">
              <a:solidFill>
                <a:prstClr val="black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07205" y="5385436"/>
            <a:ext cx="71642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</a:pPr>
            <a:r>
              <a:rPr lang="ru-RU" altLang="ru-RU" sz="2800" b="1" dirty="0" smtClean="0">
                <a:solidFill>
                  <a:prstClr val="black"/>
                </a:solidFill>
              </a:rPr>
              <a:t>2. Приятель </a:t>
            </a:r>
            <a:r>
              <a:rPr lang="ru-RU" altLang="ru-RU" sz="2800" b="1" dirty="0" err="1" smtClean="0">
                <a:solidFill>
                  <a:prstClr val="black"/>
                </a:solidFill>
              </a:rPr>
              <a:t>Майданова</a:t>
            </a:r>
            <a:r>
              <a:rPr lang="ru-RU" altLang="ru-RU" sz="2800" b="1" dirty="0" smtClean="0">
                <a:solidFill>
                  <a:prstClr val="black"/>
                </a:solidFill>
              </a:rPr>
              <a:t> </a:t>
            </a:r>
            <a:r>
              <a:rPr lang="ru-RU" altLang="ru-RU" sz="2800" b="1" dirty="0" err="1" smtClean="0">
                <a:solidFill>
                  <a:prstClr val="black"/>
                </a:solidFill>
              </a:rPr>
              <a:t>Тонкошеев</a:t>
            </a:r>
            <a:endParaRPr lang="ru-RU" altLang="ru-RU" sz="28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89649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mtClean="0"/>
              <a:t>МОЛОДЦЫ!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xmlns="" val="511774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/>
            </a:r>
            <a:br>
              <a:rPr lang="ru-RU" sz="48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</a:br>
            <a:r>
              <a:rPr lang="ru-RU" sz="48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История </a:t>
            </a:r>
            <a:r>
              <a:rPr lang="ru-RU" sz="48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создания.</a:t>
            </a:r>
            <a:br>
              <a:rPr lang="ru-RU" sz="48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</a:br>
            <a:endParaRPr lang="ru-RU" sz="4800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57200" y="1417638"/>
            <a:ext cx="4762872" cy="4708525"/>
          </a:xfrm>
        </p:spPr>
        <p:txBody>
          <a:bodyPr>
            <a:normAutofit fontScale="92500" lnSpcReduction="10000"/>
          </a:bodyPr>
          <a:lstStyle/>
          <a:p>
            <a:r>
              <a:rPr lang="ru-RU" i="1" u="sng" dirty="0" smtClean="0"/>
              <a:t>Однажды на вопрос, кто же послужил прототипом молодого героя повести «Первая любовь»,Тургенев ответил : «Этот мальчик –ваш покорный слуга…-Как? И вы так влюблены были?- Был. - И с ножом бегали?- И с ножом бегал».</a:t>
            </a:r>
            <a:r>
              <a:rPr lang="ru-RU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b="1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2" descr="https://ds02.infourok.ru/uploads/ex/0d2b/0005b27a-34e7a304/img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4319"/>
          <a:stretch/>
        </p:blipFill>
        <p:spPr bwMode="auto">
          <a:xfrm>
            <a:off x="5436096" y="1628800"/>
            <a:ext cx="2870950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02131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/>
            </a:r>
            <a:br>
              <a:rPr lang="ru-RU" sz="48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</a:br>
            <a:r>
              <a:rPr lang="ru-RU" sz="48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История </a:t>
            </a:r>
            <a:r>
              <a:rPr lang="ru-RU" sz="48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создания.</a:t>
            </a:r>
            <a:br>
              <a:rPr lang="ru-RU" sz="48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</a:br>
            <a:endParaRPr lang="ru-RU" sz="4800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57200" y="1417638"/>
            <a:ext cx="4762872" cy="4708525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Зимой 1860 года 42-летний писатель начал свою повесть «Первая любовь». </a:t>
            </a:r>
          </a:p>
          <a:p>
            <a:r>
              <a:rPr lang="ru-RU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белом заснеженном Петербурге с грустной нежностью вспомнил он своего отца, который в этом возрасте уже закончил жизненный путь.</a:t>
            </a:r>
            <a:endParaRPr lang="ru-RU" b="1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2" descr="https://ds02.infourok.ru/uploads/ex/0d2b/0005b27a-34e7a304/img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4319"/>
          <a:stretch/>
        </p:blipFill>
        <p:spPr bwMode="auto">
          <a:xfrm>
            <a:off x="5436096" y="1628800"/>
            <a:ext cx="2870950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02131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Об автобиографическом характере повести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29196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“Вся моя биография – в моих сочинениях” – эти слова Тургенева ещё раз подтверждаются повестью “Первая любовь”, основанной на автобиографическом материале. </a:t>
            </a:r>
          </a:p>
          <a:p>
            <a:endParaRPr lang="ru-RU" dirty="0" smtClean="0"/>
          </a:p>
          <a:p>
            <a:r>
              <a:rPr lang="ru-RU" dirty="0" smtClean="0"/>
              <a:t>““Первая любовь” – это пережито”, – замечал Тургенев в своём дневнике. Действительно, в повести мы видим последовательность реальных жизненных фактов: действие происходит летом 1833 года, когда будущему писателю шёл шестнадцатый год, а его герой, </a:t>
            </a:r>
            <a:r>
              <a:rPr lang="ru-RU" dirty="0" err="1" smtClean="0"/>
              <a:t>Вольдемар</a:t>
            </a:r>
            <a:r>
              <a:rPr lang="ru-RU" dirty="0" smtClean="0"/>
              <a:t>, на год старше.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888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324860"/>
            <a:ext cx="3392541" cy="4817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-72273" y="5286176"/>
            <a:ext cx="4788289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4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altLang="ru-RU" sz="24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Н. Тургенев </a:t>
            </a:r>
            <a:r>
              <a:rPr lang="ru-RU" altLang="ru-RU" sz="24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endParaRPr lang="ru-RU" altLang="ru-RU" sz="2400" b="1" dirty="0" smtClean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4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отец  </a:t>
            </a:r>
            <a:r>
              <a:rPr lang="ru-RU" altLang="ru-RU" sz="24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писателя</a:t>
            </a:r>
          </a:p>
        </p:txBody>
      </p:sp>
      <p:pic>
        <p:nvPicPr>
          <p:cNvPr id="6" name="Picture 5" descr="77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6016" y="980728"/>
            <a:ext cx="3258869" cy="4767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3891305" y="5997583"/>
            <a:ext cx="491544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В. П. </a:t>
            </a:r>
            <a:r>
              <a:rPr lang="ru-RU" altLang="ru-RU" sz="2400" b="1" dirty="0" err="1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Лутовинова</a:t>
            </a:r>
            <a:r>
              <a:rPr lang="ru-RU" altLang="ru-RU" sz="24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– мать писателя</a:t>
            </a:r>
          </a:p>
        </p:txBody>
      </p:sp>
    </p:spTree>
    <p:extLst>
      <p:ext uri="{BB962C8B-B14F-4D97-AF65-F5344CB8AC3E}">
        <p14:creationId xmlns:p14="http://schemas.microsoft.com/office/powerpoint/2010/main" xmlns="" val="4090791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Об автобиографическом характере повести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Прототипами родителей Володи стали родители И.С. Тургенева. Писатель  рисует яркий и достоверный портрет своего отца, о чём он сам неоднократно говорит. Многие его за это осуждали, но писатель восхищался красотой своего отца, его неотразимой очаровательностью.  И он,  тогда почти мальчик, и его отец полюбили молодую и удивительно красивую  Екатерину  Шаховскую.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2.infourok.ru/uploads/ex/0d2b/0005b27a-34e7a304/img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7527" t="5587" r="1761" b="16714"/>
          <a:stretch/>
        </p:blipFill>
        <p:spPr bwMode="auto">
          <a:xfrm>
            <a:off x="150518" y="1417638"/>
            <a:ext cx="3784017" cy="5384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s://ds02.infourok.ru/uploads/ex/0d2b/0005b27a-34e7a304/img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149" t="4538" r="63776" b="16714"/>
          <a:stretch/>
        </p:blipFill>
        <p:spPr bwMode="auto">
          <a:xfrm>
            <a:off x="5375256" y="1527120"/>
            <a:ext cx="3686427" cy="5183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6" descr="no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0164"/>
          <a:stretch>
            <a:fillRect/>
          </a:stretch>
        </p:blipFill>
        <p:spPr bwMode="auto">
          <a:xfrm>
            <a:off x="3166238" y="3041650"/>
            <a:ext cx="2879725" cy="381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Первая любовь</a:t>
            </a:r>
            <a:endParaRPr lang="ru-RU" b="1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16443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План урока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ru-RU" dirty="0" err="1" smtClean="0"/>
              <a:t>Оргмомент</a:t>
            </a:r>
            <a:r>
              <a:rPr lang="ru-RU" dirty="0" smtClean="0"/>
              <a:t>. Обращение к личному опыту учащихся.  (2 мин.)</a:t>
            </a:r>
          </a:p>
          <a:p>
            <a:pPr lvl="0"/>
            <a:r>
              <a:rPr lang="ru-RU" dirty="0" err="1" smtClean="0"/>
              <a:t>Целеполагание</a:t>
            </a:r>
            <a:r>
              <a:rPr lang="ru-RU" dirty="0" smtClean="0"/>
              <a:t>. (3 мин.)</a:t>
            </a:r>
          </a:p>
          <a:p>
            <a:pPr lvl="0"/>
            <a:r>
              <a:rPr lang="ru-RU" dirty="0" smtClean="0"/>
              <a:t>Настрой к уроку (2  мин)</a:t>
            </a:r>
          </a:p>
          <a:p>
            <a:pPr lvl="0"/>
            <a:r>
              <a:rPr lang="ru-RU" dirty="0" smtClean="0"/>
              <a:t>Посвящение -знакомство с Анненковым. (3 мин.)</a:t>
            </a:r>
          </a:p>
          <a:p>
            <a:pPr lvl="0"/>
            <a:r>
              <a:rPr lang="ru-RU" dirty="0" smtClean="0"/>
              <a:t>Викторина о героях (5 мин)</a:t>
            </a:r>
          </a:p>
          <a:p>
            <a:pPr lvl="0"/>
            <a:r>
              <a:rPr lang="ru-RU" dirty="0" smtClean="0"/>
              <a:t>Знакомство с автобиографической основой повести. Индивидуальное сообщение. (3 мин)</a:t>
            </a:r>
          </a:p>
          <a:p>
            <a:pPr lvl="0"/>
            <a:r>
              <a:rPr lang="ru-RU" dirty="0" smtClean="0"/>
              <a:t>Литературный спор (дискуссия).</a:t>
            </a:r>
            <a:r>
              <a:rPr lang="ru-RU" b="1" dirty="0" smtClean="0"/>
              <a:t>(</a:t>
            </a:r>
            <a:r>
              <a:rPr lang="ru-RU" dirty="0" smtClean="0"/>
              <a:t>15 мин.)</a:t>
            </a:r>
          </a:p>
          <a:p>
            <a:pPr lvl="0"/>
            <a:r>
              <a:rPr lang="ru-RU" dirty="0" smtClean="0"/>
              <a:t>Нравственные уроки повести. (5 мин)</a:t>
            </a:r>
          </a:p>
          <a:p>
            <a:pPr lvl="0"/>
            <a:r>
              <a:rPr lang="ru-RU" dirty="0" smtClean="0"/>
              <a:t>Подведение итогов. </a:t>
            </a:r>
            <a:r>
              <a:rPr lang="ru-RU" dirty="0" err="1" smtClean="0"/>
              <a:t>Рефлексия.Оценивание</a:t>
            </a:r>
            <a:r>
              <a:rPr lang="ru-RU" dirty="0" smtClean="0"/>
              <a:t>.(4 мин.)</a:t>
            </a:r>
          </a:p>
          <a:p>
            <a:pPr lvl="0"/>
            <a:r>
              <a:rPr lang="ru-RU" dirty="0" smtClean="0"/>
              <a:t>Домашнее задание. ( 2 мин.)</a:t>
            </a:r>
          </a:p>
          <a:p>
            <a:pPr lvl="0"/>
            <a:r>
              <a:rPr lang="ru-RU" dirty="0" smtClean="0"/>
              <a:t>Завершающий этап урока.(2 мин)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8229600" cy="1500190"/>
          </a:xfrm>
          <a:solidFill>
            <a:schemeClr val="accent5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ru-RU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Прототип Зинаиды Засекиной – </a:t>
            </a:r>
            <a:br>
              <a:rPr lang="ru-RU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княгиня Шаховская, поэтесса.</a:t>
            </a:r>
            <a:br>
              <a:rPr lang="ru-RU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643050"/>
            <a:ext cx="5357818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b="1" dirty="0" smtClean="0"/>
              <a:t>          Под её именем в 30-х годах напечатано несколько стихотворных отрывков. Кроме того, в 1833 году вышла отдельным изданием поэма "Сновидение". Дальнейшая  судьба  княжны передана Тургеневым в повести в значительной мере в соответствии с реальностью. В сентябре 1835 года, то есть без малого через год после смерти С.Н.Тургенева, Шаховская вышла замуж . Замужество княжны -  какой-то отчаянный жест, демонстрация. 22 июня 1836 года у Екатерины Львовны, как свидетельствуют документы, родился ребенок, мальчик, названный Александром . Через шесть дней после родин мать скончалась.</a:t>
            </a:r>
            <a:endParaRPr lang="ru-RU" sz="2000" b="1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6" y="1857364"/>
            <a:ext cx="3371384" cy="47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514918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Оценка современников</a:t>
            </a: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1844824"/>
            <a:ext cx="2880320" cy="3630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630723" y="1857763"/>
            <a:ext cx="4572000" cy="310854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b="1" dirty="0"/>
              <a:t>Этот «небольшой роман следует отнести в разряд той литературы, которую справедливо именуют нездоровой. Все его персонажи отдают </a:t>
            </a:r>
            <a:r>
              <a:rPr lang="ru-RU" sz="2800" b="1" dirty="0">
                <a:solidFill>
                  <a:srgbClr val="C00000"/>
                </a:solidFill>
                <a:hlinkClick r:id="rId3" action="ppaction://hlinksldjump"/>
              </a:rPr>
              <a:t>одиозностью</a:t>
            </a:r>
            <a:r>
              <a:rPr lang="ru-RU" sz="2800" b="1" dirty="0"/>
              <a:t>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580112" y="5902665"/>
            <a:ext cx="25523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Arial Black" pitchFamily="34" charset="0"/>
              </a:rPr>
              <a:t>Луи Виардо</a:t>
            </a:r>
          </a:p>
        </p:txBody>
      </p:sp>
    </p:spTree>
    <p:extLst>
      <p:ext uri="{BB962C8B-B14F-4D97-AF65-F5344CB8AC3E}">
        <p14:creationId xmlns:p14="http://schemas.microsoft.com/office/powerpoint/2010/main" xmlns="" val="2142718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Одиозный </a:t>
            </a:r>
            <a:r>
              <a:rPr lang="ru-RU" b="1" dirty="0"/>
              <a:t>- вызывающий к себе крайне отрицательное отношение.</a:t>
            </a:r>
          </a:p>
          <a:p>
            <a:r>
              <a:rPr lang="ru-RU" sz="3600" b="1" i="1" dirty="0">
                <a:solidFill>
                  <a:schemeClr val="accent2">
                    <a:lumMod val="75000"/>
                  </a:schemeClr>
                </a:solidFill>
              </a:rPr>
              <a:t>Крайне неприятный.</a:t>
            </a:r>
            <a:endParaRPr lang="ru-RU" sz="3600" i="1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b="1" dirty="0">
                <a:solidFill>
                  <a:srgbClr val="C00000"/>
                </a:solidFill>
              </a:rPr>
              <a:t>Одиозность</a:t>
            </a:r>
            <a:r>
              <a:rPr lang="ru-RU" b="1" dirty="0"/>
              <a:t> (синонимы) -  </a:t>
            </a:r>
            <a:r>
              <a:rPr lang="ru-RU" b="1" dirty="0" err="1"/>
              <a:t>малопривлекательность</a:t>
            </a:r>
            <a:r>
              <a:rPr lang="ru-RU" b="1" dirty="0"/>
              <a:t>, </a:t>
            </a:r>
            <a:r>
              <a:rPr lang="ru-RU" b="1" dirty="0" err="1"/>
              <a:t>малоприятность</a:t>
            </a:r>
            <a:r>
              <a:rPr lang="ru-RU" b="1" dirty="0"/>
              <a:t>, </a:t>
            </a:r>
            <a:r>
              <a:rPr lang="ru-RU" b="1" dirty="0" err="1"/>
              <a:t>несимпатичность</a:t>
            </a:r>
            <a:r>
              <a:rPr lang="ru-RU" b="1" dirty="0"/>
              <a:t>, противность, антипатичность, отвратительность, ненавистность, неприятность.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95777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Оценка современников</a:t>
            </a:r>
          </a:p>
        </p:txBody>
      </p:sp>
      <p:pic>
        <p:nvPicPr>
          <p:cNvPr id="3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628799"/>
            <a:ext cx="2736304" cy="3547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114800" y="1628799"/>
            <a:ext cx="4572000" cy="317009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40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...Я особенно хорошо </a:t>
            </a:r>
          </a:p>
          <a:p>
            <a:pPr algn="ctr"/>
            <a:r>
              <a:rPr lang="ru-RU" sz="40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понял эту вещь.… </a:t>
            </a:r>
          </a:p>
          <a:p>
            <a:pPr algn="ctr"/>
            <a:r>
              <a:rPr lang="ru-RU" sz="40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Для меня это вершина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272010" y="5589240"/>
            <a:ext cx="331853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Arial Black" pitchFamily="34" charset="0"/>
              </a:rPr>
              <a:t>Гюстав Флобер</a:t>
            </a:r>
          </a:p>
        </p:txBody>
      </p:sp>
    </p:spTree>
    <p:extLst>
      <p:ext uri="{BB962C8B-B14F-4D97-AF65-F5344CB8AC3E}">
        <p14:creationId xmlns:p14="http://schemas.microsoft.com/office/powerpoint/2010/main" xmlns="" val="4179578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-9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4360" y="548680"/>
            <a:ext cx="3877510" cy="4896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idx="1"/>
          </p:nvPr>
        </p:nvSpPr>
        <p:spPr>
          <a:xfrm>
            <a:off x="4129030" y="1600200"/>
            <a:ext cx="4557770" cy="4525963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/>
              <a:t>«Первую любовь» Тургенев опубликовал в 1860 году, через 10 лет после смерти матери. Многие современники восприняли героиню повести как девушку, </a:t>
            </a:r>
            <a:r>
              <a:rPr lang="ru-RU" b="1" dirty="0" smtClean="0">
                <a:solidFill>
                  <a:srgbClr val="FF0000"/>
                </a:solidFill>
              </a:rPr>
              <a:t>«лишенную всякого нравственного чувства».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57200" y="5931815"/>
            <a:ext cx="3801682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Литография </a:t>
            </a:r>
            <a:r>
              <a:rPr lang="ru-RU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К.А.Клементьевой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1939г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23190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Литературный спор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i="1" u="sng" dirty="0" smtClean="0"/>
              <a:t>Так что же представляет тургеневская повесть:  образец«нездоровой литературы» или «вершину»? Предлагаю разделиться на два лагеря и поспорить. </a:t>
            </a:r>
          </a:p>
          <a:p>
            <a:r>
              <a:rPr lang="ru-RU" i="1" u="sng" dirty="0" smtClean="0"/>
              <a:t>Задание:</a:t>
            </a:r>
            <a:endParaRPr lang="ru-RU" dirty="0" smtClean="0"/>
          </a:p>
          <a:p>
            <a:pPr lvl="0"/>
            <a:r>
              <a:rPr lang="ru-RU" b="1" dirty="0" smtClean="0"/>
              <a:t>Перечислите героев повести. В этом вам помогут иллюстрации художников и надписи к ним.</a:t>
            </a:r>
            <a:endParaRPr lang="ru-RU" dirty="0" smtClean="0"/>
          </a:p>
          <a:p>
            <a:pPr lvl="0"/>
            <a:r>
              <a:rPr lang="ru-RU" b="1" dirty="0" smtClean="0"/>
              <a:t>Представители лагеря «Образец «нездоровой литературы» будут искать, что в героях одиозного? Представители противоположного лагеря - чем это можно оправдать, как объяснить?</a:t>
            </a:r>
            <a:endParaRPr lang="ru-RU" dirty="0" smtClean="0"/>
          </a:p>
          <a:p>
            <a:r>
              <a:rPr lang="ru-RU" b="1" dirty="0" smtClean="0"/>
              <a:t>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60032" y="2369508"/>
            <a:ext cx="3538736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 </a:t>
            </a:r>
            <a:r>
              <a:rPr lang="ru-RU" dirty="0" smtClean="0"/>
              <a:t>«…она </a:t>
            </a:r>
            <a:r>
              <a:rPr lang="ru-RU" dirty="0"/>
              <a:t>поочередно хлопала их по лбу теми небольшими серыми</a:t>
            </a:r>
            <a:br>
              <a:rPr lang="ru-RU" dirty="0"/>
            </a:br>
            <a:r>
              <a:rPr lang="ru-RU" dirty="0" smtClean="0"/>
              <a:t>цветками…»</a:t>
            </a:r>
            <a:endParaRPr lang="ru-RU" dirty="0"/>
          </a:p>
        </p:txBody>
      </p:sp>
      <p:pic>
        <p:nvPicPr>
          <p:cNvPr id="11266" name="Picture 2" descr="http://obtaz.ru/printmuseum/2012-04-10/pic/DSC04760a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9127" y="287104"/>
            <a:ext cx="3960440" cy="5307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043608" y="5877272"/>
            <a:ext cx="29857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Давид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Боровский, 1967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</a:t>
            </a:r>
          </a:p>
        </p:txBody>
      </p:sp>
    </p:spTree>
    <p:extLst>
      <p:ext uri="{BB962C8B-B14F-4D97-AF65-F5344CB8AC3E}">
        <p14:creationId xmlns:p14="http://schemas.microsoft.com/office/powerpoint/2010/main" xmlns="" val="3605343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76056" y="3183596"/>
            <a:ext cx="3538736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«…вокруг </a:t>
            </a:r>
            <a:r>
              <a:rPr lang="ru-RU" dirty="0"/>
              <a:t>стула </a:t>
            </a:r>
            <a:r>
              <a:rPr lang="ru-RU" dirty="0" smtClean="0"/>
              <a:t>толпилось </a:t>
            </a:r>
            <a:r>
              <a:rPr lang="ru-RU" dirty="0"/>
              <a:t>пятеро </a:t>
            </a:r>
            <a:r>
              <a:rPr lang="ru-RU" dirty="0" smtClean="0"/>
              <a:t>мужчин…» </a:t>
            </a:r>
            <a:endParaRPr lang="ru-RU" dirty="0"/>
          </a:p>
        </p:txBody>
      </p:sp>
      <p:pic>
        <p:nvPicPr>
          <p:cNvPr id="12290" name="Picture 2" descr="http://obtaz.ru/printmuseum/2012-04-10/pic/DSC04766a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257834"/>
            <a:ext cx="4285116" cy="5851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403648" y="6109359"/>
            <a:ext cx="29857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>
                <a:latin typeface="Times New Roman" panose="02020603050405020304" pitchFamily="18" charset="0"/>
                <a:cs typeface="Times New Roman" panose="02020603050405020304" pitchFamily="18" charset="0"/>
              </a:rPr>
              <a:t>Давид Боровский, 1967 год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23850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5127994" y="2699536"/>
            <a:ext cx="3250704" cy="3201219"/>
          </a:xfrm>
        </p:spPr>
        <p:txBody>
          <a:bodyPr/>
          <a:lstStyle/>
          <a:p>
            <a:r>
              <a:rPr lang="ru-RU" b="1" dirty="0"/>
              <a:t>«Жизнь отдать, лишь бы она не горевала ».</a:t>
            </a:r>
          </a:p>
        </p:txBody>
      </p:sp>
      <p:pic>
        <p:nvPicPr>
          <p:cNvPr id="3" name="Picture 4" descr="798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6420" y="287995"/>
            <a:ext cx="4417333" cy="55892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745166" y="6113587"/>
            <a:ext cx="3801682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Литография </a:t>
            </a:r>
            <a:r>
              <a:rPr lang="ru-RU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К.А.Клементьевой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1939г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33467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76056" y="2852936"/>
            <a:ext cx="3106688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«Сын мой, бойся женской </a:t>
            </a:r>
            <a:r>
              <a:rPr lang="ru-RU" dirty="0" smtClean="0"/>
              <a:t>любви…»</a:t>
            </a:r>
            <a:endParaRPr lang="ru-RU" dirty="0"/>
          </a:p>
        </p:txBody>
      </p:sp>
      <p:pic>
        <p:nvPicPr>
          <p:cNvPr id="4" name="Picture 5" descr="45654657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611560" y="548680"/>
            <a:ext cx="3960440" cy="5293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70318" y="6021288"/>
            <a:ext cx="3801682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Литография </a:t>
            </a:r>
            <a:r>
              <a:rPr lang="ru-RU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К.А.Клементьевой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1939г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76655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https://ds02.infourok.ru/uploads/ex/0d2b/0005b27a-34e7a304/img0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64367"/>
          <a:stretch/>
        </p:blipFill>
        <p:spPr bwMode="auto">
          <a:xfrm>
            <a:off x="2843808" y="548680"/>
            <a:ext cx="3797028" cy="5993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93086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19558" y="2960948"/>
            <a:ext cx="4531964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«…у </a:t>
            </a:r>
            <a:r>
              <a:rPr lang="ru-RU" dirty="0"/>
              <a:t>меня слезы лились. Ее бьют, думал я…</a:t>
            </a:r>
            <a:br>
              <a:rPr lang="ru-RU" dirty="0"/>
            </a:br>
            <a:r>
              <a:rPr lang="ru-RU" dirty="0"/>
              <a:t>бьют… бьют</a:t>
            </a:r>
            <a:r>
              <a:rPr lang="ru-RU" dirty="0" smtClean="0"/>
              <a:t>…»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Picture 5" descr="34254365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457200" y="548680"/>
            <a:ext cx="3697636" cy="4824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57200" y="5805264"/>
            <a:ext cx="3801682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Литография </a:t>
            </a:r>
            <a:r>
              <a:rPr lang="ru-RU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К.А.Клементьевой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1939г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06782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Что может оправдать поступки, поведение героев?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Конечно же чувство любви!</a:t>
            </a:r>
          </a:p>
          <a:p>
            <a:r>
              <a:rPr lang="ru-RU" dirty="0" smtClean="0"/>
              <a:t>То, как описывает чувства и переживания Тургенев,  можно по праву считать вершиной. Любовь — это удивительное чувство, оно дарит человеку целую палитру эмоций — от безысходного горя и трагедии до удивительной, возвышающей радости. Юный герой переживает сложный период — свою первую любовь. Это чувство изменило всю его жизнь.</a:t>
            </a:r>
          </a:p>
          <a:p>
            <a:r>
              <a:rPr lang="ru-RU" dirty="0" smtClean="0"/>
              <a:t>Герой испытал разнообразную палитру чувств и, несмотря на всю трагичность ситуации, сумел остаться таким же чистым душой, каким был раньше. Об этом и свидетельствуют  строки: «Я не испытывал никакого злобного чувства к отцу. Напротив, он, так сказать, еще больше вырос в моих глазах».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335699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И.С. Тургенев «Первая любовь» </a:t>
            </a:r>
            <a:r>
              <a:rPr lang="ru-RU" b="1" u="sng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Нравственная проблематика повести.</a:t>
            </a:r>
            <a:r>
              <a:rPr lang="ru-RU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/>
            </a:r>
            <a:br>
              <a:rPr lang="ru-RU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</a:br>
            <a:r>
              <a:rPr lang="ru-RU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 </a:t>
            </a:r>
            <a:br>
              <a:rPr lang="ru-RU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</a:br>
            <a:r>
              <a:rPr lang="ru-RU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 </a:t>
            </a:r>
            <a:endParaRPr lang="ru-RU" b="1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11760" y="4653136"/>
            <a:ext cx="5648672" cy="127369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 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9803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Нравственность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Внутренние, духовные качества, которыми руководствуется человек, этические нормы; правила поведения, определяемые этими качествами…</a:t>
            </a:r>
          </a:p>
          <a:p>
            <a:r>
              <a:rPr lang="ru-RU" sz="4000" dirty="0"/>
              <a:t> </a:t>
            </a:r>
            <a:r>
              <a:rPr lang="ru-RU" sz="4000" dirty="0" smtClean="0"/>
              <a:t>           </a:t>
            </a:r>
            <a:r>
              <a:rPr lang="ru-RU" dirty="0" smtClean="0"/>
              <a:t>Толковый словарь С.И. Ожегова, 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                             Н.Ю. Шведовой.           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xmlns="" val="1744723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в группах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 каких же нравственных правилах говорится в повести? </a:t>
            </a:r>
          </a:p>
          <a:p>
            <a:r>
              <a:rPr lang="ru-RU" dirty="0" smtClean="0"/>
              <a:t>Определите это по отрывкам повести,  запишите на листах бумаги нравственное правило.</a:t>
            </a:r>
          </a:p>
          <a:p>
            <a:r>
              <a:rPr lang="ru-RU" dirty="0" smtClean="0"/>
              <a:t>Познакомьте присутствующих с результатами вашей работы.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Карточка 1.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142984"/>
            <a:ext cx="8929718" cy="4900634"/>
          </a:xfrm>
        </p:spPr>
        <p:txBody>
          <a:bodyPr>
            <a:noAutofit/>
          </a:bodyPr>
          <a:lstStyle/>
          <a:p>
            <a:pPr lvl="0">
              <a:buNone/>
            </a:pPr>
            <a:r>
              <a:rPr lang="ru-RU" sz="2400" dirty="0" smtClean="0"/>
              <a:t>1. «Мой отец, человек еще молодой и очень красивый, женился на ней по расчету; она была старше его десятью годами. Матушка моя вела печальную жизнь: беспрестанно волновалась, ревновала, сердилась – но не в присутствии отца; она очень его боялась, а он держался строго, холодно, отдаленно…»</a:t>
            </a:r>
          </a:p>
          <a:p>
            <a:pPr lvl="0">
              <a:buNone/>
            </a:pPr>
            <a:r>
              <a:rPr lang="ru-RU" sz="2400" dirty="0" smtClean="0"/>
              <a:t>2. «…а через полгода отец мой скончался (от удара)в Петербурге, куда только что переселился с моей матерью и со мною. За несколько дней до своей смерти он получил письмо из Москвы, которое его чрезвычайно взволновало… Он ходил просить о чем-то матушку и, говорят, даже заплакал, он, мой отец! В самое утро того дня, когда с ним сделался удар, он начал было письмо ко мне на французском языке. «Сын мой, – писал он мне, – бойся женской любви, бойся этого счастья, этой отравы…»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Карточка 2.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357850"/>
          </a:xfrm>
        </p:spPr>
        <p:txBody>
          <a:bodyPr>
            <a:normAutofit fontScale="70000" lnSpcReduction="20000"/>
          </a:bodyPr>
          <a:lstStyle/>
          <a:p>
            <a:pPr lvl="0">
              <a:buNone/>
            </a:pPr>
            <a:r>
              <a:rPr lang="ru-RU" dirty="0" smtClean="0"/>
              <a:t>1. От него я узнал, что между отцом и матушкой произошла страшная сцена …; что матушка моя упрекала отца в неверности, в знакомстве с соседней барышней, что отец сперва оправдывался, потом вспыхнул и в свою очередь сказал какое-то жестокое слово, «якобы об </a:t>
            </a:r>
            <a:r>
              <a:rPr lang="ru-RU" dirty="0" err="1" smtClean="0"/>
              <a:t>ихних</a:t>
            </a:r>
            <a:r>
              <a:rPr lang="ru-RU" dirty="0" smtClean="0"/>
              <a:t> летах», отчего матушка заплакала….</a:t>
            </a:r>
          </a:p>
          <a:p>
            <a:pPr>
              <a:buNone/>
            </a:pPr>
            <a:r>
              <a:rPr lang="ru-RU" dirty="0" smtClean="0"/>
              <a:t>   – А произошла вся беда, – продолжал Филипп, – от безымянного письма; а кто его написал  – неизвестно; а то бы как этим делам наружу выйти, причины никакой нет.</a:t>
            </a:r>
          </a:p>
          <a:p>
            <a:pPr>
              <a:buNone/>
            </a:pPr>
            <a:r>
              <a:rPr lang="ru-RU" dirty="0" smtClean="0"/>
              <a:t>2.«…а вечером я был свидетелем удивительного происшествия: отец мой вывел графа Малевского под руку через залу в переднюю и, в присутствии лакея, холодно сказал ему: «Несколько дней тому назад вашему сиятельству в одном доме указали на дверь; а теперь я не буду входить с вами в объяснения, но имею честь вам доложить, что если вы еще раз пожалуете ко  мне, то я вас выброшу в окошко. Мне ваш почерк не нравится». Граф наклонился, стиснул зубы,  съежился и исчез.»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dirty="0" smtClean="0"/>
              <a:t>Карточка 3.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500726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1000108"/>
            <a:ext cx="828684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 smtClean="0"/>
              <a:t>1. «А Зинаида все играла со мной, как кошка с мышью. Она то кокетничала со мной – и я волновался и таял, – то она вдруг меня отталкивала – и я не смел приблизиться к ней, не смел взглянуть на нее.»</a:t>
            </a:r>
          </a:p>
          <a:p>
            <a:pPr lvl="0"/>
            <a:r>
              <a:rPr lang="ru-RU" dirty="0" smtClean="0"/>
              <a:t>2. «Дни проходили. Зинаида становилась все странней, все непонятней. Однажды я вошел к ней и увидел ее сидящей на соломенном стуле, с головой, прижатой к острому краю стола. Она выпрямилась… все лицо ее было облито слезами.</a:t>
            </a:r>
          </a:p>
          <a:p>
            <a:r>
              <a:rPr lang="ru-RU" dirty="0" smtClean="0"/>
              <a:t>– А! вы! – сказала она с жестокой усмешкой. – Подите-ка сюда.</a:t>
            </a:r>
          </a:p>
          <a:p>
            <a:r>
              <a:rPr lang="ru-RU" dirty="0" smtClean="0"/>
              <a:t>Я подошел к ней: она положила мне руку на голову и, внезапно ухватив меня за волосы, начала крутить их.</a:t>
            </a:r>
          </a:p>
          <a:p>
            <a:r>
              <a:rPr lang="ru-RU" dirty="0" smtClean="0"/>
              <a:t>– Больно… – проговорил я, наконец.</a:t>
            </a:r>
          </a:p>
          <a:p>
            <a:r>
              <a:rPr lang="ru-RU" dirty="0" smtClean="0"/>
              <a:t>– А! больно! а мне не больно? не больно? – повторила она.</a:t>
            </a:r>
          </a:p>
          <a:p>
            <a:r>
              <a:rPr lang="ru-RU" dirty="0" smtClean="0"/>
              <a:t>– Ай! – вскрикнула она вдруг, увидав, что выдернула у меня маленькую прядь волос.»</a:t>
            </a:r>
          </a:p>
          <a:p>
            <a:pPr lvl="0"/>
            <a:r>
              <a:rPr lang="ru-RU" dirty="0" smtClean="0"/>
              <a:t>3. – Что это вы делаете там, на такой вышине? – спросила она меня с какой-то странной улыбкой. – Вот, – продолжала она, – вы все уверяете, что вы меня любите, – спрыгните ко мне на дорогу, если вы действительно любите меня.</a:t>
            </a:r>
          </a:p>
          <a:p>
            <a:r>
              <a:rPr lang="ru-RU" dirty="0" smtClean="0"/>
              <a:t>Не успела Зинаида произнести эти слова, как я уже летел вниз, точно кто подтолкнул меня сзади. В стене было около двух сажен вышины. Я пришелся о землю ногами, но толчок был так силен, что я не мог удержаться: я упал и на мгновенье лишился сознанья.»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Карточка 4.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2072"/>
          </a:xfrm>
        </p:spPr>
        <p:txBody>
          <a:bodyPr>
            <a:normAutofit fontScale="55000" lnSpcReduction="20000"/>
          </a:bodyPr>
          <a:lstStyle/>
          <a:p>
            <a:pPr lvl="0">
              <a:buNone/>
            </a:pPr>
            <a:r>
              <a:rPr lang="ru-RU" dirty="0" smtClean="0"/>
              <a:t>1. «В мое отсутствие матушка получила от новой своей соседки письмо на серой бумаге, запечатанной бурым сургучом, какой употребляется только на почтовых повестках да на пробках дешевого вина. В этом письме, написанном безграмотным языком и неопрятным почерком, княгиня просила матушку оказать ей покровительство: матушка моя, по словам княгини, была хорошо знакома с значительными людьми, от которых зависела ее участь и участь ее детей, так как у ней были очень важные процессы. «Я к вам обращаюсь, – писала она, – как благородная дама </a:t>
            </a:r>
            <a:r>
              <a:rPr lang="ru-RU" dirty="0" err="1" smtClean="0"/>
              <a:t>х</a:t>
            </a:r>
            <a:r>
              <a:rPr lang="ru-RU" dirty="0" smtClean="0"/>
              <a:t> благородной даме, и при том мне </a:t>
            </a:r>
            <a:r>
              <a:rPr lang="ru-RU" dirty="0" err="1" smtClean="0"/>
              <a:t>преятно</a:t>
            </a:r>
            <a:r>
              <a:rPr lang="ru-RU" dirty="0" smtClean="0"/>
              <a:t> </a:t>
            </a:r>
            <a:r>
              <a:rPr lang="ru-RU" dirty="0" err="1" smtClean="0"/>
              <a:t>воспользоватца</a:t>
            </a:r>
            <a:r>
              <a:rPr lang="ru-RU" dirty="0" smtClean="0"/>
              <a:t> сим случаем». Кончая, она просила у матушки позволения явиться к ней.»</a:t>
            </a:r>
          </a:p>
          <a:p>
            <a:pPr>
              <a:buNone/>
            </a:pPr>
            <a:r>
              <a:rPr lang="ru-RU" dirty="0" smtClean="0"/>
              <a:t>2.  «Княгиня с дочерью явилась за полчаса до обеда; старуха сверх зеленого, уже знакомого мне платья накинула желтую шаль и надела старомодный чепец с лентами огненного цвета. Она тотчас заговорила о своих векселях, вздыхала, жаловалась на свою бедность, «канючила», но нисколько не чинилась: так же шумно нюхала табак, так же свободно поворачивалась и ерзала на стуле. Ей как будто и в голову не входило, что она княгиня.»</a:t>
            </a:r>
          </a:p>
          <a:p>
            <a:pPr>
              <a:buNone/>
            </a:pPr>
            <a:r>
              <a:rPr lang="ru-RU" dirty="0" smtClean="0"/>
              <a:t>3. «Княгиня, во время стола, по-прежнему ничем не стеснялась, много ела и хвалила кушанья. Матушка видимо ею тяготилась и отвечала ей с каким-то грустным пренебрежением; отец изредка чуть-чуть морщил брови.»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lum bright="-18000" contrast="48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1043608" y="476672"/>
            <a:ext cx="4151313" cy="5157788"/>
          </a:xfrm>
          <a:prstGeom prst="rect">
            <a:avLst/>
          </a:prstGeom>
          <a:noFill/>
          <a:ln w="38100">
            <a:solidFill>
              <a:srgbClr val="993300"/>
            </a:solidFill>
            <a:miter lim="800000"/>
            <a:headEnd/>
            <a:tailEnd/>
          </a:ln>
        </p:spPr>
      </p:pic>
      <p:pic>
        <p:nvPicPr>
          <p:cNvPr id="5" name="Picture 8" descr="pt_1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844824"/>
            <a:ext cx="3967865" cy="4414930"/>
          </a:xfrm>
          <a:prstGeom prst="rect">
            <a:avLst/>
          </a:prstGeom>
          <a:noFill/>
          <a:ln w="38100">
            <a:solidFill>
              <a:srgbClr val="99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1471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9269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Иван Сергеевич Тургенев</a:t>
            </a:r>
            <a:br>
              <a:rPr lang="ru-RU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</a:br>
            <a:r>
              <a:rPr lang="ru-RU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9 </a:t>
            </a:r>
            <a:r>
              <a:rPr lang="ru-RU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ноября 1818 – 3 сентября 1883 гг.</a:t>
            </a:r>
          </a:p>
        </p:txBody>
      </p:sp>
      <p:pic>
        <p:nvPicPr>
          <p:cNvPr id="5" name="Picture 4" descr="t03020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6477"/>
          <a:stretch>
            <a:fillRect/>
          </a:stretch>
        </p:blipFill>
        <p:spPr bwMode="auto">
          <a:xfrm>
            <a:off x="4860033" y="2371063"/>
            <a:ext cx="2952328" cy="3942288"/>
          </a:xfrm>
          <a:prstGeom prst="rect">
            <a:avLst/>
          </a:prstGeom>
          <a:solidFill>
            <a:srgbClr val="993300"/>
          </a:solidFill>
          <a:ln w="38100">
            <a:solidFill>
              <a:srgbClr val="800000"/>
            </a:solidFill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66091" y="2495547"/>
            <a:ext cx="4393941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000" b="1" i="1" dirty="0" smtClean="0"/>
              <a:t>  </a:t>
            </a:r>
            <a:endParaRPr lang="ru-RU" altLang="ru-RU" sz="2000" b="1" i="1" dirty="0"/>
          </a:p>
          <a:p>
            <a:endParaRPr lang="ru-RU" altLang="ru-RU" sz="2000" b="1" i="1" dirty="0"/>
          </a:p>
          <a:p>
            <a:endParaRPr lang="ru-RU" altLang="ru-RU" sz="2000" b="1" i="1" dirty="0"/>
          </a:p>
          <a:p>
            <a:r>
              <a:rPr lang="ru-RU" altLang="ru-RU" sz="2000" b="1" i="1" dirty="0"/>
              <a:t>      Любовь… сильнее смерти и страха смерти. Только ею, только любовью держится и движется жизнь.</a:t>
            </a:r>
          </a:p>
          <a:p>
            <a:r>
              <a:rPr lang="ru-RU" altLang="ru-RU" sz="2000" b="1" i="1" dirty="0"/>
              <a:t>		</a:t>
            </a:r>
            <a:r>
              <a:rPr lang="ru-RU" altLang="ru-RU" sz="2000" b="1" i="1" dirty="0" err="1"/>
              <a:t>И.С.Тургенев</a:t>
            </a:r>
            <a:endParaRPr lang="ru-RU" altLang="ru-RU" sz="2000" b="1" i="1" dirty="0"/>
          </a:p>
        </p:txBody>
      </p:sp>
    </p:spTree>
    <p:extLst>
      <p:ext uri="{BB962C8B-B14F-4D97-AF65-F5344CB8AC3E}">
        <p14:creationId xmlns:p14="http://schemas.microsoft.com/office/powerpoint/2010/main" xmlns="" val="2321681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«Правила нравственности»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Любовь - это прекрасное, возвышенное чувство. Иван Сергеевич Тургенев через всю жизнь пронес любовь к женщине, которая не могла стать его женой (она уже была замужем). Жизнью на краю чужого гнезда назвал он свои отношения с семьей Полины Виардо, которую любил чистой, бескорыстной любовью. Когда вы будете знакомиться с другими произведениями И.С.Тургенева, вы увидите, что всех своих героев писатель проводит через испытание любовью, считая любовь высшим мерилом нравственности.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92696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 Любовь многолика…</a:t>
            </a:r>
            <a:endParaRPr lang="ru-RU" b="1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pic>
        <p:nvPicPr>
          <p:cNvPr id="5" name="Picture 4" descr="t03020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6477"/>
          <a:stretch>
            <a:fillRect/>
          </a:stretch>
        </p:blipFill>
        <p:spPr bwMode="auto">
          <a:xfrm>
            <a:off x="4860033" y="2371063"/>
            <a:ext cx="2952328" cy="3942288"/>
          </a:xfrm>
          <a:prstGeom prst="rect">
            <a:avLst/>
          </a:prstGeom>
          <a:solidFill>
            <a:srgbClr val="993300"/>
          </a:solidFill>
          <a:ln w="38100">
            <a:solidFill>
              <a:srgbClr val="800000"/>
            </a:solidFill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66091" y="2495547"/>
            <a:ext cx="4393941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000" b="1" i="1" dirty="0" smtClean="0"/>
              <a:t>  </a:t>
            </a:r>
            <a:endParaRPr lang="ru-RU" altLang="ru-RU" sz="2000" b="1" i="1" dirty="0"/>
          </a:p>
          <a:p>
            <a:endParaRPr lang="ru-RU" altLang="ru-RU" sz="2000" b="1" i="1" dirty="0"/>
          </a:p>
          <a:p>
            <a:endParaRPr lang="ru-RU" altLang="ru-RU" sz="2000" b="1" i="1" dirty="0"/>
          </a:p>
          <a:p>
            <a:r>
              <a:rPr lang="ru-RU" altLang="ru-RU" sz="2000" b="1" i="1" dirty="0"/>
              <a:t>      Любовь… сильнее смерти и страха смерти. Только ею, только любовью держится и движется жизнь.</a:t>
            </a:r>
          </a:p>
          <a:p>
            <a:r>
              <a:rPr lang="ru-RU" altLang="ru-RU" sz="2000" b="1" i="1" dirty="0"/>
              <a:t>		</a:t>
            </a:r>
            <a:r>
              <a:rPr lang="ru-RU" altLang="ru-RU" sz="2000" b="1" i="1" dirty="0" err="1"/>
              <a:t>И.С.Тургенев</a:t>
            </a:r>
            <a:endParaRPr lang="ru-RU" altLang="ru-RU" sz="2000" b="1" i="1" dirty="0"/>
          </a:p>
        </p:txBody>
      </p:sp>
    </p:spTree>
    <p:extLst>
      <p:ext uri="{BB962C8B-B14F-4D97-AF65-F5344CB8AC3E}">
        <p14:creationId xmlns:p14="http://schemas.microsoft.com/office/powerpoint/2010/main" xmlns="" val="5284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5400" dirty="0" err="1" smtClean="0"/>
              <a:t>Релексия</a:t>
            </a: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>П</a:t>
            </a:r>
            <a:r>
              <a:rPr lang="ru-RU" dirty="0" smtClean="0"/>
              <a:t>родолжите </a:t>
            </a:r>
            <a:r>
              <a:rPr lang="ru-RU" dirty="0"/>
              <a:t>предложения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214546" y="2000240"/>
            <a:ext cx="662473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Сегодня я </a:t>
            </a: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узнал(а)…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Было интересно…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Было трудно…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</a:t>
            </a: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понял(а), </a:t>
            </a:r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что…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</a:t>
            </a: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почувствовал(а), </a:t>
            </a:r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что…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</a:t>
            </a: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приобрел(а)…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меня получилось …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Меня удивило…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Урок дал мне для жизни…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26648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0" y="1700808"/>
            <a:ext cx="4071966" cy="444283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Домашнее задание: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письменный анализ и самостоятельная интерпретация частей повести на выбор (выдаются листочки с заданием)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Picture 2" descr="https://ds02.infourok.ru/uploads/ex/0d2b/0005b27a-34e7a304/img0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64367"/>
          <a:stretch/>
        </p:blipFill>
        <p:spPr bwMode="auto">
          <a:xfrm>
            <a:off x="251520" y="548680"/>
            <a:ext cx="3797028" cy="5993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75437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6500834"/>
          </a:xfrm>
        </p:spPr>
        <p:txBody>
          <a:bodyPr>
            <a:normAutofit fontScale="47500" lnSpcReduction="20000"/>
          </a:bodyPr>
          <a:lstStyle/>
          <a:p>
            <a:r>
              <a:rPr lang="en-AU" sz="3800" dirty="0" smtClean="0"/>
              <a:t>I</a:t>
            </a:r>
            <a:r>
              <a:rPr lang="ru-RU" sz="3800" dirty="0" smtClean="0"/>
              <a:t>вариант: “Игра в фанты” (гл. VII);</a:t>
            </a:r>
          </a:p>
          <a:p>
            <a:r>
              <a:rPr lang="en-AU" sz="3800" dirty="0" smtClean="0"/>
              <a:t>II</a:t>
            </a:r>
            <a:r>
              <a:rPr lang="ru-RU" sz="3800" dirty="0" smtClean="0"/>
              <a:t>вариант:  “Гроза” (гл. VII);</a:t>
            </a:r>
          </a:p>
          <a:p>
            <a:r>
              <a:rPr lang="en-AU" sz="3800" dirty="0" smtClean="0"/>
              <a:t>III</a:t>
            </a:r>
            <a:r>
              <a:rPr lang="ru-RU" sz="3800" dirty="0" smtClean="0"/>
              <a:t>вариант:  “Прыжок со стены” (гл. XII);</a:t>
            </a:r>
          </a:p>
          <a:p>
            <a:r>
              <a:rPr lang="en-AU" sz="3800" dirty="0" smtClean="0"/>
              <a:t>IV</a:t>
            </a:r>
            <a:r>
              <a:rPr lang="ru-RU" sz="3800" dirty="0" smtClean="0"/>
              <a:t> вариант: “Объяснение Зинаиды и отца” (гл. XXI).</a:t>
            </a:r>
          </a:p>
          <a:p>
            <a:r>
              <a:rPr lang="ru-RU" sz="3800" dirty="0" smtClean="0"/>
              <a:t>П л а </a:t>
            </a:r>
            <a:r>
              <a:rPr lang="ru-RU" sz="3800" dirty="0" err="1" smtClean="0"/>
              <a:t>н</a:t>
            </a:r>
            <a:r>
              <a:rPr lang="ru-RU" sz="3800" dirty="0" smtClean="0"/>
              <a:t>  </a:t>
            </a:r>
            <a:r>
              <a:rPr lang="ru-RU" sz="3800" dirty="0" err="1" smtClean="0"/>
              <a:t>а</a:t>
            </a:r>
            <a:r>
              <a:rPr lang="ru-RU" sz="3800" dirty="0" smtClean="0"/>
              <a:t> </a:t>
            </a:r>
            <a:r>
              <a:rPr lang="ru-RU" sz="3800" dirty="0" err="1" smtClean="0"/>
              <a:t>н</a:t>
            </a:r>
            <a:r>
              <a:rPr lang="ru-RU" sz="3800" dirty="0" smtClean="0"/>
              <a:t> </a:t>
            </a:r>
            <a:r>
              <a:rPr lang="ru-RU" sz="3800" dirty="0" err="1" smtClean="0"/>
              <a:t>а</a:t>
            </a:r>
            <a:r>
              <a:rPr lang="ru-RU" sz="3800" dirty="0" smtClean="0"/>
              <a:t> л и </a:t>
            </a:r>
            <a:r>
              <a:rPr lang="ru-RU" sz="3800" dirty="0" err="1" smtClean="0"/>
              <a:t>з</a:t>
            </a:r>
            <a:r>
              <a:rPr lang="ru-RU" sz="3800" dirty="0" smtClean="0"/>
              <a:t> а  э </a:t>
            </a:r>
            <a:r>
              <a:rPr lang="ru-RU" sz="3800" dirty="0" err="1" smtClean="0"/>
              <a:t>п</a:t>
            </a:r>
            <a:r>
              <a:rPr lang="ru-RU" sz="3800" dirty="0" smtClean="0"/>
              <a:t> и </a:t>
            </a:r>
            <a:r>
              <a:rPr lang="ru-RU" sz="3800" dirty="0" err="1" smtClean="0"/>
              <a:t>з</a:t>
            </a:r>
            <a:r>
              <a:rPr lang="ru-RU" sz="3800" dirty="0" smtClean="0"/>
              <a:t> о </a:t>
            </a:r>
            <a:r>
              <a:rPr lang="ru-RU" sz="3800" dirty="0" err="1" smtClean="0"/>
              <a:t>д</a:t>
            </a:r>
            <a:r>
              <a:rPr lang="ru-RU" sz="3800" dirty="0" smtClean="0"/>
              <a:t> а </a:t>
            </a:r>
          </a:p>
          <a:p>
            <a:r>
              <a:rPr lang="ru-RU" sz="3800" dirty="0" smtClean="0"/>
              <a:t>Место эпизода в развитии сюжета и композиции произведения. Его условное название.</a:t>
            </a:r>
          </a:p>
          <a:p>
            <a:r>
              <a:rPr lang="ru-RU" sz="3800" dirty="0" smtClean="0"/>
              <a:t>Речевой строй эпизода: диалог (речевые характеристики героев, особенности авторских ремарок), повествование (изображение событий), описание (портрет, пейзаж, психологическое состояние героев), авторские рассуждения (лирические отступления).</a:t>
            </a:r>
          </a:p>
          <a:p>
            <a:r>
              <a:rPr lang="ru-RU" sz="3800" dirty="0" smtClean="0"/>
              <a:t>Какие события происходят в эпизоде, кто в них участвует, какие стороны характера героев раскрываются? (Или: Что и как описывается? Какие детали описаний можно считать ключевыми? Какой тезис доказывается в авторском рассуждении? Каков пафос авторского повествования?)</a:t>
            </a:r>
          </a:p>
          <a:p>
            <a:r>
              <a:rPr lang="ru-RU" sz="3800" dirty="0" smtClean="0"/>
              <a:t>Как и с какой целью использует автор детали предметной изобразительности? (Или: Какие аргументы приводит автор для доказательства своих тезисов?)</a:t>
            </a:r>
          </a:p>
          <a:p>
            <a:r>
              <a:rPr lang="ru-RU" sz="3800" dirty="0" smtClean="0"/>
              <a:t>Какие изобразительно-выразительные средства художественной речи использует писатель, с какой целью?</a:t>
            </a:r>
          </a:p>
          <a:p>
            <a:r>
              <a:rPr lang="ru-RU" sz="3800" dirty="0" smtClean="0"/>
              <a:t>Каков эмоциональный пафос эпизода и как он создаётся?</a:t>
            </a:r>
          </a:p>
          <a:p>
            <a:r>
              <a:rPr lang="ru-RU" sz="3800" dirty="0" smtClean="0"/>
              <a:t>Определите тему и проблему произведения. Какое развитие получили они в этом эпизоде? Каково значение эпизода для раскрытия главной мысли произведения, выражения авторской позиции?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u="sng" dirty="0" smtClean="0"/>
              <a:t>Продолжим наши размышления о вечном на следующем уроке.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Повесть “Первая любовь” – это произведение о сложности человеческих взаимоотношений, о том, как могут быть трагичны отношения между людьми, если они не основаны на любви. </a:t>
            </a:r>
          </a:p>
          <a:p>
            <a:r>
              <a:rPr lang="ru-RU" dirty="0" smtClean="0"/>
              <a:t> Но всё-таки самое главное – это любовь как прекрасное чувство, как вечная человеческая ценность. Даже трагическая, безответная любовь прекрасна уже хотя бы потому, что она пробуждает в человеке самые лучшие струны его души.</a:t>
            </a:r>
          </a:p>
          <a:p>
            <a:r>
              <a:rPr lang="ru-RU" dirty="0" smtClean="0"/>
              <a:t>Спасибо за урок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err="1" smtClean="0"/>
              <a:t>Медиаресурсы</a:t>
            </a:r>
            <a:r>
              <a:rPr lang="ru-RU" i="1" dirty="0" smtClean="0"/>
              <a:t>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01080" cy="4525963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en-AU" dirty="0" err="1" smtClean="0"/>
              <a:t>uznaem-kak.ru›analiz</a:t>
            </a:r>
            <a:r>
              <a:rPr lang="en-AU" dirty="0" smtClean="0"/>
              <a:t>…12-povesti…</a:t>
            </a:r>
            <a:r>
              <a:rPr lang="en-AU" dirty="0" err="1" smtClean="0"/>
              <a:t>turgeneva</a:t>
            </a:r>
            <a:r>
              <a:rPr lang="en-AU" dirty="0" smtClean="0"/>
              <a:t>…</a:t>
            </a:r>
            <a:r>
              <a:rPr lang="en-AU" dirty="0" err="1" smtClean="0"/>
              <a:t>lyubov</a:t>
            </a:r>
            <a:r>
              <a:rPr lang="en-AU" dirty="0" smtClean="0"/>
              <a:t>/</a:t>
            </a:r>
            <a:endParaRPr lang="ru-RU" dirty="0" smtClean="0"/>
          </a:p>
          <a:p>
            <a:pPr lvl="0"/>
            <a:r>
              <a:rPr lang="en-AU" dirty="0" err="1" smtClean="0"/>
              <a:t>udocs.exdat.com›docs</a:t>
            </a:r>
            <a:r>
              <a:rPr lang="en-AU" dirty="0" smtClean="0"/>
              <a:t>/index-414956.html</a:t>
            </a:r>
            <a:endParaRPr lang="ru-RU" dirty="0" smtClean="0"/>
          </a:p>
          <a:p>
            <a:pPr lvl="0"/>
            <a:r>
              <a:rPr lang="ru-RU" dirty="0" err="1" smtClean="0"/>
              <a:t>rusq.ru</a:t>
            </a:r>
            <a:r>
              <a:rPr lang="ru-RU" dirty="0" smtClean="0"/>
              <a:t>›?p=1245</a:t>
            </a:r>
          </a:p>
          <a:p>
            <a:pPr lvl="0"/>
            <a:r>
              <a:rPr lang="en-AU" dirty="0" smtClean="0"/>
              <a:t>lit.1september.ru›2001/16/lit16_05.htm</a:t>
            </a:r>
            <a:endParaRPr lang="ru-RU" dirty="0" smtClean="0"/>
          </a:p>
          <a:p>
            <a:pPr lvl="0"/>
            <a:r>
              <a:rPr lang="en-AU" dirty="0" smtClean="0"/>
              <a:t>bliss-west.narod.ru›fa3.html</a:t>
            </a:r>
            <a:endParaRPr lang="ru-RU" dirty="0" smtClean="0"/>
          </a:p>
          <a:p>
            <a:pPr lvl="0"/>
            <a:r>
              <a:rPr lang="en-AU" dirty="0" smtClean="0"/>
              <a:t>litrasoch.ru›…</a:t>
            </a:r>
            <a:r>
              <a:rPr lang="en-AU" dirty="0" err="1" smtClean="0"/>
              <a:t>povesti-turgeneva-pervaya-lyubov</a:t>
            </a:r>
            <a:r>
              <a:rPr lang="en-AU" dirty="0" smtClean="0"/>
              <a:t>/</a:t>
            </a:r>
            <a:endParaRPr lang="ru-RU" dirty="0" smtClean="0"/>
          </a:p>
          <a:p>
            <a:pPr lvl="0"/>
            <a:r>
              <a:rPr lang="ru-RU" dirty="0" err="1" smtClean="0"/>
              <a:t>media.oprb.ru</a:t>
            </a:r>
            <a:r>
              <a:rPr lang="ru-RU" dirty="0" smtClean="0"/>
              <a:t>›</a:t>
            </a:r>
            <a:r>
              <a:rPr lang="ru-RU" dirty="0" err="1" smtClean="0"/>
              <a:t>files</a:t>
            </a:r>
            <a:r>
              <a:rPr lang="ru-RU" dirty="0" smtClean="0"/>
              <a:t>/</a:t>
            </a:r>
          </a:p>
          <a:p>
            <a:pPr lvl="0"/>
            <a:r>
              <a:rPr lang="ru-RU" dirty="0" err="1" smtClean="0"/>
              <a:t>turgenev.biografy.ru</a:t>
            </a:r>
            <a:r>
              <a:rPr lang="ru-RU" dirty="0" smtClean="0"/>
              <a:t>›</a:t>
            </a:r>
          </a:p>
          <a:p>
            <a:pPr lvl="0"/>
            <a:r>
              <a:rPr lang="en-AU" dirty="0" err="1" smtClean="0"/>
              <a:t>krugosvet.ru›enc</a:t>
            </a:r>
            <a:r>
              <a:rPr lang="en-AU" dirty="0" smtClean="0"/>
              <a:t>…ANNENKOV_PAVEL_VASILEVICH.html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 План урока:</a:t>
            </a:r>
            <a:endParaRPr lang="ru-RU" b="1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3078" y="1988840"/>
            <a:ext cx="8229600" cy="4525963"/>
          </a:xfrm>
        </p:spPr>
        <p:txBody>
          <a:bodyPr>
            <a:normAutofit/>
          </a:bodyPr>
          <a:lstStyle/>
          <a:p>
            <a:r>
              <a:rPr lang="ru-RU" sz="44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Посвящение </a:t>
            </a:r>
          </a:p>
          <a:p>
            <a:r>
              <a:rPr lang="ru-RU" sz="44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История создания</a:t>
            </a:r>
          </a:p>
          <a:p>
            <a:r>
              <a:rPr lang="ru-RU" sz="44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Герои</a:t>
            </a:r>
          </a:p>
          <a:p>
            <a:r>
              <a:rPr lang="ru-RU" sz="44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Нравственные проблемы</a:t>
            </a:r>
            <a:endParaRPr lang="ru-RU" sz="4400" b="1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13228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С</a:t>
            </a:r>
            <a:r>
              <a:rPr lang="ru-RU" b="1" dirty="0" smtClean="0"/>
              <a:t>тихотворение И.С.Тургенева </a:t>
            </a:r>
            <a:br>
              <a:rPr lang="ru-RU" b="1" dirty="0" smtClean="0"/>
            </a:br>
            <a:r>
              <a:rPr lang="ru-RU" b="1" dirty="0" smtClean="0"/>
              <a:t>«В дороге»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2072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Утро туманное, утро седое,</a:t>
            </a:r>
          </a:p>
          <a:p>
            <a:r>
              <a:rPr lang="ru-RU" dirty="0" smtClean="0"/>
              <a:t>Нивы печальные, снегом покрытые,</a:t>
            </a:r>
          </a:p>
          <a:p>
            <a:r>
              <a:rPr lang="ru-RU" dirty="0" smtClean="0"/>
              <a:t>Нехотя вспомнишь и время былое,</a:t>
            </a:r>
          </a:p>
          <a:p>
            <a:r>
              <a:rPr lang="ru-RU" dirty="0" smtClean="0"/>
              <a:t>Вспомнишь и лица, давно позабытые.</a:t>
            </a:r>
          </a:p>
          <a:p>
            <a:r>
              <a:rPr lang="ru-RU" dirty="0" smtClean="0"/>
              <a:t>Вспомнишь обильные страстные речи,</a:t>
            </a:r>
          </a:p>
          <a:p>
            <a:r>
              <a:rPr lang="ru-RU" dirty="0" smtClean="0"/>
              <a:t>Взгляды, как жадно , так робко ловимые,</a:t>
            </a:r>
          </a:p>
          <a:p>
            <a:r>
              <a:rPr lang="ru-RU" dirty="0" smtClean="0"/>
              <a:t>Первые встречи, последние встречи,</a:t>
            </a:r>
          </a:p>
          <a:p>
            <a:r>
              <a:rPr lang="ru-RU" dirty="0" smtClean="0"/>
              <a:t>Тихого голоса звуки любимые</a:t>
            </a:r>
          </a:p>
          <a:p>
            <a:r>
              <a:rPr lang="ru-RU" dirty="0" smtClean="0"/>
              <a:t>Вспомнишь разлуку с улыбкою странною,</a:t>
            </a:r>
          </a:p>
          <a:p>
            <a:r>
              <a:rPr lang="ru-RU" dirty="0" smtClean="0"/>
              <a:t>Многое вспомнишь родное, далекое,</a:t>
            </a:r>
          </a:p>
          <a:p>
            <a:r>
              <a:rPr lang="ru-RU" dirty="0" smtClean="0"/>
              <a:t>Слушая ропот колес непрестанный,</a:t>
            </a:r>
          </a:p>
          <a:p>
            <a:r>
              <a:rPr lang="ru-RU" dirty="0" smtClean="0"/>
              <a:t>Глядя задумчиво в небо широкое.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i="1" u="sng" dirty="0" smtClean="0"/>
              <a:t>Согласны ли вы с этим?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Воспоминания об ушедших любовных переживаниях- вот что роднит содержание повести и стихотворение-романс. Рассказчик Владимир Петрович вспоминает о своей первой  юношеской любви.</a:t>
            </a:r>
          </a:p>
          <a:p>
            <a:r>
              <a:rPr lang="ru-RU" i="1" dirty="0" smtClean="0"/>
              <a:t>Любовь…Это, наверное, самое загадочное из всех человеческих чувств, а  Тургенев – один из писателей, трепетно изображающих рождение вечно юного чувства –</a:t>
            </a:r>
            <a:r>
              <a:rPr lang="ru-RU" i="1" dirty="0" err="1" smtClean="0"/>
              <a:t>любви.Он</a:t>
            </a:r>
            <a:r>
              <a:rPr lang="ru-RU" i="1" dirty="0" smtClean="0"/>
              <a:t>  ставит чувство любви превыше всех человеческих чувств. Любовь пробуждает в нас все лучшее. Счастлив человек, умеющий любить и испытывающий это чувство. А первая любовь самая трепетная. Говорят, что она не забывается.</a:t>
            </a:r>
            <a:endParaRPr lang="ru-RU" dirty="0" smtClean="0"/>
          </a:p>
          <a:p>
            <a:endParaRPr lang="ru-RU" i="1" u="sng" dirty="0" smtClean="0"/>
          </a:p>
          <a:p>
            <a:r>
              <a:rPr lang="ru-RU" i="1" u="sng" dirty="0" smtClean="0"/>
              <a:t>Ваши впечатления от прочтения повести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Посвящение повести </a:t>
            </a:r>
            <a:r>
              <a:rPr lang="ru-RU" sz="60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/>
            </a:r>
            <a:br>
              <a:rPr lang="ru-RU" sz="60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</a:b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126" y="1628800"/>
            <a:ext cx="8229600" cy="4525963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Павел Васильевич Анненков</a:t>
            </a: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10" y="2786058"/>
            <a:ext cx="2638491" cy="314897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714744" y="2357430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Повесть посвящена близкому другу И.С. Тургенева Павлу Васильевичу Анненкову (1813–1887).  Анненков - литературный критик, мемуарист, прозаик, биограф и издатель собрания сочинений А.С. Пушкина.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786182" y="4071942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Познакомившись с И.С. Тургеневым, Анненков стал до конца жизни писателя его другом и литературным советчиком.  Важное место в мемуарах П.В. Анненкова занимают воспоминания «Молодость И.С. Тургенева. 1840-1856» (1884). К тому же Павел Васильевич Анненков является первым публикатором писем Тургенева.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79247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731</TotalTime>
  <Words>3181</Words>
  <Application>Microsoft Office PowerPoint</Application>
  <PresentationFormat>Экран (4:3)</PresentationFormat>
  <Paragraphs>262</Paragraphs>
  <Slides>56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56</vt:i4>
      </vt:variant>
    </vt:vector>
  </HeadingPairs>
  <TitlesOfParts>
    <vt:vector size="59" baseType="lpstr">
      <vt:lpstr>Тема Office</vt:lpstr>
      <vt:lpstr>1_Тема Office</vt:lpstr>
      <vt:lpstr>2_Тема Office</vt:lpstr>
      <vt:lpstr>И.С. Тургенев. «Первая любовь» Нравственная проблематика повести.</vt:lpstr>
      <vt:lpstr>Слайд 2</vt:lpstr>
      <vt:lpstr>План урока</vt:lpstr>
      <vt:lpstr>Слайд 4</vt:lpstr>
      <vt:lpstr>Иван Сергеевич Тургенев 9 ноября 1818 – 3 сентября 1883 гг.</vt:lpstr>
      <vt:lpstr> План урока:</vt:lpstr>
      <vt:lpstr> Стихотворение И.С.Тургенева  «В дороге»</vt:lpstr>
      <vt:lpstr>Согласны ли вы с этим?  </vt:lpstr>
      <vt:lpstr> Посвящение повести  </vt:lpstr>
      <vt:lpstr>Герои повести И.С. Тургенева «Первая любовь»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МОЛОДЦЫ!</vt:lpstr>
      <vt:lpstr> История создания. </vt:lpstr>
      <vt:lpstr> История создания. </vt:lpstr>
      <vt:lpstr>Об автобиографическом характере повести</vt:lpstr>
      <vt:lpstr>Слайд 27</vt:lpstr>
      <vt:lpstr>Об автобиографическом характере повести</vt:lpstr>
      <vt:lpstr>Первая любовь</vt:lpstr>
      <vt:lpstr>Прототип Зинаиды Засекиной –  княгиня Шаховская, поэтесса. </vt:lpstr>
      <vt:lpstr>Оценка современников</vt:lpstr>
      <vt:lpstr>Слайд 32</vt:lpstr>
      <vt:lpstr>Оценка современников</vt:lpstr>
      <vt:lpstr>Слайд 34</vt:lpstr>
      <vt:lpstr>Литературный спор</vt:lpstr>
      <vt:lpstr> «…она поочередно хлопала их по лбу теми небольшими серыми цветками…»</vt:lpstr>
      <vt:lpstr>«…вокруг стула толпилось пятеро мужчин…» </vt:lpstr>
      <vt:lpstr>Слайд 38</vt:lpstr>
      <vt:lpstr>«Сын мой, бойся женской любви…»</vt:lpstr>
      <vt:lpstr>«…у меня слезы лились. Ее бьют, думал я… бьют… бьют…» </vt:lpstr>
      <vt:lpstr>Что может оправдать поступки, поведение героев?</vt:lpstr>
      <vt:lpstr>И.С. Тургенев «Первая любовь» Нравственная проблематика повести.    </vt:lpstr>
      <vt:lpstr>Нравственность</vt:lpstr>
      <vt:lpstr>Работа в группах</vt:lpstr>
      <vt:lpstr>Карточка 1.</vt:lpstr>
      <vt:lpstr>Карточка 2.</vt:lpstr>
      <vt:lpstr>Карточка 3.</vt:lpstr>
      <vt:lpstr>Карточка 4.</vt:lpstr>
      <vt:lpstr>Слайд 49</vt:lpstr>
      <vt:lpstr>«Правила нравственности»</vt:lpstr>
      <vt:lpstr> Любовь многолика…</vt:lpstr>
      <vt:lpstr>Релексия Продолжите предложения</vt:lpstr>
      <vt:lpstr>Домашнее задание: письменный анализ и самостоятельная интерпретация частей повести на выбор (выдаются листочки с заданием) </vt:lpstr>
      <vt:lpstr>Слайд 54</vt:lpstr>
      <vt:lpstr>Продолжим наши размышления о вечном на следующем уроке.</vt:lpstr>
      <vt:lpstr>Медиаресурсы: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3</dc:title>
  <dc:creator>Ольга</dc:creator>
  <cp:lastModifiedBy>user</cp:lastModifiedBy>
  <cp:revision>45</cp:revision>
  <dcterms:created xsi:type="dcterms:W3CDTF">2015-08-05T20:54:07Z</dcterms:created>
  <dcterms:modified xsi:type="dcterms:W3CDTF">2025-07-14T08:46:29Z</dcterms:modified>
</cp:coreProperties>
</file>