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7" r:id="rId3"/>
    <p:sldId id="258" r:id="rId4"/>
    <p:sldId id="259" r:id="rId5"/>
    <p:sldId id="260" r:id="rId6"/>
    <p:sldId id="263" r:id="rId7"/>
    <p:sldId id="261" r:id="rId8"/>
    <p:sldId id="262" r:id="rId9"/>
    <p:sldId id="264" r:id="rId10"/>
    <p:sldId id="270" r:id="rId11"/>
    <p:sldId id="268" r:id="rId12"/>
    <p:sldId id="271" r:id="rId13"/>
    <p:sldId id="272"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27.11.2013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27.11.2013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27.11.2013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27.11.2013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desert-man.org.ua/profile"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desert-man.org.ua/profil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ysia.ru/img/upload/1d0472c89bded3f1437df58420eafa88"/>
          <p:cNvPicPr/>
          <p:nvPr/>
        </p:nvPicPr>
        <p:blipFill>
          <a:blip r:embed="rId2">
            <a:extLst>
              <a:ext uri="{28A0092B-C50C-407E-A947-70E740481C1C}">
                <a14:useLocalDpi xmlns:a14="http://schemas.microsoft.com/office/drawing/2010/main" val="0"/>
              </a:ext>
            </a:extLst>
          </a:blip>
          <a:srcRect/>
          <a:stretch>
            <a:fillRect/>
          </a:stretch>
        </p:blipFill>
        <p:spPr bwMode="auto">
          <a:xfrm>
            <a:off x="285750" y="471487"/>
            <a:ext cx="8572500" cy="5915025"/>
          </a:xfrm>
          <a:prstGeom prst="rect">
            <a:avLst/>
          </a:prstGeom>
          <a:noFill/>
          <a:ln>
            <a:noFill/>
          </a:ln>
        </p:spPr>
      </p:pic>
      <p:sp>
        <p:nvSpPr>
          <p:cNvPr id="3" name="Прямоугольник 2"/>
          <p:cNvSpPr/>
          <p:nvPr/>
        </p:nvSpPr>
        <p:spPr>
          <a:xfrm>
            <a:off x="1847231" y="501566"/>
            <a:ext cx="5439310" cy="1200329"/>
          </a:xfrm>
          <a:prstGeom prst="rect">
            <a:avLst/>
          </a:prstGeom>
        </p:spPr>
        <p:txBody>
          <a:bodyPr wrap="none">
            <a:spAutoFit/>
          </a:bodyPr>
          <a:lstStyle/>
          <a:p>
            <a:pPr algn="ctr"/>
            <a:r>
              <a:rPr lang="ru-RU" sz="7200" dirty="0">
                <a:ln w="18415" cmpd="sng">
                  <a:solidFill>
                    <a:srgbClr val="FFFFFF"/>
                  </a:solidFill>
                  <a:prstDash val="solid"/>
                </a:ln>
                <a:solidFill>
                  <a:schemeClr val="accent1">
                    <a:lumMod val="50000"/>
                  </a:schemeClr>
                </a:solidFill>
                <a:effectLst>
                  <a:outerShdw blurRad="63500" dir="3600000" algn="tl" rotWithShape="0">
                    <a:srgbClr val="000000">
                      <a:alpha val="70000"/>
                    </a:srgbClr>
                  </a:outerShdw>
                </a:effectLst>
              </a:rPr>
              <a:t>Птицы зимой</a:t>
            </a:r>
          </a:p>
        </p:txBody>
      </p:sp>
      <p:sp>
        <p:nvSpPr>
          <p:cNvPr id="4" name="TextBox 3"/>
          <p:cNvSpPr txBox="1"/>
          <p:nvPr/>
        </p:nvSpPr>
        <p:spPr>
          <a:xfrm>
            <a:off x="368005" y="6289704"/>
            <a:ext cx="7992888" cy="523220"/>
          </a:xfrm>
          <a:prstGeom prst="rect">
            <a:avLst/>
          </a:prstGeom>
          <a:noFill/>
        </p:spPr>
        <p:txBody>
          <a:bodyPr wrap="square" rtlCol="0">
            <a:spAutoFit/>
          </a:bodyPr>
          <a:lstStyle/>
          <a:p>
            <a:r>
              <a:rPr lang="ru-RU" sz="2800" dirty="0" smtClean="0">
                <a:solidFill>
                  <a:schemeClr val="bg1"/>
                </a:solidFill>
              </a:rPr>
              <a:t>МБДОУ  №24- Детский сад «Чаринка» с. </a:t>
            </a:r>
            <a:r>
              <a:rPr lang="ru-RU" sz="2800" dirty="0" err="1" smtClean="0">
                <a:solidFill>
                  <a:schemeClr val="bg1"/>
                </a:solidFill>
              </a:rPr>
              <a:t>Уолбут</a:t>
            </a:r>
            <a:endParaRPr lang="ru-RU" sz="2800" dirty="0">
              <a:solidFill>
                <a:schemeClr val="bg1"/>
              </a:solidFill>
            </a:endParaRPr>
          </a:p>
        </p:txBody>
      </p:sp>
      <p:sp>
        <p:nvSpPr>
          <p:cNvPr id="5" name="Прямоугольник 4"/>
          <p:cNvSpPr/>
          <p:nvPr/>
        </p:nvSpPr>
        <p:spPr>
          <a:xfrm>
            <a:off x="341187" y="4869160"/>
            <a:ext cx="6408712" cy="2123658"/>
          </a:xfrm>
          <a:prstGeom prst="rect">
            <a:avLst/>
          </a:prstGeom>
        </p:spPr>
        <p:txBody>
          <a:bodyPr wrap="square">
            <a:spAutoFit/>
          </a:bodyPr>
          <a:lstStyle/>
          <a:p>
            <a:r>
              <a:rPr lang="ru-RU" sz="4400" dirty="0">
                <a:solidFill>
                  <a:schemeClr val="bg1"/>
                </a:solidFill>
              </a:rPr>
              <a:t>Ах, мороз, ах, лиходей!</a:t>
            </a:r>
            <a:br>
              <a:rPr lang="ru-RU" sz="4400" dirty="0">
                <a:solidFill>
                  <a:schemeClr val="bg1"/>
                </a:solidFill>
              </a:rPr>
            </a:br>
            <a:r>
              <a:rPr lang="ru-RU" sz="4400" dirty="0">
                <a:solidFill>
                  <a:schemeClr val="bg1"/>
                </a:solidFill>
              </a:rPr>
              <a:t>Бедных птичек пожалей!</a:t>
            </a:r>
            <a:br>
              <a:rPr lang="ru-RU" sz="4400" dirty="0">
                <a:solidFill>
                  <a:schemeClr val="bg1"/>
                </a:solidFill>
              </a:rPr>
            </a:br>
            <a:endParaRPr lang="ru-RU" sz="4400" dirty="0">
              <a:solidFill>
                <a:schemeClr val="bg1"/>
              </a:solidFill>
            </a:endParaRPr>
          </a:p>
        </p:txBody>
      </p:sp>
    </p:spTree>
    <p:extLst>
      <p:ext uri="{BB962C8B-B14F-4D97-AF65-F5344CB8AC3E}">
        <p14:creationId xmlns:p14="http://schemas.microsoft.com/office/powerpoint/2010/main" val="346744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Кормушка для пти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664351"/>
            <a:ext cx="2942945" cy="203255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78590" y="1196752"/>
            <a:ext cx="2322386" cy="3416320"/>
          </a:xfrm>
          <a:prstGeom prst="rect">
            <a:avLst/>
          </a:prstGeom>
        </p:spPr>
        <p:txBody>
          <a:bodyPr wrap="square">
            <a:spAutoFit/>
          </a:bodyPr>
          <a:lstStyle/>
          <a:p>
            <a:r>
              <a:rPr lang="ru-RU" dirty="0" smtClean="0"/>
              <a:t>Для </a:t>
            </a:r>
            <a:r>
              <a:rPr lang="ru-RU" dirty="0"/>
              <a:t>«Кормушки» нам понадобилось: пластиковая бутылка из-под йогурта, ножницы, гуашевые </a:t>
            </a:r>
            <a:r>
              <a:rPr lang="ru-RU" dirty="0" smtClean="0"/>
              <a:t>краски, тальк</a:t>
            </a:r>
            <a:r>
              <a:rPr lang="ru-RU" dirty="0"/>
              <a:t>, кисточка для рисования, пластиковые стаканчики для </a:t>
            </a:r>
            <a:r>
              <a:rPr lang="ru-RU" dirty="0" smtClean="0"/>
              <a:t>разведения красок, </a:t>
            </a:r>
            <a:r>
              <a:rPr lang="ru-RU" dirty="0"/>
              <a:t>веревочка.</a:t>
            </a:r>
          </a:p>
        </p:txBody>
      </p:sp>
      <p:sp>
        <p:nvSpPr>
          <p:cNvPr id="3" name="Прямоугольник 2"/>
          <p:cNvSpPr/>
          <p:nvPr/>
        </p:nvSpPr>
        <p:spPr>
          <a:xfrm>
            <a:off x="395536" y="342054"/>
            <a:ext cx="8424936" cy="1384995"/>
          </a:xfrm>
          <a:prstGeom prst="rect">
            <a:avLst/>
          </a:prstGeom>
        </p:spPr>
        <p:txBody>
          <a:bodyPr wrap="square">
            <a:spAutoFit/>
          </a:bodyPr>
          <a:lstStyle/>
          <a:p>
            <a:pPr algn="ctr"/>
            <a:r>
              <a:rPr lang="ru-RU" sz="2800" b="1" dirty="0" smtClean="0"/>
              <a:t>Делаем кормушку </a:t>
            </a:r>
            <a:r>
              <a:rPr lang="ru-RU" sz="2800" b="1" dirty="0" smtClean="0">
                <a:solidFill>
                  <a:srgbClr val="FFFF00"/>
                </a:solidFill>
              </a:rPr>
              <a:t>вместе с детьми </a:t>
            </a:r>
            <a:r>
              <a:rPr lang="ru-RU" sz="2800" b="1" dirty="0" smtClean="0"/>
              <a:t>«Кормушка </a:t>
            </a:r>
            <a:r>
              <a:rPr lang="ru-RU" sz="2800" b="1" dirty="0"/>
              <a:t>для пернатых друзей</a:t>
            </a:r>
            <a:r>
              <a:rPr lang="ru-RU" sz="2800" dirty="0"/>
              <a:t>».</a:t>
            </a:r>
            <a:br>
              <a:rPr lang="ru-RU" sz="2800" dirty="0"/>
            </a:br>
            <a:endParaRPr lang="ru-RU" sz="2800" dirty="0"/>
          </a:p>
        </p:txBody>
      </p:sp>
      <p:pic>
        <p:nvPicPr>
          <p:cNvPr id="2050" name="Picture 2" descr="Кормушка для пти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976" y="1394379"/>
            <a:ext cx="1666875" cy="428625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367851" y="1412776"/>
            <a:ext cx="4572000" cy="3477875"/>
          </a:xfrm>
          <a:prstGeom prst="rect">
            <a:avLst/>
          </a:prstGeom>
        </p:spPr>
        <p:txBody>
          <a:bodyPr>
            <a:spAutoFit/>
          </a:bodyPr>
          <a:lstStyle/>
          <a:p>
            <a:r>
              <a:rPr lang="ru-RU" sz="2000" dirty="0"/>
              <a:t>ШАГ 1. ЗАГОТОВКА «КОРМУШКИ»</a:t>
            </a:r>
            <a:br>
              <a:rPr lang="ru-RU" sz="2000" dirty="0"/>
            </a:br>
            <a:r>
              <a:rPr lang="ru-RU" sz="2000" dirty="0" smtClean="0"/>
              <a:t>Ножницами </a:t>
            </a:r>
            <a:r>
              <a:rPr lang="ru-RU" sz="2000" dirty="0"/>
              <a:t>вырезаем в бутылке отверстия, которые будут служить окнами для птичек. Под «окошками» прорезаем отверстие, в которое в дальнейшем вставим палочку-подножку, чтобы птичкам было удобно клевать корм. В крышке проделываем отверстие, в которое протягиваем верёвочку. Делаем петлю и затягиваем узел</a:t>
            </a:r>
            <a:r>
              <a:rPr lang="ru-RU" dirty="0"/>
              <a:t>.</a:t>
            </a:r>
          </a:p>
        </p:txBody>
      </p:sp>
      <p:sp>
        <p:nvSpPr>
          <p:cNvPr id="5" name="Прямоугольник 4"/>
          <p:cNvSpPr/>
          <p:nvPr/>
        </p:nvSpPr>
        <p:spPr>
          <a:xfrm>
            <a:off x="179512" y="5366871"/>
            <a:ext cx="4572000" cy="1323439"/>
          </a:xfrm>
          <a:prstGeom prst="rect">
            <a:avLst/>
          </a:prstGeom>
        </p:spPr>
        <p:txBody>
          <a:bodyPr>
            <a:spAutoFit/>
          </a:bodyPr>
          <a:lstStyle/>
          <a:p>
            <a:r>
              <a:rPr lang="ru-RU" sz="2000" dirty="0"/>
              <a:t>ШАГ 2. РОСПИСЬ «КОРМУШКИ»</a:t>
            </a:r>
            <a:br>
              <a:rPr lang="ru-RU" sz="2000" dirty="0"/>
            </a:br>
            <a:r>
              <a:rPr lang="ru-RU" sz="2000" dirty="0" smtClean="0"/>
              <a:t>В </a:t>
            </a:r>
            <a:r>
              <a:rPr lang="ru-RU" sz="2000" dirty="0"/>
              <a:t>пластиковом стаканчике смешали черную гуашь, клей (1:4) и тальк – 1 ст. л</a:t>
            </a:r>
            <a:r>
              <a:rPr lang="ru-RU" sz="2000" dirty="0" smtClean="0"/>
              <a:t>. </a:t>
            </a:r>
            <a:r>
              <a:rPr lang="ru-RU" sz="2000" dirty="0"/>
              <a:t>Кисточкой раскрашиваем «домик». </a:t>
            </a:r>
          </a:p>
        </p:txBody>
      </p:sp>
    </p:spTree>
    <p:extLst>
      <p:ext uri="{BB962C8B-B14F-4D97-AF65-F5344CB8AC3E}">
        <p14:creationId xmlns:p14="http://schemas.microsoft.com/office/powerpoint/2010/main" val="598783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56077531_13 (454x700, 62Kb)"/>
          <p:cNvPicPr/>
          <p:nvPr/>
        </p:nvPicPr>
        <p:blipFill>
          <a:blip r:embed="rId2">
            <a:extLst>
              <a:ext uri="{28A0092B-C50C-407E-A947-70E740481C1C}">
                <a14:useLocalDpi xmlns:a14="http://schemas.microsoft.com/office/drawing/2010/main" val="0"/>
              </a:ext>
            </a:extLst>
          </a:blip>
          <a:srcRect/>
          <a:stretch>
            <a:fillRect/>
          </a:stretch>
        </p:blipFill>
        <p:spPr bwMode="auto">
          <a:xfrm>
            <a:off x="33180" y="74468"/>
            <a:ext cx="4324350" cy="6667500"/>
          </a:xfrm>
          <a:prstGeom prst="rect">
            <a:avLst/>
          </a:prstGeom>
          <a:noFill/>
          <a:ln>
            <a:noFill/>
          </a:ln>
        </p:spPr>
      </p:pic>
      <p:pic>
        <p:nvPicPr>
          <p:cNvPr id="3" name="Рисунок 2" descr="1356077551_15 (540x551, 94Kb)"/>
          <p:cNvPicPr/>
          <p:nvPr/>
        </p:nvPicPr>
        <p:blipFill>
          <a:blip r:embed="rId3">
            <a:extLst>
              <a:ext uri="{28A0092B-C50C-407E-A947-70E740481C1C}">
                <a14:useLocalDpi xmlns:a14="http://schemas.microsoft.com/office/drawing/2010/main" val="0"/>
              </a:ext>
            </a:extLst>
          </a:blip>
          <a:srcRect/>
          <a:stretch>
            <a:fillRect/>
          </a:stretch>
        </p:blipFill>
        <p:spPr bwMode="auto">
          <a:xfrm>
            <a:off x="4655581" y="2708920"/>
            <a:ext cx="4135388" cy="3888432"/>
          </a:xfrm>
          <a:prstGeom prst="rect">
            <a:avLst/>
          </a:prstGeom>
          <a:noFill/>
          <a:ln>
            <a:noFill/>
          </a:ln>
        </p:spPr>
      </p:pic>
      <p:sp>
        <p:nvSpPr>
          <p:cNvPr id="4" name="Прямоугольник 3"/>
          <p:cNvSpPr/>
          <p:nvPr/>
        </p:nvSpPr>
        <p:spPr>
          <a:xfrm>
            <a:off x="1691680" y="5581689"/>
            <a:ext cx="2192010" cy="1015663"/>
          </a:xfrm>
          <a:prstGeom prst="rect">
            <a:avLst/>
          </a:prstGeom>
          <a:noFill/>
        </p:spPr>
        <p:txBody>
          <a:bodyPr wrap="none" lIns="91440" tIns="45720" rIns="91440" bIns="45720">
            <a:spAutoFit/>
          </a:bodyPr>
          <a:lstStyle/>
          <a:p>
            <a:pPr algn="ctr"/>
            <a:r>
              <a:rPr lang="ru-RU" sz="6000" b="1" spc="50" dirty="0" smtClean="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rPr>
              <a:t>Дятел</a:t>
            </a:r>
            <a:endParaRPr lang="ru-RU" sz="6000" b="1" cap="none" spc="50" dirty="0">
              <a:ln w="13500">
                <a:solidFill>
                  <a:schemeClr val="accent1">
                    <a:shade val="2500"/>
                    <a:alpha val="6500"/>
                  </a:schemeClr>
                </a:solidFill>
                <a:prstDash val="solid"/>
              </a:ln>
              <a:solidFill>
                <a:schemeClr val="bg1">
                  <a:alpha val="95000"/>
                </a:schemeClr>
              </a:solidFill>
              <a:effectLst>
                <a:innerShdw blurRad="50900" dist="38500" dir="13500000">
                  <a:srgbClr val="000000">
                    <a:alpha val="60000"/>
                  </a:srgbClr>
                </a:innerShdw>
              </a:effectLst>
            </a:endParaRPr>
          </a:p>
        </p:txBody>
      </p:sp>
      <p:sp>
        <p:nvSpPr>
          <p:cNvPr id="5" name="Прямоугольник 4"/>
          <p:cNvSpPr/>
          <p:nvPr/>
        </p:nvSpPr>
        <p:spPr>
          <a:xfrm>
            <a:off x="4655581" y="764704"/>
            <a:ext cx="4572000" cy="1569660"/>
          </a:xfrm>
          <a:prstGeom prst="rect">
            <a:avLst/>
          </a:prstGeom>
        </p:spPr>
        <p:txBody>
          <a:bodyPr>
            <a:spAutoFit/>
          </a:bodyPr>
          <a:lstStyle/>
          <a:p>
            <a:r>
              <a:rPr lang="ru-RU" sz="2400" dirty="0"/>
              <a:t>Что в лесу за гам,</a:t>
            </a:r>
            <a:br>
              <a:rPr lang="ru-RU" sz="2400" dirty="0"/>
            </a:br>
            <a:r>
              <a:rPr lang="ru-RU" sz="2400" dirty="0"/>
              <a:t>стук да тарарам?</a:t>
            </a:r>
            <a:br>
              <a:rPr lang="ru-RU" sz="2400" dirty="0"/>
            </a:br>
            <a:r>
              <a:rPr lang="ru-RU" sz="2400" dirty="0"/>
              <a:t>Кто там все воюет,</a:t>
            </a:r>
            <a:br>
              <a:rPr lang="ru-RU" sz="2400" dirty="0"/>
            </a:br>
            <a:r>
              <a:rPr lang="ru-RU" sz="2400" dirty="0"/>
              <a:t>злится да колдует?</a:t>
            </a:r>
          </a:p>
        </p:txBody>
      </p:sp>
    </p:spTree>
    <p:extLst>
      <p:ext uri="{BB962C8B-B14F-4D97-AF65-F5344CB8AC3E}">
        <p14:creationId xmlns:p14="http://schemas.microsoft.com/office/powerpoint/2010/main" val="2926473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913829285"/>
              </p:ext>
            </p:extLst>
          </p:nvPr>
        </p:nvGraphicFramePr>
        <p:xfrm>
          <a:off x="323528" y="-459432"/>
          <a:ext cx="8246073" cy="5745029"/>
        </p:xfrm>
        <a:graphic>
          <a:graphicData uri="http://schemas.openxmlformats.org/drawingml/2006/table">
            <a:tbl>
              <a:tblPr/>
              <a:tblGrid>
                <a:gridCol w="8246073"/>
              </a:tblGrid>
              <a:tr h="72008">
                <a:tc>
                  <a:txBody>
                    <a:bodyPr/>
                    <a:lstStyle/>
                    <a:p>
                      <a:pPr algn="l"/>
                      <a:endParaRPr lang="ru-RU" sz="1100" dirty="0">
                        <a:effectLst/>
                      </a:endParaRPr>
                    </a:p>
                  </a:txBody>
                  <a:tcPr marL="11836" marR="11836" marT="11836" marB="11836" anchor="ctr">
                    <a:lnL>
                      <a:noFill/>
                    </a:lnL>
                    <a:lnR>
                      <a:noFill/>
                    </a:lnR>
                    <a:lnT>
                      <a:noFill/>
                    </a:lnT>
                    <a:lnB>
                      <a:noFill/>
                    </a:lnB>
                  </a:tcPr>
                </a:tc>
              </a:tr>
              <a:tr h="251554">
                <a:tc>
                  <a:txBody>
                    <a:bodyPr/>
                    <a:lstStyle/>
                    <a:p>
                      <a:pPr algn="l"/>
                      <a:endParaRPr lang="ru-RU" sz="1100" dirty="0">
                        <a:effectLst/>
                      </a:endParaRPr>
                    </a:p>
                  </a:txBody>
                  <a:tcPr marL="11836" marR="11836" marT="11836" marB="11836">
                    <a:lnL>
                      <a:noFill/>
                    </a:lnL>
                    <a:lnR>
                      <a:noFill/>
                    </a:lnR>
                    <a:lnT>
                      <a:noFill/>
                    </a:lnT>
                    <a:lnB>
                      <a:noFill/>
                    </a:lnB>
                  </a:tcPr>
                </a:tc>
              </a:tr>
              <a:tr h="61190">
                <a:tc>
                  <a:txBody>
                    <a:bodyPr/>
                    <a:lstStyle/>
                    <a:p>
                      <a:pPr algn="l"/>
                      <a:endParaRPr lang="ru-RU" sz="1100" dirty="0">
                        <a:solidFill>
                          <a:srgbClr val="999999"/>
                        </a:solidFill>
                        <a:effectLst/>
                      </a:endParaRPr>
                    </a:p>
                  </a:txBody>
                  <a:tcPr marL="11836" marR="11836" marT="11836" marB="11836">
                    <a:lnL>
                      <a:noFill/>
                    </a:lnL>
                    <a:lnR>
                      <a:noFill/>
                    </a:lnR>
                    <a:lnT>
                      <a:noFill/>
                    </a:lnT>
                    <a:lnB>
                      <a:noFill/>
                    </a:lnB>
                  </a:tcPr>
                </a:tc>
              </a:tr>
              <a:tr h="5110851">
                <a:tc>
                  <a:txBody>
                    <a:bodyPr/>
                    <a:lstStyle/>
                    <a:p>
                      <a:pPr algn="l"/>
                      <a:r>
                        <a:rPr lang="ru-RU" sz="3200" b="1" i="1" dirty="0" smtClean="0">
                          <a:effectLst/>
                        </a:rPr>
                        <a:t>Аппликация «Птичка»</a:t>
                      </a:r>
                    </a:p>
                    <a:p>
                      <a:pPr algn="l"/>
                      <a:r>
                        <a:rPr lang="ru-RU" sz="2000" dirty="0" smtClean="0">
                          <a:effectLst/>
                        </a:rPr>
                        <a:t>Нам </a:t>
                      </a:r>
                      <a:r>
                        <a:rPr lang="ru-RU" sz="2000" dirty="0">
                          <a:effectLst/>
                        </a:rPr>
                        <a:t>нужны: бумага, клей, ножницы.</a:t>
                      </a:r>
                      <a:br>
                        <a:rPr lang="ru-RU" sz="2000" dirty="0">
                          <a:effectLst/>
                        </a:rPr>
                      </a:br>
                      <a:r>
                        <a:rPr lang="ru-RU" sz="2000" dirty="0" smtClean="0">
                          <a:effectLst/>
                        </a:rPr>
                        <a:t>1</a:t>
                      </a:r>
                      <a:r>
                        <a:rPr lang="ru-RU" sz="2000" baseline="0" dirty="0" smtClean="0">
                          <a:effectLst/>
                        </a:rPr>
                        <a:t> </a:t>
                      </a:r>
                      <a:r>
                        <a:rPr lang="ru-RU" sz="2000" dirty="0" smtClean="0">
                          <a:effectLst/>
                        </a:rPr>
                        <a:t>Тело</a:t>
                      </a:r>
                      <a:r>
                        <a:rPr lang="ru-RU" sz="2000" dirty="0">
                          <a:effectLst/>
                        </a:rPr>
                        <a:t>: </a:t>
                      </a:r>
                      <a:r>
                        <a:rPr lang="ru-RU" sz="2000" dirty="0" smtClean="0">
                          <a:effectLst/>
                        </a:rPr>
                        <a:t>круг </a:t>
                      </a:r>
                      <a:r>
                        <a:rPr lang="ru-RU" sz="2000" dirty="0">
                          <a:effectLst/>
                        </a:rPr>
                        <a:t> радиусом 4,5-5 </a:t>
                      </a:r>
                      <a:r>
                        <a:rPr lang="ru-RU" sz="2000" dirty="0" smtClean="0">
                          <a:effectLst/>
                        </a:rPr>
                        <a:t>см, диаметр 9-10 см </a:t>
                      </a:r>
                    </a:p>
                    <a:p>
                      <a:pPr algn="l"/>
                      <a:r>
                        <a:rPr lang="ru-RU" sz="2000" dirty="0" smtClean="0">
                          <a:effectLst/>
                        </a:rPr>
                        <a:t>соответственно. Складываем пополам.</a:t>
                      </a:r>
                      <a:r>
                        <a:rPr lang="ru-RU" sz="2000" dirty="0">
                          <a:effectLst/>
                        </a:rPr>
                        <a:t/>
                      </a:r>
                      <a:br>
                        <a:rPr lang="ru-RU" sz="2000" dirty="0">
                          <a:effectLst/>
                        </a:rPr>
                      </a:br>
                      <a:r>
                        <a:rPr lang="ru-RU" sz="2000" dirty="0">
                          <a:effectLst/>
                        </a:rPr>
                        <a:t>2 Ноги: вырезаем и приклеиваем </a:t>
                      </a:r>
                      <a:r>
                        <a:rPr lang="ru-RU" sz="2000" dirty="0" smtClean="0">
                          <a:effectLst/>
                        </a:rPr>
                        <a:t>изнутри</a:t>
                      </a:r>
                    </a:p>
                    <a:p>
                      <a:pPr algn="l"/>
                      <a:r>
                        <a:rPr lang="ru-RU" sz="2000" dirty="0" smtClean="0">
                          <a:effectLst/>
                        </a:rPr>
                        <a:t> </a:t>
                      </a:r>
                      <a:r>
                        <a:rPr lang="ru-RU" sz="2000" dirty="0">
                          <a:effectLst/>
                        </a:rPr>
                        <a:t>круга-тела, каждая лапка к своей стороне. </a:t>
                      </a:r>
                      <a:br>
                        <a:rPr lang="ru-RU" sz="2000" dirty="0">
                          <a:effectLst/>
                        </a:rPr>
                      </a:br>
                      <a:r>
                        <a:rPr lang="ru-RU" sz="2000" dirty="0">
                          <a:effectLst/>
                        </a:rPr>
                        <a:t>3 Хвост: вырезать </a:t>
                      </a:r>
                      <a:r>
                        <a:rPr lang="ru-RU" sz="2000" dirty="0" smtClean="0">
                          <a:effectLst/>
                        </a:rPr>
                        <a:t>овал и согнуть его пополам, </a:t>
                      </a:r>
                    </a:p>
                    <a:p>
                      <a:pPr algn="l"/>
                      <a:r>
                        <a:rPr lang="ru-RU" sz="2000" dirty="0" smtClean="0">
                          <a:effectLst/>
                        </a:rPr>
                        <a:t>приклеить  на место хвоста.</a:t>
                      </a:r>
                      <a:r>
                        <a:rPr lang="ru-RU" sz="2000" dirty="0">
                          <a:effectLst/>
                        </a:rPr>
                        <a:t/>
                      </a:r>
                      <a:br>
                        <a:rPr lang="ru-RU" sz="2000" dirty="0">
                          <a:effectLst/>
                        </a:rPr>
                      </a:br>
                      <a:r>
                        <a:rPr lang="ru-RU" sz="2000" dirty="0">
                          <a:effectLst/>
                        </a:rPr>
                        <a:t>4 Голова: </a:t>
                      </a:r>
                      <a:r>
                        <a:rPr lang="ru-RU" sz="2000" dirty="0" smtClean="0">
                          <a:effectLst/>
                        </a:rPr>
                        <a:t> круг </a:t>
                      </a:r>
                      <a:r>
                        <a:rPr lang="ru-RU" sz="2000" dirty="0">
                          <a:effectLst/>
                        </a:rPr>
                        <a:t> диаметром 4,5-5 см. </a:t>
                      </a:r>
                      <a:r>
                        <a:rPr lang="ru-RU" sz="2000" dirty="0" smtClean="0">
                          <a:effectLst/>
                        </a:rPr>
                        <a:t>Его </a:t>
                      </a:r>
                      <a:r>
                        <a:rPr lang="ru-RU" sz="2000" dirty="0">
                          <a:effectLst/>
                        </a:rPr>
                        <a:t>наклеиваем на тело в нужном </a:t>
                      </a:r>
                      <a:r>
                        <a:rPr lang="ru-RU" sz="2000" dirty="0" smtClean="0">
                          <a:effectLst/>
                        </a:rPr>
                        <a:t>месте. </a:t>
                      </a:r>
                      <a:r>
                        <a:rPr lang="ru-RU" sz="2000" dirty="0">
                          <a:effectLst/>
                        </a:rPr>
                        <a:t>Мне кажется, надо делать именно так: вначале хвост и ноги, а только потом голову. Т.к. голова прижимает тело и потом труднее приклеить лапки. </a:t>
                      </a:r>
                      <a:br>
                        <a:rPr lang="ru-RU" sz="2000" dirty="0">
                          <a:effectLst/>
                        </a:rPr>
                      </a:br>
                      <a:r>
                        <a:rPr lang="ru-RU" sz="2000" dirty="0">
                          <a:effectLst/>
                        </a:rPr>
                        <a:t>5 Клюв: </a:t>
                      </a:r>
                      <a:r>
                        <a:rPr lang="ru-RU" sz="2000" dirty="0" smtClean="0">
                          <a:effectLst/>
                        </a:rPr>
                        <a:t>Форма </a:t>
                      </a:r>
                      <a:r>
                        <a:rPr lang="ru-RU" sz="2000" dirty="0">
                          <a:effectLst/>
                        </a:rPr>
                        <a:t>зависит от наших фантазий.</a:t>
                      </a:r>
                      <a:br>
                        <a:rPr lang="ru-RU" sz="2000" dirty="0">
                          <a:effectLst/>
                        </a:rPr>
                      </a:br>
                      <a:r>
                        <a:rPr lang="ru-RU" sz="2000" dirty="0" smtClean="0">
                          <a:effectLst/>
                        </a:rPr>
                        <a:t>6 </a:t>
                      </a:r>
                      <a:r>
                        <a:rPr lang="ru-RU" sz="2000" dirty="0">
                          <a:effectLst/>
                        </a:rPr>
                        <a:t>Глаза: </a:t>
                      </a:r>
                      <a:r>
                        <a:rPr lang="ru-RU" sz="2000" dirty="0" smtClean="0">
                          <a:effectLst/>
                        </a:rPr>
                        <a:t> </a:t>
                      </a:r>
                      <a:r>
                        <a:rPr lang="ru-RU" sz="2000" dirty="0">
                          <a:effectLst/>
                        </a:rPr>
                        <a:t>круглые.</a:t>
                      </a:r>
                      <a:br>
                        <a:rPr lang="ru-RU" sz="2000" dirty="0">
                          <a:effectLst/>
                        </a:rPr>
                      </a:br>
                      <a:r>
                        <a:rPr lang="ru-RU" sz="2000" dirty="0">
                          <a:effectLst/>
                        </a:rPr>
                        <a:t>7 Крылья: </a:t>
                      </a:r>
                      <a:r>
                        <a:rPr lang="ru-RU" sz="2000" dirty="0" smtClean="0">
                          <a:effectLst/>
                        </a:rPr>
                        <a:t> </a:t>
                      </a:r>
                      <a:r>
                        <a:rPr lang="ru-RU" sz="2000" dirty="0">
                          <a:effectLst/>
                        </a:rPr>
                        <a:t>Мы приклеили только основания, концы оставили "живыми</a:t>
                      </a:r>
                      <a:r>
                        <a:rPr lang="ru-RU" sz="2000" dirty="0" smtClean="0">
                          <a:effectLst/>
                        </a:rPr>
                        <a:t>".</a:t>
                      </a:r>
                      <a:r>
                        <a:rPr lang="ru-RU" sz="2000" dirty="0">
                          <a:effectLst/>
                        </a:rPr>
                        <a:t/>
                      </a:r>
                      <a:br>
                        <a:rPr lang="ru-RU" sz="2000" dirty="0">
                          <a:effectLst/>
                        </a:rPr>
                      </a:br>
                      <a:r>
                        <a:rPr lang="ru-RU" sz="2000" dirty="0">
                          <a:effectLst/>
                        </a:rPr>
                        <a:t>Вот и все на сегодня. </a:t>
                      </a:r>
                    </a:p>
                  </a:txBody>
                  <a:tcPr marL="11836" marR="11836" marT="11836" marB="11836">
                    <a:lnL>
                      <a:noFill/>
                    </a:lnL>
                    <a:lnR>
                      <a:noFill/>
                    </a:lnR>
                    <a:lnT>
                      <a:noFill/>
                    </a:lnT>
                    <a:lnB>
                      <a:noFill/>
                    </a:lnB>
                  </a:tcPr>
                </a:tc>
              </a:tr>
            </a:tbl>
          </a:graphicData>
        </a:graphic>
      </p:graphicFrame>
      <p:pic>
        <p:nvPicPr>
          <p:cNvPr id="1027" name="Picture 3" descr="Поделки из бумаги - Птич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60648"/>
            <a:ext cx="3312368"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5381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grushka.kz/vip62/pt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6840760" cy="525658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8" y="194737"/>
            <a:ext cx="8487260" cy="646331"/>
          </a:xfrm>
          <a:prstGeom prst="rect">
            <a:avLst/>
          </a:prstGeom>
        </p:spPr>
        <p:txBody>
          <a:bodyPr wrap="none">
            <a:spAutoFit/>
          </a:bodyPr>
          <a:lstStyle/>
          <a:p>
            <a:r>
              <a:rPr lang="ru-RU" sz="3600" b="1" dirty="0" smtClean="0">
                <a:solidFill>
                  <a:srgbClr val="FFFF00"/>
                </a:solidFill>
              </a:rPr>
              <a:t>Вместе с детьми </a:t>
            </a:r>
            <a:r>
              <a:rPr lang="ru-RU" sz="3600" b="1" dirty="0" smtClean="0"/>
              <a:t>«Птичка </a:t>
            </a:r>
            <a:r>
              <a:rPr lang="ru-RU" sz="3600" b="1" dirty="0"/>
              <a:t>из </a:t>
            </a:r>
            <a:r>
              <a:rPr lang="ru-RU" sz="3600" b="1" dirty="0" smtClean="0"/>
              <a:t>пластилина»</a:t>
            </a:r>
            <a:endParaRPr lang="ru-RU" sz="3600" b="1" dirty="0"/>
          </a:p>
        </p:txBody>
      </p:sp>
    </p:spTree>
    <p:extLst>
      <p:ext uri="{BB962C8B-B14F-4D97-AF65-F5344CB8AC3E}">
        <p14:creationId xmlns:p14="http://schemas.microsoft.com/office/powerpoint/2010/main" val="1803720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92696"/>
            <a:ext cx="7920880" cy="4247317"/>
          </a:xfrm>
          <a:prstGeom prst="rect">
            <a:avLst/>
          </a:prstGeom>
        </p:spPr>
        <p:txBody>
          <a:bodyPr wrap="square">
            <a:spAutoFit/>
          </a:bodyPr>
          <a:lstStyle/>
          <a:p>
            <a:pPr algn="ctr"/>
            <a:r>
              <a:rPr lang="ru-RU" sz="5400" dirty="0"/>
              <a:t>Д</a:t>
            </a:r>
            <a:r>
              <a:rPr lang="ru-RU" sz="5400" dirty="0" smtClean="0"/>
              <a:t>рузья</a:t>
            </a:r>
            <a:r>
              <a:rPr lang="ru-RU" sz="5400" dirty="0"/>
              <a:t>, давайте будем любить наших меньших пернатых братьев, помогать им в нелёгкое </a:t>
            </a:r>
            <a:r>
              <a:rPr lang="ru-RU" sz="5400" dirty="0" smtClean="0"/>
              <a:t>время!</a:t>
            </a:r>
            <a:endParaRPr lang="ru-RU" sz="5400" dirty="0"/>
          </a:p>
        </p:txBody>
      </p:sp>
      <p:sp>
        <p:nvSpPr>
          <p:cNvPr id="3" name="TextBox 2"/>
          <p:cNvSpPr txBox="1"/>
          <p:nvPr/>
        </p:nvSpPr>
        <p:spPr>
          <a:xfrm>
            <a:off x="4067944" y="5805264"/>
            <a:ext cx="4680520" cy="400110"/>
          </a:xfrm>
          <a:prstGeom prst="rect">
            <a:avLst/>
          </a:prstGeom>
          <a:noFill/>
        </p:spPr>
        <p:txBody>
          <a:bodyPr wrap="square" rtlCol="0">
            <a:spAutoFit/>
          </a:bodyPr>
          <a:lstStyle/>
          <a:p>
            <a:r>
              <a:rPr lang="ru-RU" sz="2000" dirty="0" smtClean="0"/>
              <a:t>Презентацию подготовила Худаева С.М</a:t>
            </a:r>
            <a:r>
              <a:rPr lang="ru-RU" dirty="0" smtClean="0"/>
              <a:t>.</a:t>
            </a:r>
            <a:endParaRPr lang="ru-RU" dirty="0"/>
          </a:p>
        </p:txBody>
      </p:sp>
    </p:spTree>
    <p:extLst>
      <p:ext uri="{BB962C8B-B14F-4D97-AF65-F5344CB8AC3E}">
        <p14:creationId xmlns:p14="http://schemas.microsoft.com/office/powerpoint/2010/main" val="3448821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88640"/>
            <a:ext cx="8424936" cy="1938992"/>
          </a:xfrm>
          <a:prstGeom prst="rect">
            <a:avLst/>
          </a:prstGeom>
        </p:spPr>
        <p:txBody>
          <a:bodyPr wrap="square">
            <a:spAutoFit/>
          </a:bodyPr>
          <a:lstStyle/>
          <a:p>
            <a:r>
              <a:rPr lang="ru-RU" sz="2000" dirty="0" smtClean="0"/>
              <a:t>Зима </a:t>
            </a:r>
            <a:r>
              <a:rPr lang="ru-RU" sz="2000" dirty="0"/>
              <a:t>приносит всем обитателям лесов немалые сложности, сильные холода, колючий морозный ветер, всё это значительно усложняет зимнюю жизнь птиц. Но, не смотря на это, всё-таки они справляются с непогодой и продолжают весело щебетать, радуя нас своим сладким пением. Сегодня мы с Вами посмотрим как же живут </a:t>
            </a:r>
            <a:r>
              <a:rPr lang="ru-RU" sz="2000" dirty="0" smtClean="0"/>
              <a:t>птицы. Самые </a:t>
            </a:r>
            <a:r>
              <a:rPr lang="ru-RU" sz="2000" dirty="0"/>
              <a:t>разнообразные птицы зимой остаются в наших лесах и не улетают зимовать в теплые края.</a:t>
            </a:r>
          </a:p>
        </p:txBody>
      </p:sp>
      <p:pic>
        <p:nvPicPr>
          <p:cNvPr id="3" name="il_fi" descr="http://img1.liveinternet.ru/images/attach/c/7/94/566/94566317_large_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2429893"/>
            <a:ext cx="5771581" cy="4115520"/>
          </a:xfrm>
          <a:prstGeom prst="rect">
            <a:avLst/>
          </a:prstGeom>
          <a:noFill/>
          <a:ln>
            <a:noFill/>
          </a:ln>
        </p:spPr>
      </p:pic>
    </p:spTree>
    <p:extLst>
      <p:ext uri="{BB962C8B-B14F-4D97-AF65-F5344CB8AC3E}">
        <p14:creationId xmlns:p14="http://schemas.microsoft.com/office/powerpoint/2010/main" val="3648079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1097" y="188640"/>
            <a:ext cx="8496944" cy="1569660"/>
          </a:xfrm>
          <a:prstGeom prst="rect">
            <a:avLst/>
          </a:prstGeom>
        </p:spPr>
        <p:txBody>
          <a:bodyPr wrap="square">
            <a:spAutoFit/>
          </a:bodyPr>
          <a:lstStyle/>
          <a:p>
            <a:r>
              <a:rPr lang="ru-RU" sz="2400" dirty="0" smtClean="0"/>
              <a:t>Пернатые </a:t>
            </a:r>
            <a:r>
              <a:rPr lang="ru-RU" sz="2400" dirty="0"/>
              <a:t>перед приходом зимы и наступлением холодов меняют своё оперение на более теплую шубку, появляется плотные пуховые перья, которое позволяет птицам не замерзать в самые лютые зимние холода.</a:t>
            </a:r>
          </a:p>
        </p:txBody>
      </p:sp>
      <p:pic>
        <p:nvPicPr>
          <p:cNvPr id="3" name="Рисунок 2" descr="1356077612_26 (540x437, 60Kb)"/>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58300"/>
            <a:ext cx="6624736" cy="4753005"/>
          </a:xfrm>
          <a:prstGeom prst="rect">
            <a:avLst/>
          </a:prstGeom>
          <a:noFill/>
          <a:ln>
            <a:noFill/>
          </a:ln>
        </p:spPr>
      </p:pic>
    </p:spTree>
    <p:extLst>
      <p:ext uri="{BB962C8B-B14F-4D97-AF65-F5344CB8AC3E}">
        <p14:creationId xmlns:p14="http://schemas.microsoft.com/office/powerpoint/2010/main" val="2990175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68144" y="188640"/>
            <a:ext cx="3024336" cy="6370975"/>
          </a:xfrm>
          <a:prstGeom prst="rect">
            <a:avLst/>
          </a:prstGeom>
        </p:spPr>
        <p:txBody>
          <a:bodyPr wrap="square">
            <a:spAutoFit/>
          </a:bodyPr>
          <a:lstStyle/>
          <a:p>
            <a:r>
              <a:rPr lang="ru-RU" sz="2400" dirty="0"/>
              <a:t>Но самое главное в этот период найти себе пищу. Вся земля покрывается белоснежным покрывалом и остается искать себе корм только на деревьях и кустах. В пищу сейчас идет все, оставшиеся и не опавшие древесные ягоды, такие как рябина, боярышник, мелкие дикие яблочки, репейник и многое другое.</a:t>
            </a:r>
          </a:p>
        </p:txBody>
      </p:sp>
      <p:pic>
        <p:nvPicPr>
          <p:cNvPr id="3" name="Рисунок 2" descr="1356077486_9 (540x443, 76Kb)"/>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52736"/>
            <a:ext cx="5143500" cy="4219575"/>
          </a:xfrm>
          <a:prstGeom prst="rect">
            <a:avLst/>
          </a:prstGeom>
          <a:noFill/>
          <a:ln>
            <a:noFill/>
          </a:ln>
        </p:spPr>
      </p:pic>
    </p:spTree>
    <p:extLst>
      <p:ext uri="{BB962C8B-B14F-4D97-AF65-F5344CB8AC3E}">
        <p14:creationId xmlns:p14="http://schemas.microsoft.com/office/powerpoint/2010/main" val="4059953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56077577_19 (540x499, 69Kb)">
            <a:hlinkClick r:id="rId2" tgtFrame="_blank"/>
          </p:cNvPr>
          <p:cNvPicPr/>
          <p:nvPr/>
        </p:nvPicPr>
        <p:blipFill>
          <a:blip r:embed="rId3">
            <a:extLst>
              <a:ext uri="{28A0092B-C50C-407E-A947-70E740481C1C}">
                <a14:useLocalDpi xmlns:a14="http://schemas.microsoft.com/office/drawing/2010/main" val="0"/>
              </a:ext>
            </a:extLst>
          </a:blip>
          <a:srcRect/>
          <a:stretch>
            <a:fillRect/>
          </a:stretch>
        </p:blipFill>
        <p:spPr bwMode="auto">
          <a:xfrm>
            <a:off x="251520" y="188640"/>
            <a:ext cx="5812110" cy="5472832"/>
          </a:xfrm>
          <a:prstGeom prst="rect">
            <a:avLst/>
          </a:prstGeom>
          <a:noFill/>
          <a:ln>
            <a:noFill/>
          </a:ln>
        </p:spPr>
      </p:pic>
      <p:sp>
        <p:nvSpPr>
          <p:cNvPr id="3" name="Прямоугольник 2"/>
          <p:cNvSpPr/>
          <p:nvPr/>
        </p:nvSpPr>
        <p:spPr>
          <a:xfrm>
            <a:off x="6063630" y="332656"/>
            <a:ext cx="2936354" cy="5940088"/>
          </a:xfrm>
          <a:prstGeom prst="rect">
            <a:avLst/>
          </a:prstGeom>
        </p:spPr>
        <p:txBody>
          <a:bodyPr wrap="square">
            <a:spAutoFit/>
          </a:bodyPr>
          <a:lstStyle/>
          <a:p>
            <a:r>
              <a:rPr lang="ru-RU" sz="2000" dirty="0" smtClean="0"/>
              <a:t>После </a:t>
            </a:r>
            <a:r>
              <a:rPr lang="ru-RU" sz="2000" dirty="0"/>
              <a:t>долгого тока образуется пара, которая уже не расстается. Выводить потомство птицы начинают в мае. Гнезда, свитые из прутиков, стебельков и корешков и выстланные, обыкновенно, волосом, вьют на деревьях, </a:t>
            </a:r>
            <a:r>
              <a:rPr lang="ru-RU" sz="2000" dirty="0" smtClean="0"/>
              <a:t> </a:t>
            </a:r>
            <a:r>
              <a:rPr lang="ru-RU" sz="2000" dirty="0"/>
              <a:t>Самка сидит на 5 или 6 яйцах, а самец кормит ее</a:t>
            </a:r>
            <a:r>
              <a:rPr lang="ru-RU" sz="2000" dirty="0" smtClean="0"/>
              <a:t>. </a:t>
            </a:r>
            <a:endParaRPr lang="ru-RU" sz="2000" dirty="0"/>
          </a:p>
          <a:p>
            <a:r>
              <a:rPr lang="ru-RU" sz="2000" dirty="0"/>
              <a:t>Питается семенами деревьев и трав, ягодами, насекомыми. Птенцов родители кормят размягченными семенами. Зимой поедают почки.</a:t>
            </a:r>
          </a:p>
        </p:txBody>
      </p:sp>
      <p:sp>
        <p:nvSpPr>
          <p:cNvPr id="4" name="Прямоугольник 3"/>
          <p:cNvSpPr/>
          <p:nvPr/>
        </p:nvSpPr>
        <p:spPr>
          <a:xfrm>
            <a:off x="1871806" y="5805264"/>
            <a:ext cx="2571538" cy="923330"/>
          </a:xfrm>
          <a:prstGeom prst="rect">
            <a:avLst/>
          </a:prstGeom>
          <a:noFill/>
        </p:spPr>
        <p:txBody>
          <a:bodyPr wrap="none" lIns="91440" tIns="45720" rIns="91440" bIns="45720">
            <a:spAutoFit/>
          </a:bodyPr>
          <a:lstStyle/>
          <a:p>
            <a:pPr algn="ctr"/>
            <a:r>
              <a:rPr lang="ru-RU"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Снегирь</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447935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56077475_8 (700x700, 55Kb)"/>
          <p:cNvPicPr/>
          <p:nvPr/>
        </p:nvPicPr>
        <p:blipFill>
          <a:blip r:embed="rId2">
            <a:extLst>
              <a:ext uri="{28A0092B-C50C-407E-A947-70E740481C1C}">
                <a14:useLocalDpi xmlns:a14="http://schemas.microsoft.com/office/drawing/2010/main" val="0"/>
              </a:ext>
            </a:extLst>
          </a:blip>
          <a:srcRect/>
          <a:stretch>
            <a:fillRect/>
          </a:stretch>
        </p:blipFill>
        <p:spPr bwMode="auto">
          <a:xfrm>
            <a:off x="515113" y="332656"/>
            <a:ext cx="5472608" cy="4464496"/>
          </a:xfrm>
          <a:prstGeom prst="rect">
            <a:avLst/>
          </a:prstGeom>
          <a:noFill/>
          <a:ln>
            <a:noFill/>
          </a:ln>
        </p:spPr>
      </p:pic>
      <p:sp>
        <p:nvSpPr>
          <p:cNvPr id="4" name="Прямоугольник 3"/>
          <p:cNvSpPr/>
          <p:nvPr/>
        </p:nvSpPr>
        <p:spPr>
          <a:xfrm>
            <a:off x="303429" y="4836546"/>
            <a:ext cx="8721961" cy="1938992"/>
          </a:xfrm>
          <a:prstGeom prst="rect">
            <a:avLst/>
          </a:prstGeom>
        </p:spPr>
        <p:txBody>
          <a:bodyPr wrap="square">
            <a:spAutoFit/>
          </a:bodyPr>
          <a:lstStyle/>
          <a:p>
            <a:r>
              <a:rPr lang="ru-RU" sz="2400" dirty="0" smtClean="0"/>
              <a:t>Обитают </a:t>
            </a:r>
            <a:r>
              <a:rPr lang="ru-RU" sz="2400" dirty="0"/>
              <a:t>в хвойных и смешанных лесах. Осенью С. собираются в большие стаи. Зимой – перекочевывают к югу, совершая налеты шумными стаями на заросли рябины, боярышника, калины, на сады и огороды, с оставшимися с осени плодами на ветках деревьев и кустарников.</a:t>
            </a:r>
          </a:p>
        </p:txBody>
      </p:sp>
      <p:sp>
        <p:nvSpPr>
          <p:cNvPr id="5" name="Прямоугольник 4"/>
          <p:cNvSpPr/>
          <p:nvPr/>
        </p:nvSpPr>
        <p:spPr>
          <a:xfrm>
            <a:off x="4927498" y="29379"/>
            <a:ext cx="4072205" cy="923330"/>
          </a:xfrm>
          <a:prstGeom prst="rect">
            <a:avLst/>
          </a:prstGeom>
          <a:noFill/>
        </p:spPr>
        <p:txBody>
          <a:bodyPr wrap="none" lIns="91440" tIns="45720" rIns="91440" bIns="45720">
            <a:spAutoFit/>
          </a:bodyPr>
          <a:lstStyle/>
          <a:p>
            <a:pPr algn="ctr"/>
            <a:r>
              <a:rPr lang="ru-RU"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СВИРИСТЕЛЬ</a:t>
            </a:r>
            <a:endParaRPr lang="ru-RU"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Прямоугольник 5"/>
          <p:cNvSpPr/>
          <p:nvPr/>
        </p:nvSpPr>
        <p:spPr>
          <a:xfrm>
            <a:off x="6129955" y="935216"/>
            <a:ext cx="2843527" cy="3816429"/>
          </a:xfrm>
          <a:prstGeom prst="rect">
            <a:avLst/>
          </a:prstGeom>
        </p:spPr>
        <p:txBody>
          <a:bodyPr wrap="square">
            <a:spAutoFit/>
          </a:bodyPr>
          <a:lstStyle/>
          <a:p>
            <a:r>
              <a:rPr lang="ru-RU" sz="2200" dirty="0"/>
              <a:t>Красивая певчая птица. Оперение мягкое </a:t>
            </a:r>
            <a:r>
              <a:rPr lang="ru-RU" sz="2200" dirty="0" err="1"/>
              <a:t>буровато</a:t>
            </a:r>
            <a:r>
              <a:rPr lang="ru-RU" sz="2200" dirty="0"/>
              <a:t>-серых с красноватым тонов. На голове хохол. Горло и черта над глазом черные. Вершина черных рулевых перьев - желтая. Крыло с белым зеркальцем</a:t>
            </a:r>
          </a:p>
        </p:txBody>
      </p:sp>
    </p:spTree>
    <p:extLst>
      <p:ext uri="{BB962C8B-B14F-4D97-AF65-F5344CB8AC3E}">
        <p14:creationId xmlns:p14="http://schemas.microsoft.com/office/powerpoint/2010/main" val="110708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акие птицы зимуют в Якутске?"/>
          <p:cNvPicPr/>
          <p:nvPr/>
        </p:nvPicPr>
        <p:blipFill>
          <a:blip r:embed="rId2">
            <a:extLst>
              <a:ext uri="{28A0092B-C50C-407E-A947-70E740481C1C}">
                <a14:useLocalDpi xmlns:a14="http://schemas.microsoft.com/office/drawing/2010/main" val="0"/>
              </a:ext>
            </a:extLst>
          </a:blip>
          <a:srcRect/>
          <a:stretch>
            <a:fillRect/>
          </a:stretch>
        </p:blipFill>
        <p:spPr bwMode="auto">
          <a:xfrm>
            <a:off x="247297" y="332656"/>
            <a:ext cx="4608512" cy="3240360"/>
          </a:xfrm>
          <a:prstGeom prst="rect">
            <a:avLst/>
          </a:prstGeom>
          <a:noFill/>
          <a:ln>
            <a:noFill/>
          </a:ln>
        </p:spPr>
      </p:pic>
      <p:sp>
        <p:nvSpPr>
          <p:cNvPr id="3" name="Прямоугольник 2"/>
          <p:cNvSpPr/>
          <p:nvPr/>
        </p:nvSpPr>
        <p:spPr>
          <a:xfrm>
            <a:off x="4932040" y="429342"/>
            <a:ext cx="4067944" cy="3046988"/>
          </a:xfrm>
          <a:prstGeom prst="rect">
            <a:avLst/>
          </a:prstGeom>
        </p:spPr>
        <p:txBody>
          <a:bodyPr wrap="square">
            <a:spAutoFit/>
          </a:bodyPr>
          <a:lstStyle/>
          <a:p>
            <a:r>
              <a:rPr lang="ru-RU" sz="2400" i="1" dirty="0"/>
              <a:t>«Как правило, стая свиристелей, облюбовав себе место, живет там, пока есть </a:t>
            </a:r>
            <a:r>
              <a:rPr lang="ru-RU" sz="2400" i="1" dirty="0" smtClean="0"/>
              <a:t>корм.  </a:t>
            </a:r>
            <a:r>
              <a:rPr lang="ru-RU" sz="2400" i="1" dirty="0"/>
              <a:t>По мере того как пища заканчивается, стая снимается и перелетает в другое место».</a:t>
            </a:r>
            <a:endParaRPr lang="ru-RU" sz="2400" dirty="0"/>
          </a:p>
        </p:txBody>
      </p:sp>
      <p:sp>
        <p:nvSpPr>
          <p:cNvPr id="5" name="Прямоугольник 4"/>
          <p:cNvSpPr/>
          <p:nvPr/>
        </p:nvSpPr>
        <p:spPr>
          <a:xfrm>
            <a:off x="229816" y="3860628"/>
            <a:ext cx="8698160" cy="3139321"/>
          </a:xfrm>
          <a:prstGeom prst="rect">
            <a:avLst/>
          </a:prstGeom>
        </p:spPr>
        <p:txBody>
          <a:bodyPr wrap="square">
            <a:spAutoFit/>
          </a:bodyPr>
          <a:lstStyle/>
          <a:p>
            <a:r>
              <a:rPr lang="ru-RU" dirty="0" smtClean="0"/>
              <a:t> </a:t>
            </a:r>
            <a:r>
              <a:rPr lang="ru-RU" sz="2200" dirty="0"/>
              <a:t>Свиристели - перелётные птицы, держатся парами и стаями. </a:t>
            </a:r>
          </a:p>
          <a:p>
            <a:r>
              <a:rPr lang="ru-RU" sz="2200" dirty="0"/>
              <a:t>Сравнительно крупные гнезда, помещающиеся на ветвях елей и сосен, вьются из еловых веточек, оленьего мха, лишайника и выстилаются перьями. В кладке 3-5 зеленоватых яиц с темными крапинками, насиживают 14 суток (в конце мая и в июне). Зимой свиристели питаются различными ягодами и плодами (рябиной, можжевельником, шиповником и т.п.), а летом почти исключительно насекомыми, которых ловят на лету, как мухоловки. </a:t>
            </a:r>
          </a:p>
          <a:p>
            <a:endParaRPr lang="ru-RU" sz="2200" dirty="0"/>
          </a:p>
        </p:txBody>
      </p:sp>
    </p:spTree>
    <p:extLst>
      <p:ext uri="{BB962C8B-B14F-4D97-AF65-F5344CB8AC3E}">
        <p14:creationId xmlns:p14="http://schemas.microsoft.com/office/powerpoint/2010/main" val="3248950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ttp://www.ysia.ru/img/upload/5f0aa3dd6ee4265f5f61017da7901efb"/>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564904"/>
            <a:ext cx="5886450" cy="4114800"/>
          </a:xfrm>
          <a:prstGeom prst="rect">
            <a:avLst/>
          </a:prstGeom>
          <a:noFill/>
          <a:ln>
            <a:noFill/>
          </a:ln>
        </p:spPr>
      </p:pic>
      <p:pic>
        <p:nvPicPr>
          <p:cNvPr id="2" name="Рисунок 1" descr="http://www.ysia.ru/img/upload/b32d3ac6edfe6eb1f443709df46490ba"/>
          <p:cNvPicPr/>
          <p:nvPr/>
        </p:nvPicPr>
        <p:blipFill>
          <a:blip r:embed="rId3">
            <a:extLst>
              <a:ext uri="{28A0092B-C50C-407E-A947-70E740481C1C}">
                <a14:useLocalDpi xmlns:a14="http://schemas.microsoft.com/office/drawing/2010/main" val="0"/>
              </a:ext>
            </a:extLst>
          </a:blip>
          <a:srcRect/>
          <a:stretch>
            <a:fillRect/>
          </a:stretch>
        </p:blipFill>
        <p:spPr bwMode="auto">
          <a:xfrm>
            <a:off x="323528" y="332656"/>
            <a:ext cx="4048125" cy="2964338"/>
          </a:xfrm>
          <a:prstGeom prst="rect">
            <a:avLst/>
          </a:prstGeom>
          <a:noFill/>
          <a:ln>
            <a:noFill/>
          </a:ln>
        </p:spPr>
      </p:pic>
      <p:pic>
        <p:nvPicPr>
          <p:cNvPr id="5" name="Рисунок 4" descr="1356077503_10 (540x537, 51Kb)">
            <a:hlinkClick r:id="rId4" tgtFrame="_blank"/>
          </p:cNvPr>
          <p:cNvPicPr/>
          <p:nvPr/>
        </p:nvPicPr>
        <p:blipFill>
          <a:blip r:embed="rId5">
            <a:extLst>
              <a:ext uri="{28A0092B-C50C-407E-A947-70E740481C1C}">
                <a14:useLocalDpi xmlns:a14="http://schemas.microsoft.com/office/drawing/2010/main" val="0"/>
              </a:ext>
            </a:extLst>
          </a:blip>
          <a:srcRect/>
          <a:stretch>
            <a:fillRect/>
          </a:stretch>
        </p:blipFill>
        <p:spPr bwMode="auto">
          <a:xfrm>
            <a:off x="179512" y="3573016"/>
            <a:ext cx="3384376" cy="2984228"/>
          </a:xfrm>
          <a:prstGeom prst="rect">
            <a:avLst/>
          </a:prstGeom>
          <a:noFill/>
          <a:ln>
            <a:noFill/>
          </a:ln>
        </p:spPr>
      </p:pic>
      <p:sp>
        <p:nvSpPr>
          <p:cNvPr id="6" name="Прямоугольник 5"/>
          <p:cNvSpPr/>
          <p:nvPr/>
        </p:nvSpPr>
        <p:spPr>
          <a:xfrm>
            <a:off x="4572000" y="476672"/>
            <a:ext cx="4572000" cy="2123658"/>
          </a:xfrm>
          <a:prstGeom prst="rect">
            <a:avLst/>
          </a:prstGeom>
        </p:spPr>
        <p:txBody>
          <a:bodyPr>
            <a:spAutoFit/>
          </a:bodyPr>
          <a:lstStyle/>
          <a:p>
            <a:r>
              <a:rPr lang="ru-RU" sz="2200" dirty="0"/>
              <a:t>Синица - мастерица</a:t>
            </a:r>
            <a:br>
              <a:rPr lang="ru-RU" sz="2200" dirty="0"/>
            </a:br>
            <a:r>
              <a:rPr lang="ru-RU" sz="2200" dirty="0"/>
              <a:t>все лето веселиться.</a:t>
            </a:r>
            <a:br>
              <a:rPr lang="ru-RU" sz="2200" dirty="0"/>
            </a:br>
            <a:r>
              <a:rPr lang="ru-RU" sz="2200" dirty="0"/>
              <a:t>Охотница, певица,</a:t>
            </a:r>
            <a:br>
              <a:rPr lang="ru-RU" sz="2200" dirty="0"/>
            </a:br>
            <a:r>
              <a:rPr lang="ru-RU" sz="2200" dirty="0"/>
              <a:t>в саду она - царица.</a:t>
            </a:r>
            <a:br>
              <a:rPr lang="ru-RU" sz="2200" dirty="0"/>
            </a:br>
            <a:r>
              <a:rPr lang="ru-RU" sz="2200" dirty="0"/>
              <a:t>Увы, не может птица</a:t>
            </a:r>
            <a:br>
              <a:rPr lang="ru-RU" sz="2200" dirty="0"/>
            </a:br>
            <a:r>
              <a:rPr lang="ru-RU" sz="2200" dirty="0"/>
              <a:t>зимою прокормиться.</a:t>
            </a:r>
          </a:p>
        </p:txBody>
      </p:sp>
    </p:spTree>
    <p:extLst>
      <p:ext uri="{BB962C8B-B14F-4D97-AF65-F5344CB8AC3E}">
        <p14:creationId xmlns:p14="http://schemas.microsoft.com/office/powerpoint/2010/main" val="1476158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2073" y="629980"/>
            <a:ext cx="8280920" cy="2862322"/>
          </a:xfrm>
          <a:prstGeom prst="rect">
            <a:avLst/>
          </a:prstGeom>
        </p:spPr>
        <p:txBody>
          <a:bodyPr wrap="square">
            <a:spAutoFit/>
          </a:bodyPr>
          <a:lstStyle/>
          <a:p>
            <a:r>
              <a:rPr lang="ru-RU" i="1" dirty="0"/>
              <a:t>«Если вы хотите, чтобы птицы гнездились на вашем участке, лучше построить для них жилье. Это может быть простой </a:t>
            </a:r>
            <a:r>
              <a:rPr lang="ru-RU" i="1" dirty="0" smtClean="0"/>
              <a:t>скворечник</a:t>
            </a:r>
            <a:r>
              <a:rPr lang="ru-RU" i="1" dirty="0"/>
              <a:t>.</a:t>
            </a:r>
            <a:r>
              <a:rPr lang="ru-RU" i="1" dirty="0" smtClean="0"/>
              <a:t> Строя </a:t>
            </a:r>
            <a:r>
              <a:rPr lang="ru-RU" i="1" dirty="0"/>
              <a:t>или покупая его, нужно помнить, что доски, из которых он изготавливается, не должны быть гладко обструганы. Если внешний вид важен, то снаружи скворечник можно обработать, внутренняя поверхность же должна остаться шершавой. Это нужно для того, чтобы вылупившиеся птенцы могли уцепиться за внутреннюю поверхность и вскарабкаться к глазку. Купленный в магазине готовый скворечник, если он гладко </a:t>
            </a:r>
            <a:r>
              <a:rPr lang="ru-RU" i="1" dirty="0" smtClean="0"/>
              <a:t>обструган</a:t>
            </a:r>
            <a:r>
              <a:rPr lang="ru-RU" i="1" dirty="0"/>
              <a:t>, нужно обить изнутри войлоком или другим материалом, за который можно уцепиться, в противном случае птицы там селиться не будут</a:t>
            </a:r>
            <a:r>
              <a:rPr lang="ru-RU" i="1" dirty="0" smtClean="0"/>
              <a:t>».</a:t>
            </a:r>
            <a:endParaRPr lang="ru-RU" dirty="0"/>
          </a:p>
        </p:txBody>
      </p:sp>
      <p:pic>
        <p:nvPicPr>
          <p:cNvPr id="1026" name="Picture 2" descr="https://encrypted-tbn3.gstatic.com/images?q=tbn:ANd9GcT4cAMBtz2OUMDdVHtKoqrF1xfw7lj2EgeXqR5zxfS8s-r-6As5JcUQm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506901"/>
            <a:ext cx="2160240" cy="16961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1.gstatic.com/images?q=tbn:ANd9GcTmkWE6tJEfzuTWMCtHRcR3llgnhBS2SQDMsZ9ChdMlegj3n3_2RqHmut5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4150743"/>
            <a:ext cx="2201716" cy="151216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22230" y="116632"/>
            <a:ext cx="7360605" cy="646331"/>
          </a:xfrm>
          <a:prstGeom prst="rect">
            <a:avLst/>
          </a:prstGeom>
        </p:spPr>
        <p:txBody>
          <a:bodyPr wrap="none">
            <a:spAutoFit/>
          </a:bodyPr>
          <a:lstStyle/>
          <a:p>
            <a:r>
              <a:rPr lang="ru-RU" sz="3600" b="1" dirty="0"/>
              <a:t>Кормушка</a:t>
            </a:r>
            <a:r>
              <a:rPr lang="ru-RU" sz="3600" dirty="0"/>
              <a:t> для </a:t>
            </a:r>
            <a:r>
              <a:rPr lang="ru-RU" sz="3600" b="1" dirty="0"/>
              <a:t>птиц своими руками</a:t>
            </a:r>
            <a:endParaRPr lang="ru-RU" sz="3600" dirty="0"/>
          </a:p>
        </p:txBody>
      </p:sp>
      <p:sp>
        <p:nvSpPr>
          <p:cNvPr id="4" name="Прямоугольник 3"/>
          <p:cNvSpPr/>
          <p:nvPr/>
        </p:nvSpPr>
        <p:spPr>
          <a:xfrm>
            <a:off x="282052" y="5865158"/>
            <a:ext cx="8640960" cy="923330"/>
          </a:xfrm>
          <a:prstGeom prst="rect">
            <a:avLst/>
          </a:prstGeom>
        </p:spPr>
        <p:txBody>
          <a:bodyPr wrap="square">
            <a:spAutoFit/>
          </a:bodyPr>
          <a:lstStyle/>
          <a:p>
            <a:r>
              <a:rPr lang="ru-RU" dirty="0"/>
              <a:t>Что касается корма, то здесь общее правило таково: птицы охотнее едят тот корм, который похож на их естественную пищу. Снегирей, чечеток и других зерноядных птиц можно прикармливать семенами подсолнуха, крупой, хлебом.</a:t>
            </a:r>
          </a:p>
        </p:txBody>
      </p:sp>
      <p:pic>
        <p:nvPicPr>
          <p:cNvPr id="1030" name="Picture 6" descr="https://encrypted-tbn1.gstatic.com/images?q=tbn:ANd9GcTf83m70pzbSg_Rmvw7uOewC7i7VVItVEVZ1IedBGlMLpcLbMM1IztfD-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3492302"/>
            <a:ext cx="1999528" cy="19017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cs424116.vk.me/v424116877/536f/pLSHIJU6GH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71791" y="3295153"/>
            <a:ext cx="2251221" cy="2119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710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1613</TotalTime>
  <Words>681</Words>
  <Application>Microsoft Office PowerPoint</Application>
  <PresentationFormat>Экран (4:3)</PresentationFormat>
  <Paragraphs>33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14</cp:revision>
  <dcterms:created xsi:type="dcterms:W3CDTF">2013-11-22T08:16:59Z</dcterms:created>
  <dcterms:modified xsi:type="dcterms:W3CDTF">2013-11-27T11:30:36Z</dcterms:modified>
</cp:coreProperties>
</file>