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1"/>
  </p:notesMasterIdLst>
  <p:sldIdLst>
    <p:sldId id="256" r:id="rId2"/>
    <p:sldId id="257" r:id="rId3"/>
    <p:sldId id="258" r:id="rId4"/>
    <p:sldId id="259" r:id="rId5"/>
    <p:sldId id="260" r:id="rId6"/>
    <p:sldId id="261" r:id="rId7"/>
    <p:sldId id="264" r:id="rId8"/>
    <p:sldId id="262" r:id="rId9"/>
    <p:sldId id="263"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773" autoAdjust="0"/>
  </p:normalViewPr>
  <p:slideViewPr>
    <p:cSldViewPr>
      <p:cViewPr>
        <p:scale>
          <a:sx n="100" d="100"/>
          <a:sy n="100" d="100"/>
        </p:scale>
        <p:origin x="-294" y="-14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0AB671B-33B5-4F64-B2AF-74A91713B363}" type="datetimeFigureOut">
              <a:rPr lang="ru-RU" smtClean="0"/>
              <a:t>30.05.2018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9B6187-A86B-485A-AE8F-DC4DF2152EDE}" type="slidenum">
              <a:rPr lang="ru-RU" smtClean="0"/>
              <a:t>‹#›</a:t>
            </a:fld>
            <a:endParaRPr lang="ru-RU"/>
          </a:p>
        </p:txBody>
      </p:sp>
    </p:spTree>
    <p:extLst>
      <p:ext uri="{BB962C8B-B14F-4D97-AF65-F5344CB8AC3E}">
        <p14:creationId xmlns:p14="http://schemas.microsoft.com/office/powerpoint/2010/main" val="1114829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A89B6187-A86B-485A-AE8F-DC4DF2152EDE}" type="slidenum">
              <a:rPr lang="ru-RU" smtClean="0"/>
              <a:t>2</a:t>
            </a:fld>
            <a:endParaRPr lang="ru-RU"/>
          </a:p>
        </p:txBody>
      </p:sp>
    </p:spTree>
    <p:extLst>
      <p:ext uri="{BB962C8B-B14F-4D97-AF65-F5344CB8AC3E}">
        <p14:creationId xmlns:p14="http://schemas.microsoft.com/office/powerpoint/2010/main" val="19934895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30.05.2018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5172322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30.05.2018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268468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30.05.2018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3727853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30.05.2018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4046501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30.05.2018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3760265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30.05.2018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1969865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30.05.2018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2842511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30.05.2018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8443796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30.05.2018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9441850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30.05.2018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1683367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30.05.2018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4621419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30.05.2018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extLst>
      <p:ext uri="{BB962C8B-B14F-4D97-AF65-F5344CB8AC3E}">
        <p14:creationId xmlns:p14="http://schemas.microsoft.com/office/powerpoint/2010/main" val="457400638"/>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4.xml"/><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4.xml"/><Relationship Id="rId5" Type="http://schemas.openxmlformats.org/officeDocument/2006/relationships/image" Target="../media/image8.jpe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4.xml"/><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jpeg"/><Relationship Id="rId1" Type="http://schemas.openxmlformats.org/officeDocument/2006/relationships/slideLayout" Target="../slideLayouts/slideLayout4.xml"/><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eg"/><Relationship Id="rId1" Type="http://schemas.openxmlformats.org/officeDocument/2006/relationships/slideLayout" Target="../slideLayouts/slideLayout4.xml"/><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18.jpeg"/><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ÑÑÐ¸Ð½ÐºÐ¸ Ð¿Ð¾ Ð·Ð°Ð¿ÑÐ¾ÑÑ ÑÐ¾Ð½Ð¾Ð²ÑÐµ ÐºÐ°ÑÑÐ¸Ð½Ðº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62256" cy="6858000"/>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ctrTitle"/>
          </p:nvPr>
        </p:nvSpPr>
        <p:spPr>
          <a:xfrm>
            <a:off x="539552" y="44624"/>
            <a:ext cx="7772400" cy="1470025"/>
          </a:xfrm>
        </p:spPr>
        <p:txBody>
          <a:bodyPr>
            <a:normAutofit/>
          </a:bodyPr>
          <a:lstStyle/>
          <a:p>
            <a:r>
              <a:rPr lang="ru-RU" sz="1400" dirty="0" smtClean="0">
                <a:latin typeface="Times New Roman" pitchFamily="18" charset="0"/>
                <a:cs typeface="Times New Roman" pitchFamily="18" charset="0"/>
              </a:rPr>
              <a:t>Муниципальное бюджетное дошкольное образовательное учреждение</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 Детский сад комбинированного вида № 66 «Барвинок» </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муниципального образования</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городской округ Симферополь Республики Крым</a:t>
            </a:r>
            <a:endParaRPr lang="ru-RU" sz="1400" dirty="0"/>
          </a:p>
        </p:txBody>
      </p:sp>
      <p:sp>
        <p:nvSpPr>
          <p:cNvPr id="3" name="Подзаголовок 2"/>
          <p:cNvSpPr>
            <a:spLocks noGrp="1"/>
          </p:cNvSpPr>
          <p:nvPr>
            <p:ph type="subTitle" idx="1"/>
          </p:nvPr>
        </p:nvSpPr>
        <p:spPr/>
        <p:txBody>
          <a:bodyPr>
            <a:normAutofit fontScale="85000" lnSpcReduction="10000"/>
          </a:bodyPr>
          <a:lstStyle/>
          <a:p>
            <a:r>
              <a:rPr lang="ru-RU" sz="1900" b="1" dirty="0" smtClean="0">
                <a:solidFill>
                  <a:schemeClr val="tx1"/>
                </a:solidFill>
                <a:latin typeface="Times New Roman" pitchFamily="18" charset="0"/>
                <a:cs typeface="Times New Roman" pitchFamily="18" charset="0"/>
              </a:rPr>
              <a:t>«Развитие творческих способностей дошкольников посредством использования элементов техник нетрадиционного рисования»</a:t>
            </a:r>
          </a:p>
          <a:p>
            <a:endParaRPr lang="ru-RU" sz="1400" dirty="0" smtClean="0">
              <a:solidFill>
                <a:schemeClr val="tx1"/>
              </a:solidFill>
              <a:latin typeface="Times New Roman" pitchFamily="18" charset="0"/>
              <a:cs typeface="Times New Roman" pitchFamily="18" charset="0"/>
            </a:endParaRPr>
          </a:p>
          <a:p>
            <a:endParaRPr lang="ru-RU" sz="1400" dirty="0" smtClean="0">
              <a:solidFill>
                <a:schemeClr val="tx1"/>
              </a:solidFill>
              <a:latin typeface="Times New Roman" pitchFamily="18" charset="0"/>
              <a:cs typeface="Times New Roman" pitchFamily="18" charset="0"/>
            </a:endParaRPr>
          </a:p>
          <a:p>
            <a:endParaRPr lang="ru-RU" sz="1400" dirty="0">
              <a:solidFill>
                <a:schemeClr val="tx1"/>
              </a:solidFill>
              <a:latin typeface="Times New Roman" pitchFamily="18" charset="0"/>
              <a:cs typeface="Times New Roman" pitchFamily="18" charset="0"/>
            </a:endParaRPr>
          </a:p>
          <a:p>
            <a:endParaRPr lang="ru-RU" sz="1400" dirty="0" smtClean="0">
              <a:solidFill>
                <a:schemeClr val="tx1"/>
              </a:solidFill>
              <a:latin typeface="Times New Roman" pitchFamily="18" charset="0"/>
              <a:cs typeface="Times New Roman" pitchFamily="18" charset="0"/>
            </a:endParaRPr>
          </a:p>
          <a:p>
            <a:pPr algn="r"/>
            <a:r>
              <a:rPr lang="ru-RU" sz="1400" dirty="0" smtClean="0">
                <a:solidFill>
                  <a:schemeClr val="tx1"/>
                </a:solidFill>
                <a:latin typeface="Times New Roman" pitchFamily="18" charset="0"/>
                <a:cs typeface="Times New Roman" pitchFamily="18" charset="0"/>
              </a:rPr>
              <a:t>Воспитатель:</a:t>
            </a:r>
          </a:p>
          <a:p>
            <a:pPr algn="r"/>
            <a:r>
              <a:rPr lang="ru-RU" sz="1400" dirty="0" smtClean="0">
                <a:solidFill>
                  <a:schemeClr val="tx1"/>
                </a:solidFill>
                <a:latin typeface="Times New Roman" pitchFamily="18" charset="0"/>
                <a:cs typeface="Times New Roman" pitchFamily="18" charset="0"/>
              </a:rPr>
              <a:t>Бабич Виолетта Владимировна</a:t>
            </a:r>
            <a:endParaRPr lang="ru-RU" sz="1400"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7496239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ÐÐ°ÑÑÐ¸Ð½ÐºÐ¸ Ð¿Ð¾ Ð·Ð°Ð¿ÑÐ¾ÑÑ ÑÐ¾Ð½Ð¾Ð²ÑÐµ ÐºÐ°ÑÑÐ¸Ð½ÐºÐ¸"/>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78932"/>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6" name="Заголовок 5"/>
          <p:cNvSpPr>
            <a:spLocks noGrp="1"/>
          </p:cNvSpPr>
          <p:nvPr>
            <p:ph type="ctrTitle"/>
          </p:nvPr>
        </p:nvSpPr>
        <p:spPr>
          <a:xfrm>
            <a:off x="539552" y="836712"/>
            <a:ext cx="7772400" cy="1470025"/>
          </a:xfrm>
        </p:spPr>
        <p:txBody>
          <a:bodyPr>
            <a:normAutofit fontScale="90000"/>
          </a:bodyPr>
          <a:lstStyle/>
          <a:p>
            <a:r>
              <a:rPr lang="ru-RU" sz="2000" dirty="0"/>
              <a:t>“Каждый ребенок – художник. Трудность в том, чтобы остаться художником, выйдя из детского возраста</a:t>
            </a:r>
            <a:r>
              <a:rPr lang="ru-RU" sz="2000" dirty="0" smtClean="0"/>
              <a:t>”.</a:t>
            </a:r>
            <a:br>
              <a:rPr lang="ru-RU" sz="2000" dirty="0" smtClean="0"/>
            </a:br>
            <a:r>
              <a:rPr lang="ru-RU" sz="2000" dirty="0" smtClean="0"/>
              <a:t> </a:t>
            </a:r>
            <a:r>
              <a:rPr lang="ru-RU" sz="2000" dirty="0"/>
              <a:t>Пабло Пикассо</a:t>
            </a:r>
            <a:r>
              <a:rPr lang="ru-RU" dirty="0"/>
              <a:t/>
            </a:r>
            <a:br>
              <a:rPr lang="ru-RU" dirty="0"/>
            </a:br>
            <a:endParaRPr lang="ru-RU" dirty="0"/>
          </a:p>
        </p:txBody>
      </p:sp>
      <p:sp>
        <p:nvSpPr>
          <p:cNvPr id="7" name="Подзаголовок 6"/>
          <p:cNvSpPr>
            <a:spLocks noGrp="1"/>
          </p:cNvSpPr>
          <p:nvPr>
            <p:ph type="subTitle" idx="1"/>
          </p:nvPr>
        </p:nvSpPr>
        <p:spPr>
          <a:xfrm>
            <a:off x="1371600" y="2204864"/>
            <a:ext cx="6400800" cy="3024336"/>
          </a:xfrm>
        </p:spPr>
        <p:txBody>
          <a:bodyPr>
            <a:normAutofit fontScale="92500" lnSpcReduction="10000"/>
          </a:bodyPr>
          <a:lstStyle/>
          <a:p>
            <a:r>
              <a:rPr lang="ru-RU" sz="1800" b="1" dirty="0">
                <a:solidFill>
                  <a:schemeClr val="tx1"/>
                </a:solidFill>
              </a:rPr>
              <a:t>Рисование необычными материалами и оригинальными техниками позволяет детям ощутить незабываемые положительные эмоции. Чтобы привить любовь к изобразительному искусству, вызвать интерес, к рисованию начиная с младшего дошкольного возраста, можно использовать нетрадиционные способы изображения. Нетрадиционное рисование доставляет детям множество положительных эмоций, раскрывает возможность использования хорошо знакомых им предметов в качестве художественных материалов, удивляет своей непредсказуемостью.</a:t>
            </a:r>
          </a:p>
          <a:p>
            <a:r>
              <a:rPr lang="ru-RU" sz="1800" b="1" dirty="0">
                <a:solidFill>
                  <a:schemeClr val="tx1"/>
                </a:solidFill>
              </a:rPr>
              <a:t>Разве вам неинтересно узнать, что получится, если рисовать тряпкой или скомканной бумагой?</a:t>
            </a:r>
          </a:p>
          <a:p>
            <a:endParaRPr lang="ru-RU" sz="1400" dirty="0">
              <a:latin typeface="Times New Roman" pitchFamily="18" charset="0"/>
              <a:cs typeface="Times New Roman" pitchFamily="18" charset="0"/>
            </a:endParaRPr>
          </a:p>
        </p:txBody>
      </p:sp>
      <p:pic>
        <p:nvPicPr>
          <p:cNvPr id="2051"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6706"/>
          <a:stretch/>
        </p:blipFill>
        <p:spPr bwMode="auto">
          <a:xfrm>
            <a:off x="5709765" y="5355627"/>
            <a:ext cx="1398662" cy="1523305"/>
          </a:xfrm>
          <a:prstGeom prst="rect">
            <a:avLst/>
          </a:prstGeom>
          <a:noFill/>
          <a:ln w="9525">
            <a:solidFill>
              <a:schemeClr val="tx1"/>
            </a:solidFill>
            <a:miter lim="800000"/>
            <a:headEnd/>
            <a:tailEnd/>
          </a:ln>
          <a:effectLst>
            <a:innerShdw blurRad="114300">
              <a:prstClr val="black"/>
            </a:inn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8119281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ÐÐ°ÑÑÐ¸Ð½ÐºÐ¸ Ð¿Ð¾ Ð·Ð°Ð¿ÑÐ¾ÑÑ ÑÐ¾Ð½Ð¾Ð²ÑÐµ ÐºÐ°ÑÑÐ¸Ð½Ðº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68" y="0"/>
            <a:ext cx="9143206" cy="6848475"/>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sz="half" idx="1"/>
          </p:nvPr>
        </p:nvSpPr>
        <p:spPr>
          <a:xfrm>
            <a:off x="395536" y="404664"/>
            <a:ext cx="4038600" cy="6208712"/>
          </a:xfrm>
        </p:spPr>
        <p:txBody>
          <a:bodyPr>
            <a:normAutofit/>
          </a:bodyPr>
          <a:lstStyle/>
          <a:p>
            <a:pPr marL="0" indent="0" algn="just">
              <a:buNone/>
            </a:pPr>
            <a:r>
              <a:rPr lang="ru-RU" b="1" i="1" dirty="0"/>
              <a:t>Рисование пальчиками</a:t>
            </a:r>
            <a:endParaRPr lang="ru-RU" dirty="0"/>
          </a:p>
          <a:p>
            <a:pPr algn="just"/>
            <a:r>
              <a:rPr lang="ru-RU" sz="1700" dirty="0">
                <a:latin typeface="Times New Roman" pitchFamily="18" charset="0"/>
                <a:cs typeface="Times New Roman" pitchFamily="18" charset="0"/>
              </a:rPr>
              <a:t>Способ получения изображения: ребёнок опускает в гуашь пальчик и наносит точки, пятнышки на бумагу. На каждый пальчик набирается краска разного цвета. После работы пальчики вытираются салфеткой, затем гуашь легко смывается.</a:t>
            </a:r>
          </a:p>
          <a:p>
            <a:pPr algn="just"/>
            <a:endParaRPr lang="ru-RU" dirty="0"/>
          </a:p>
        </p:txBody>
      </p:sp>
      <p:sp>
        <p:nvSpPr>
          <p:cNvPr id="4" name="Объект 3"/>
          <p:cNvSpPr>
            <a:spLocks noGrp="1"/>
          </p:cNvSpPr>
          <p:nvPr>
            <p:ph sz="half" idx="2"/>
          </p:nvPr>
        </p:nvSpPr>
        <p:spPr>
          <a:xfrm>
            <a:off x="4578871" y="404664"/>
            <a:ext cx="4038600" cy="6264696"/>
          </a:xfrm>
        </p:spPr>
        <p:txBody>
          <a:bodyPr>
            <a:normAutofit/>
          </a:bodyPr>
          <a:lstStyle/>
          <a:p>
            <a:pPr marL="0" indent="0" algn="just">
              <a:buNone/>
            </a:pPr>
            <a:r>
              <a:rPr lang="ru-RU" b="1" i="1" dirty="0"/>
              <a:t>Рисование ладошкой</a:t>
            </a:r>
            <a:endParaRPr lang="ru-RU" dirty="0"/>
          </a:p>
          <a:p>
            <a:pPr algn="just"/>
            <a:r>
              <a:rPr lang="ru-RU" sz="1700" dirty="0">
                <a:latin typeface="Times New Roman" pitchFamily="18" charset="0"/>
                <a:cs typeface="Times New Roman" pitchFamily="18" charset="0"/>
              </a:rPr>
              <a:t>Способ получения изображения: ребёнок опускает ладошку в гуашь (всю кисть) или окрашивает её с помощью кисти и делает отпечаток на бумаге. Рисуют и правой и левой руками, окрашенными разными цветами. После работы руки вытираются салфеткой, затем гуашь легко смывается.</a:t>
            </a:r>
          </a:p>
          <a:p>
            <a:pPr algn="just"/>
            <a:endParaRPr lang="ru-RU" sz="1700" dirty="0">
              <a:latin typeface="Times New Roman" pitchFamily="18" charset="0"/>
              <a:cs typeface="Times New Roman" pitchFamily="18" charset="0"/>
            </a:endParaRPr>
          </a:p>
        </p:txBody>
      </p:sp>
      <p:pic>
        <p:nvPicPr>
          <p:cNvPr id="1026" name="Picture 2" descr="D:\Сохранение\Viola\РАБОТА 2017 ГОД\фото для презентации\IMG_20180523_075233.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96136" y="3140968"/>
            <a:ext cx="2883768" cy="370288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7" name="Picture 3" descr="D:\Сохранение\Viola\РАБОТА 2017 ГОД\фото для презентации\IMG_20180523_075259.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706" y="3140968"/>
            <a:ext cx="2826104" cy="367235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9" name="Picture 5" descr="ÐÐ°ÑÑÐ¸Ð½ÐºÐ¸ Ð¿Ð¾ Ð·Ð°Ð¿ÑÐ¾ÑÑ ÑÐ¸ÑÐ¾Ð²Ð°Ð½Ð¸Ðµ Ð¿Ð°Ð»ÑÑÐ¸ÐºÐ¾Ð¼ ÐºÐ°ÑÑÐ¸Ð½ÐºÐ¸"/>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71800" y="3133737"/>
            <a:ext cx="3096344" cy="368681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38166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ÐÐ°ÑÑÐ¸Ð½ÐºÐ¸ Ð¿Ð¾ Ð·Ð°Ð¿ÑÐ¾ÑÑ ÑÐ¾Ð½Ð¾Ð²ÑÐµ ÐºÐ°ÑÑÐ¸Ð½Ðº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833"/>
            <a:ext cx="9157890" cy="6858000"/>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457200" y="274638"/>
            <a:ext cx="8229600" cy="1714202"/>
          </a:xfrm>
        </p:spPr>
        <p:txBody>
          <a:bodyPr>
            <a:noAutofit/>
          </a:bodyPr>
          <a:lstStyle/>
          <a:p>
            <a:r>
              <a:rPr lang="ru-RU" sz="2000" b="1" dirty="0"/>
              <a:t>Печать по трафарету</a:t>
            </a:r>
            <a:r>
              <a:rPr lang="ru-RU" sz="2000" dirty="0"/>
              <a:t/>
            </a:r>
            <a:br>
              <a:rPr lang="ru-RU" sz="2000" dirty="0"/>
            </a:br>
            <a:r>
              <a:rPr lang="ru-RU" sz="2000" dirty="0"/>
              <a:t>Способ получения изображения: ребёнок прижимает печатку или поролоновый тампон к штемпельной подушке с краской и наносит оттиск на бумагу с помощью трафарета. Чтобы изменить цвет, берут другие тампон и трафарет.</a:t>
            </a:r>
            <a:br>
              <a:rPr lang="ru-RU" sz="2000" dirty="0"/>
            </a:br>
            <a:endParaRPr lang="ru-RU" sz="2000" dirty="0"/>
          </a:p>
        </p:txBody>
      </p:sp>
      <p:pic>
        <p:nvPicPr>
          <p:cNvPr id="2064" name="Picture 16" descr="D:\Сохранение\Viola\РАБОТА 2017 ГОД\фото для презентации\IMG_20180523_075051.jpg"/>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tretch>
            <a:fillRect/>
          </a:stretch>
        </p:blipFill>
        <p:spPr bwMode="auto">
          <a:xfrm>
            <a:off x="6156176" y="2852936"/>
            <a:ext cx="2886968" cy="3849291"/>
          </a:xfrm>
          <a:prstGeom prst="rect">
            <a:avLst/>
          </a:prstGeom>
          <a:ln>
            <a:solidFill>
              <a:schemeClr val="accent1">
                <a:lumMod val="75000"/>
              </a:schemeClr>
            </a:solidFill>
          </a:ln>
          <a:effectLst>
            <a:glow rad="228600">
              <a:schemeClr val="accent6">
                <a:satMod val="175000"/>
                <a:alpha val="40000"/>
              </a:schemeClr>
            </a:glow>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2065" name="Picture 17" descr="D:\Сохранение\Viola\РАБОТА 2017 ГОД\фото для презентации\IMG_20180523_075106.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99792" y="2263527"/>
            <a:ext cx="3298097" cy="2952328"/>
          </a:xfrm>
          <a:prstGeom prst="rect">
            <a:avLst/>
          </a:prstGeom>
          <a:noFill/>
          <a:ln>
            <a:solidFill>
              <a:schemeClr val="bg2">
                <a:lumMod val="50000"/>
              </a:schemeClr>
            </a:solidFill>
          </a:ln>
          <a:effectLst>
            <a:glow rad="101600">
              <a:schemeClr val="accent4">
                <a:satMod val="175000"/>
                <a:alpha val="40000"/>
              </a:schemeClr>
            </a:glow>
          </a:effectLst>
          <a:extLst>
            <a:ext uri="{909E8E84-426E-40DD-AFC4-6F175D3DCCD1}">
              <a14:hiddenFill xmlns:a14="http://schemas.microsoft.com/office/drawing/2010/main">
                <a:solidFill>
                  <a:srgbClr val="FFFFFF"/>
                </a:solidFill>
              </a14:hiddenFill>
            </a:ext>
          </a:extLst>
        </p:spPr>
      </p:pic>
      <p:pic>
        <p:nvPicPr>
          <p:cNvPr id="2063" name="Picture 15" descr="D:\Сохранение\Viola\РАБОТА 2017 ГОД\фото для презентации\IMG_20180523_074629.jpg"/>
          <p:cNvPicPr>
            <a:picLocks noGrp="1" noChangeAspect="1" noChangeArrowheads="1"/>
          </p:cNvPicPr>
          <p:nvPr>
            <p:ph sz="half" idx="1"/>
          </p:nvPr>
        </p:nvPicPr>
        <p:blipFill>
          <a:blip r:embed="rId5" cstate="print">
            <a:extLst>
              <a:ext uri="{28A0092B-C50C-407E-A947-70E740481C1C}">
                <a14:useLocalDpi xmlns:a14="http://schemas.microsoft.com/office/drawing/2010/main" val="0"/>
              </a:ext>
            </a:extLst>
          </a:blip>
          <a:stretch>
            <a:fillRect/>
          </a:stretch>
        </p:blipFill>
        <p:spPr bwMode="auto">
          <a:xfrm>
            <a:off x="16768" y="3284984"/>
            <a:ext cx="2638388" cy="351785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22733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8051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395536" y="548680"/>
            <a:ext cx="8229600" cy="1512168"/>
          </a:xfrm>
        </p:spPr>
        <p:txBody>
          <a:bodyPr>
            <a:noAutofit/>
          </a:bodyPr>
          <a:lstStyle/>
          <a:p>
            <a:r>
              <a:rPr lang="ru-RU" sz="2000" b="1" i="1" dirty="0">
                <a:latin typeface="Times New Roman" pitchFamily="18" charset="0"/>
                <a:cs typeface="Times New Roman" pitchFamily="18" charset="0"/>
              </a:rPr>
              <a:t>Тычок жёсткой полусухой кистью</a:t>
            </a:r>
            <a:r>
              <a:rPr lang="ru-RU" sz="1800" dirty="0">
                <a:latin typeface="Times New Roman" pitchFamily="18" charset="0"/>
                <a:cs typeface="Times New Roman" pitchFamily="18" charset="0"/>
              </a:rPr>
              <a:t/>
            </a:r>
            <a:br>
              <a:rPr lang="ru-RU" sz="1800" dirty="0">
                <a:latin typeface="Times New Roman" pitchFamily="18" charset="0"/>
                <a:cs typeface="Times New Roman" pitchFamily="18" charset="0"/>
              </a:rPr>
            </a:br>
            <a:r>
              <a:rPr lang="ru-RU" sz="1800" dirty="0">
                <a:latin typeface="Times New Roman" pitchFamily="18" charset="0"/>
                <a:cs typeface="Times New Roman" pitchFamily="18" charset="0"/>
              </a:rPr>
              <a:t>Способ получения изображения: ребёнок опускает в гуашь кисть и ударяет ею по бумаге, держа вертикально. При работе кисть в воду не опускается. Таким образом, заполняется весь лист, контур или шаблон. Получается имитация фактурности пушистой или колючей </a:t>
            </a:r>
            <a:r>
              <a:rPr lang="ru-RU" sz="1800" dirty="0" smtClean="0">
                <a:latin typeface="Times New Roman" pitchFamily="18" charset="0"/>
                <a:cs typeface="Times New Roman" pitchFamily="18" charset="0"/>
              </a:rPr>
              <a:t>поверхности.</a:t>
            </a:r>
            <a:br>
              <a:rPr lang="ru-RU" sz="1800" dirty="0" smtClean="0">
                <a:latin typeface="Times New Roman" pitchFamily="18" charset="0"/>
                <a:cs typeface="Times New Roman" pitchFamily="18" charset="0"/>
              </a:rPr>
            </a:br>
            <a:endParaRPr lang="ru-RU" sz="1800" dirty="0">
              <a:latin typeface="Times New Roman" pitchFamily="18" charset="0"/>
              <a:cs typeface="Times New Roman" pitchFamily="18" charset="0"/>
            </a:endParaRPr>
          </a:p>
        </p:txBody>
      </p:sp>
      <p:pic>
        <p:nvPicPr>
          <p:cNvPr id="3075" name="Picture 3" descr="D:\Сохранение\Viola\РАБОТА 2017 ГОД\фото для презентации\IMG_20180523_074347.jpg"/>
          <p:cNvPicPr>
            <a:picLocks noGrp="1" noChangeAspect="1" noChangeArrowheads="1"/>
          </p:cNvPicPr>
          <p:nvPr>
            <p:ph sz="half" idx="1"/>
          </p:nvPr>
        </p:nvPicPr>
        <p:blipFill>
          <a:blip r:embed="rId3" cstate="print">
            <a:extLst>
              <a:ext uri="{28A0092B-C50C-407E-A947-70E740481C1C}">
                <a14:useLocalDpi xmlns:a14="http://schemas.microsoft.com/office/drawing/2010/main" val="0"/>
              </a:ext>
            </a:extLst>
          </a:blip>
          <a:srcRect/>
          <a:stretch>
            <a:fillRect/>
          </a:stretch>
        </p:blipFill>
        <p:spPr bwMode="auto">
          <a:xfrm>
            <a:off x="717352" y="2133600"/>
            <a:ext cx="3394472" cy="4525963"/>
          </a:xfrm>
          <a:prstGeom prst="round2DiagRect">
            <a:avLst>
              <a:gd name="adj1" fmla="val 16667"/>
              <a:gd name="adj2" fmla="val 0"/>
            </a:avLst>
          </a:prstGeom>
          <a:ln w="88900" cap="sq">
            <a:solidFill>
              <a:srgbClr val="FFFF00"/>
            </a:solidFill>
            <a:miter lim="800000"/>
          </a:ln>
          <a:effectLst>
            <a:innerShdw blurRad="63500" dist="50800" dir="8100000">
              <a:prstClr val="black">
                <a:alpha val="50000"/>
              </a:prstClr>
            </a:innerShdw>
          </a:effectLst>
          <a:extLst>
            <a:ext uri="{909E8E84-426E-40DD-AFC4-6F175D3DCCD1}">
              <a14:hiddenFill xmlns:a14="http://schemas.microsoft.com/office/drawing/2010/main">
                <a:solidFill>
                  <a:srgbClr val="FFFFFF"/>
                </a:solidFill>
              </a14:hiddenFill>
            </a:ext>
          </a:extLst>
        </p:spPr>
      </p:pic>
      <p:pic>
        <p:nvPicPr>
          <p:cNvPr id="3076" name="Picture 4" descr="D:\Сохранение\Viola\РАБОТА 2017 ГОД\фото для презентации\IMG_20180523_074332.jpg"/>
          <p:cNvPicPr>
            <a:picLocks noGrp="1" noChangeAspect="1" noChangeArrowheads="1"/>
          </p:cNvPicPr>
          <p:nvPr>
            <p:ph sz="half" idx="2"/>
          </p:nvPr>
        </p:nvPicPr>
        <p:blipFill>
          <a:blip r:embed="rId4" cstate="print">
            <a:extLst>
              <a:ext uri="{28A0092B-C50C-407E-A947-70E740481C1C}">
                <a14:useLocalDpi xmlns:a14="http://schemas.microsoft.com/office/drawing/2010/main" val="0"/>
              </a:ext>
            </a:extLst>
          </a:blip>
          <a:srcRect/>
          <a:stretch>
            <a:fillRect/>
          </a:stretch>
        </p:blipFill>
        <p:spPr bwMode="auto">
          <a:xfrm>
            <a:off x="4932164" y="2133600"/>
            <a:ext cx="3394472" cy="4525963"/>
          </a:xfrm>
          <a:prstGeom prst="round2DiagRect">
            <a:avLst>
              <a:gd name="adj1" fmla="val 16667"/>
              <a:gd name="adj2" fmla="val 0"/>
            </a:avLst>
          </a:prstGeom>
          <a:ln w="88900" cap="sq">
            <a:solidFill>
              <a:srgbClr val="FFFF00"/>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38580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ÐÐ°ÑÑÐ¸Ð½ÐºÐ¸ Ð¿Ð¾ Ð·Ð°Ð¿ÑÐ¾ÑÑ ÑÐ¾Ð½Ð¾Ð²ÑÐµ ÐºÐ°ÑÑÐ¸Ð½Ðº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9143999"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457200" y="274638"/>
            <a:ext cx="8229600" cy="1930226"/>
          </a:xfrm>
        </p:spPr>
        <p:txBody>
          <a:bodyPr>
            <a:normAutofit/>
          </a:bodyPr>
          <a:lstStyle/>
          <a:p>
            <a:r>
              <a:rPr lang="ru-RU" sz="2000" b="1" dirty="0" smtClean="0"/>
              <a:t>Рисование ватными палочками.</a:t>
            </a:r>
            <a:r>
              <a:rPr lang="ru-RU" sz="1400" dirty="0" smtClean="0"/>
              <a:t/>
            </a:r>
            <a:br>
              <a:rPr lang="ru-RU" sz="1400" dirty="0" smtClean="0"/>
            </a:br>
            <a:r>
              <a:rPr lang="ru-RU" sz="1400" dirty="0" smtClean="0"/>
              <a:t>Основная </a:t>
            </a:r>
            <a:r>
              <a:rPr lang="ru-RU" sz="1400" dirty="0"/>
              <a:t>техника рисования — это мазки (штриховка), которые можно выполнять, если держать палочку вертикально (получаются тонкие линии) или же почти горизонтально, под углом около 30 градусов (так могут получаться толстые широкие штрихи). Кроме мазков, используется точечная техника, в результате которой получают круглые отпечатки. Рекомендуется начинать рисовать с нескольких ярких выразительных цветов (можно предложить ребенку самому выбрать их), постепенно переходя к большему количеству. </a:t>
            </a:r>
            <a:r>
              <a:rPr lang="ru-RU" sz="1400" dirty="0"/>
              <a:t/>
            </a:r>
            <a:br>
              <a:rPr lang="ru-RU" sz="1400" dirty="0"/>
            </a:br>
            <a:endParaRPr lang="ru-RU" sz="1400" dirty="0"/>
          </a:p>
        </p:txBody>
      </p:sp>
      <p:pic>
        <p:nvPicPr>
          <p:cNvPr id="4099" name="Picture 3" descr="D:\Сохранение\Viola\РАБОТА 2017 ГОД\фото для презентации\IMG_20180523_075446.jpg"/>
          <p:cNvPicPr>
            <a:picLocks noGrp="1" noChangeAspect="1" noChangeArrowheads="1"/>
          </p:cNvPicPr>
          <p:nvPr>
            <p:ph sz="half" idx="1"/>
          </p:nvPr>
        </p:nvPicPr>
        <p:blipFill>
          <a:blip r:embed="rId3" cstate="print">
            <a:extLst>
              <a:ext uri="{28A0092B-C50C-407E-A947-70E740481C1C}">
                <a14:useLocalDpi xmlns:a14="http://schemas.microsoft.com/office/drawing/2010/main" val="0"/>
              </a:ext>
            </a:extLst>
          </a:blip>
          <a:srcRect/>
          <a:stretch>
            <a:fillRect/>
          </a:stretch>
        </p:blipFill>
        <p:spPr bwMode="auto">
          <a:xfrm>
            <a:off x="501452" y="2309813"/>
            <a:ext cx="3394471" cy="4525962"/>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D:\Сохранение\Viola\РАБОТА 2017 ГОД\фото для презентации\IMG_20180425_094347.jpg"/>
          <p:cNvPicPr>
            <a:picLocks noGrp="1" noChangeAspect="1" noChangeArrowheads="1"/>
          </p:cNvPicPr>
          <p:nvPr>
            <p:ph sz="half" idx="2"/>
          </p:nvPr>
        </p:nvPicPr>
        <p:blipFill>
          <a:blip r:embed="rId4" cstate="print">
            <a:extLst>
              <a:ext uri="{28A0092B-C50C-407E-A947-70E740481C1C}">
                <a14:useLocalDpi xmlns:a14="http://schemas.microsoft.com/office/drawing/2010/main" val="0"/>
              </a:ext>
            </a:extLst>
          </a:blip>
          <a:srcRect/>
          <a:stretch>
            <a:fillRect/>
          </a:stretch>
        </p:blipFill>
        <p:spPr bwMode="auto">
          <a:xfrm>
            <a:off x="4716463" y="3058319"/>
            <a:ext cx="4038600" cy="3028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30538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ÐÐ°ÑÑÐ¸Ð½ÐºÐ¸ Ð¿Ð¾ Ð·Ð°Ð¿ÑÐ¾ÑÑ ÑÐ¾Ð½Ð¾Ð²ÑÐµ ÐºÐ°ÑÑÐ¸Ð½Ðº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26" y="0"/>
            <a:ext cx="9140974"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419175" y="548680"/>
            <a:ext cx="8229600" cy="1512168"/>
          </a:xfrm>
        </p:spPr>
        <p:txBody>
          <a:bodyPr>
            <a:noAutofit/>
          </a:bodyPr>
          <a:lstStyle/>
          <a:p>
            <a:r>
              <a:rPr lang="ru-RU" sz="2000" b="1" dirty="0" err="1">
                <a:latin typeface="Times New Roman" pitchFamily="18" charset="0"/>
                <a:cs typeface="Times New Roman" pitchFamily="18" charset="0"/>
              </a:rPr>
              <a:t>М</a:t>
            </a:r>
            <a:r>
              <a:rPr lang="ru-RU" sz="2000" b="1" dirty="0" err="1" smtClean="0">
                <a:latin typeface="Times New Roman" pitchFamily="18" charset="0"/>
                <a:cs typeface="Times New Roman" pitchFamily="18" charset="0"/>
              </a:rPr>
              <a:t>онотопия</a:t>
            </a:r>
            <a:r>
              <a:rPr lang="ru-RU" sz="2000" b="1" dirty="0">
                <a:latin typeface="Times New Roman" pitchFamily="18" charset="0"/>
                <a:cs typeface="Times New Roman" pitchFamily="18" charset="0"/>
              </a:rPr>
              <a:t>.</a:t>
            </a:r>
            <a:r>
              <a:rPr lang="ru-RU" sz="1400" dirty="0">
                <a:latin typeface="Times New Roman" pitchFamily="18" charset="0"/>
                <a:cs typeface="Times New Roman" pitchFamily="18" charset="0"/>
              </a:rPr>
              <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С помощью предметной </a:t>
            </a:r>
            <a:r>
              <a:rPr lang="ru-RU" sz="1400" dirty="0" err="1">
                <a:latin typeface="Times New Roman" pitchFamily="18" charset="0"/>
                <a:cs typeface="Times New Roman" pitchFamily="18" charset="0"/>
              </a:rPr>
              <a:t>монотопии</a:t>
            </a:r>
            <a:r>
              <a:rPr lang="ru-RU" sz="1400" dirty="0">
                <a:latin typeface="Times New Roman" pitchFamily="18" charset="0"/>
                <a:cs typeface="Times New Roman" pitchFamily="18" charset="0"/>
              </a:rPr>
              <a:t> можно изобразить необычным способом симметричный предмет (бабочку, жука, цветок). </a:t>
            </a:r>
            <a:r>
              <a:rPr lang="ru-RU" sz="1400" dirty="0" smtClean="0">
                <a:latin typeface="Times New Roman" pitchFamily="18" charset="0"/>
                <a:cs typeface="Times New Roman" pitchFamily="18" charset="0"/>
              </a:rPr>
              <a:t>Отпечаток </a:t>
            </a:r>
            <a:r>
              <a:rPr lang="ru-RU" sz="1400" dirty="0">
                <a:latin typeface="Times New Roman" pitchFamily="18" charset="0"/>
                <a:cs typeface="Times New Roman" pitchFamily="18" charset="0"/>
              </a:rPr>
              <a:t>получается только </a:t>
            </a:r>
            <a:r>
              <a:rPr lang="ru-RU" sz="1400" dirty="0" smtClean="0">
                <a:latin typeface="Times New Roman" pitchFamily="18" charset="0"/>
                <a:cs typeface="Times New Roman" pitchFamily="18" charset="0"/>
              </a:rPr>
              <a:t>один.</a:t>
            </a:r>
            <a:r>
              <a:rPr lang="ru-RU" sz="1400" dirty="0">
                <a:latin typeface="Times New Roman" pitchFamily="18" charset="0"/>
                <a:cs typeface="Times New Roman" pitchFamily="18" charset="0"/>
              </a:rPr>
              <a:t> </a:t>
            </a: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1</a:t>
            </a:r>
            <a:r>
              <a:rPr lang="ru-RU" sz="1400" dirty="0">
                <a:latin typeface="Times New Roman" pitchFamily="18" charset="0"/>
                <a:cs typeface="Times New Roman" pitchFamily="18" charset="0"/>
              </a:rPr>
              <a:t>.    Лист бумаги складываем пополам по вертикали, чтобы появилась линия сгиба и, разворачиваем.</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2.    На правой половине листа рисуем правую половину бабочки.</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3.    Затем левую половину листа смачиваем водой при помощи широкой кисти, лист опять складывается по линии сгиба, прижимаем для получения отпечатка. </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4.    На развернутом листе появляется целая бабочка.</a:t>
            </a:r>
            <a:br>
              <a:rPr lang="ru-RU" sz="1400" dirty="0">
                <a:latin typeface="Times New Roman" pitchFamily="18" charset="0"/>
                <a:cs typeface="Times New Roman" pitchFamily="18" charset="0"/>
              </a:rPr>
            </a:br>
            <a:endParaRPr lang="ru-RU" sz="1400" dirty="0">
              <a:latin typeface="Times New Roman" pitchFamily="18" charset="0"/>
              <a:cs typeface="Times New Roman" pitchFamily="18" charset="0"/>
            </a:endParaRPr>
          </a:p>
        </p:txBody>
      </p:sp>
      <p:pic>
        <p:nvPicPr>
          <p:cNvPr id="7172" name="Picture 4" descr="D:\Сохранение\Viola\РАБОТА 2017 ГОД\фото для презентации\IMG_20180523_080134.jpg"/>
          <p:cNvPicPr>
            <a:picLocks noGrp="1" noChangeAspect="1" noChangeArrowheads="1"/>
          </p:cNvPicPr>
          <p:nvPr>
            <p:ph sz="half" idx="1"/>
          </p:nvPr>
        </p:nvPicPr>
        <p:blipFill>
          <a:blip r:embed="rId3" cstate="print">
            <a:extLst>
              <a:ext uri="{28A0092B-C50C-407E-A947-70E740481C1C}">
                <a14:useLocalDpi xmlns:a14="http://schemas.microsoft.com/office/drawing/2010/main" val="0"/>
              </a:ext>
            </a:extLst>
          </a:blip>
          <a:srcRect/>
          <a:stretch>
            <a:fillRect/>
          </a:stretch>
        </p:blipFill>
        <p:spPr bwMode="auto">
          <a:xfrm>
            <a:off x="5580112" y="2204864"/>
            <a:ext cx="3394472" cy="452596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D:\Сохранение\Viola\РАБОТА 2017 ГОД\фото для презентации\IMG_20180523_080207.jpg"/>
          <p:cNvPicPr>
            <a:picLocks noGrp="1" noChangeAspect="1" noChangeArrowheads="1"/>
          </p:cNvPicPr>
          <p:nvPr>
            <p:ph sz="half" idx="2"/>
          </p:nvPr>
        </p:nvPicPr>
        <p:blipFill>
          <a:blip r:embed="rId4" cstate="print">
            <a:extLst>
              <a:ext uri="{28A0092B-C50C-407E-A947-70E740481C1C}">
                <a14:useLocalDpi xmlns:a14="http://schemas.microsoft.com/office/drawing/2010/main" val="0"/>
              </a:ext>
            </a:extLst>
          </a:blip>
          <a:srcRect/>
          <a:stretch>
            <a:fillRect/>
          </a:stretch>
        </p:blipFill>
        <p:spPr bwMode="auto">
          <a:xfrm>
            <a:off x="179512" y="2204864"/>
            <a:ext cx="3394472" cy="4525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43274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ÐÐ°ÑÑÐ¸Ð½ÐºÐ¸ Ð¿Ð¾ Ð·Ð°Ð¿ÑÐ¾ÑÑ ÑÐ¾Ð½Ð¾Ð²ÑÐµ ÐºÐ°ÑÑÐ¸Ð½Ðº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0974" cy="68580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D:\Сохранение\Viola\РАБОТА 2017 ГОД\фото для презентации\IMG_20180523_080303.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1520" y="1124744"/>
            <a:ext cx="3394471" cy="4525962"/>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D:\Сохранение\Viola\РАБОТА 2017 ГОД\фото для презентации\IMG_20180523_080603.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373600" y="-13030200"/>
            <a:ext cx="1800000" cy="13500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descr="D:\Сохранение\Viola\РАБОТА 2017 ГОД\фото для презентации\IMG_20180523_080603.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11959" y="2132856"/>
            <a:ext cx="4512501" cy="3384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25253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ÐÐ°ÑÑÐ¸Ð½ÐºÐ¸ Ð¿Ð¾ Ð·Ð°Ð¿ÑÐ¾ÑÑ ÑÐ¾Ð½Ð¾Ð²ÑÐµ ÐºÐ°ÑÑÐ¸Ð½Ðº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88" y="0"/>
            <a:ext cx="9162256" cy="6858000"/>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152180"/>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115</TotalTime>
  <Words>218</Words>
  <Application>Microsoft Office PowerPoint</Application>
  <PresentationFormat>Экран (4:3)</PresentationFormat>
  <Paragraphs>20</Paragraphs>
  <Slides>9</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Тема Office</vt:lpstr>
      <vt:lpstr>Муниципальное бюджетное дошкольное образовательное учреждение « Детский сад комбинированного вида № 66 «Барвинок»  муниципального образования городской округ Симферополь Республики Крым</vt:lpstr>
      <vt:lpstr>“Каждый ребенок – художник. Трудность в том, чтобы остаться художником, выйдя из детского возраста”.  Пабло Пикассо </vt:lpstr>
      <vt:lpstr>Презентация PowerPoint</vt:lpstr>
      <vt:lpstr>Печать по трафарету Способ получения изображения: ребёнок прижимает печатку или поролоновый тампон к штемпельной подушке с краской и наносит оттиск на бумагу с помощью трафарета. Чтобы изменить цвет, берут другие тампон и трафарет. </vt:lpstr>
      <vt:lpstr>Тычок жёсткой полусухой кистью Способ получения изображения: ребёнок опускает в гуашь кисть и ударяет ею по бумаге, держа вертикально. При работе кисть в воду не опускается. Таким образом, заполняется весь лист, контур или шаблон. Получается имитация фактурности пушистой или колючей поверхности. </vt:lpstr>
      <vt:lpstr>Рисование ватными палочками. Основная техника рисования — это мазки (штриховка), которые можно выполнять, если держать палочку вертикально (получаются тонкие линии) или же почти горизонтально, под углом около 30 градусов (так могут получаться толстые широкие штрихи). Кроме мазков, используется точечная техника, в результате которой получают круглые отпечатки. Рекомендуется начинать рисовать с нескольких ярких выразительных цветов (можно предложить ребенку самому выбрать их), постепенно переходя к большему количеству.  </vt:lpstr>
      <vt:lpstr>Монотопия. С помощью предметной монотопии можно изобразить необычным способом симметричный предмет (бабочку, жука, цветок). Отпечаток получается только один.  1.    Лист бумаги складываем пополам по вертикали, чтобы появилась линия сгиба и, разворачиваем. 2.    На правой половине листа рисуем правую половину бабочки. 3.    Затем левую половину листа смачиваем водой при помощи широкой кисти, лист опять складывается по линии сгиба, прижимаем для получения отпечатка.  4.    На развернутом листе появляется целая бабочка. </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Муниципальное бюджетное дошкольное образовательное учреждение « Детский сад комбинированного вида № 66 «Барвинок»  муниципального образования городской округ Симферополь Республики Крым</dc:title>
  <dc:creator>Андрей</dc:creator>
  <cp:lastModifiedBy>Андрей</cp:lastModifiedBy>
  <cp:revision>13</cp:revision>
  <dcterms:created xsi:type="dcterms:W3CDTF">2018-05-29T18:35:18Z</dcterms:created>
  <dcterms:modified xsi:type="dcterms:W3CDTF">2018-05-30T19:42:30Z</dcterms:modified>
</cp:coreProperties>
</file>