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sldIdLst>
    <p:sldId id="256" r:id="rId2"/>
    <p:sldId id="259" r:id="rId3"/>
    <p:sldId id="306" r:id="rId4"/>
    <p:sldId id="296" r:id="rId5"/>
    <p:sldId id="292" r:id="rId6"/>
    <p:sldId id="276" r:id="rId7"/>
    <p:sldId id="302" r:id="rId8"/>
    <p:sldId id="295" r:id="rId9"/>
    <p:sldId id="308" r:id="rId10"/>
    <p:sldId id="294" r:id="rId11"/>
    <p:sldId id="261" r:id="rId12"/>
    <p:sldId id="305" r:id="rId13"/>
    <p:sldId id="279" r:id="rId14"/>
    <p:sldId id="288" r:id="rId15"/>
    <p:sldId id="286" r:id="rId16"/>
    <p:sldId id="298" r:id="rId17"/>
    <p:sldId id="299" r:id="rId18"/>
    <p:sldId id="290" r:id="rId19"/>
    <p:sldId id="280" r:id="rId20"/>
    <p:sldId id="264" r:id="rId21"/>
    <p:sldId id="281" r:id="rId22"/>
    <p:sldId id="282" r:id="rId23"/>
    <p:sldId id="283" r:id="rId24"/>
    <p:sldId id="262" r:id="rId25"/>
    <p:sldId id="266" r:id="rId26"/>
    <p:sldId id="267" r:id="rId27"/>
    <p:sldId id="265" r:id="rId28"/>
    <p:sldId id="291" r:id="rId29"/>
    <p:sldId id="285" r:id="rId30"/>
    <p:sldId id="268" r:id="rId31"/>
    <p:sldId id="301" r:id="rId32"/>
    <p:sldId id="258" r:id="rId3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8" autoAdjust="0"/>
    <p:restoredTop sz="94602" autoAdjust="0"/>
  </p:normalViewPr>
  <p:slideViewPr>
    <p:cSldViewPr>
      <p:cViewPr>
        <p:scale>
          <a:sx n="60" d="100"/>
          <a:sy n="60" d="100"/>
        </p:scale>
        <p:origin x="-1440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1A0D1-66CA-4ED0-977C-57ABD52432DD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5C13D-A02E-400F-94BA-536AB9DF4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991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5C13D-A02E-400F-94BA-536AB9DF497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84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C327F1-4906-4273-936A-236932191495}" type="datetimeFigureOut">
              <a:rPr lang="ru-RU" smtClean="0"/>
              <a:t>23.02.2025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0F491C-C395-4C22-A5D1-CA9D1410A5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4976" y="392078"/>
            <a:ext cx="844013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Фестиваль профессионального</a:t>
            </a:r>
          </a:p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астерства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Мастер - класс от мастера»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4375" y="5451418"/>
            <a:ext cx="8760732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Участник: учитель начальных классов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филиала 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муниципального общеобразовательного учреждения «Средняя общеобразовательная школа №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</a:p>
          <a:p>
            <a:pPr algn="ctr"/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Пугачева Саратовской области» - основная общеобразовательная школа </a:t>
            </a:r>
            <a:r>
              <a:rPr lang="ru-RU" sz="1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п.Солянский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имени Героя Советского Союза  </a:t>
            </a:r>
            <a:r>
              <a:rPr lang="ru-RU" sz="1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В.К.Ерошкина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Татарникова Вера  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Николаевна </a:t>
            </a:r>
            <a:endParaRPr lang="ru-RU" sz="1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112568" cy="345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6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Приёмы  развития речи</a:t>
            </a:r>
            <a:endParaRPr lang="ru-RU" sz="3200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41277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/>
              <a:t>Работа со скороговоркой</a:t>
            </a:r>
          </a:p>
          <a:p>
            <a:pPr marL="45720" indent="0">
              <a:buNone/>
            </a:pPr>
            <a:endParaRPr lang="ru-RU" b="1" dirty="0"/>
          </a:p>
          <a:p>
            <a:pPr marL="45720" indent="0">
              <a:buNone/>
            </a:pPr>
            <a:r>
              <a:rPr lang="ru-RU" b="1" dirty="0" smtClean="0"/>
              <a:t>Тише </a:t>
            </a:r>
            <a:r>
              <a:rPr lang="ru-RU" b="1" dirty="0"/>
              <a:t>мыши кот на крыше , 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А котята еще выше</a:t>
            </a:r>
            <a:r>
              <a:rPr lang="ru-RU" b="1" dirty="0" smtClean="0"/>
              <a:t>!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dirty="0"/>
              <a:t>Прочитаем  сначала  медленно, быстрее, тихо, девочки, мальчики, </a:t>
            </a:r>
            <a:r>
              <a:rPr lang="ru-RU" dirty="0" smtClean="0"/>
              <a:t>вместе.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996952"/>
            <a:ext cx="611879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Я нашёл гриб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Я нашёл друга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Я нашёл себе проблему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Я нашёл </a:t>
            </a:r>
            <a:r>
              <a:rPr lang="ru-RU" alt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котенка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00113" y="2910450"/>
            <a:ext cx="227337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радостно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106841" y="3645024"/>
            <a:ext cx="29543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 гордостью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600470" y="4352910"/>
            <a:ext cx="19671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грустно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363468" y="4941168"/>
            <a:ext cx="4411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14768" y="404664"/>
            <a:ext cx="7131696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Приём «Нестандартный вход в урок»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Выскажи свое мнение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настроением прочитаете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предложение?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97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8"/>
            <a:ext cx="813690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solidFill>
                  <a:schemeClr val="accent6"/>
                </a:solidFill>
              </a:rPr>
              <a:t>Приём «Прогнозирование по </a:t>
            </a:r>
            <a:r>
              <a:rPr lang="ru-RU" sz="3200" b="1" dirty="0" smtClean="0">
                <a:solidFill>
                  <a:schemeClr val="accent6"/>
                </a:solidFill>
              </a:rPr>
              <a:t>заголовку</a:t>
            </a:r>
            <a:r>
              <a:rPr lang="ru-RU" sz="3200" b="1" dirty="0" smtClean="0">
                <a:solidFill>
                  <a:schemeClr val="accent6"/>
                </a:solidFill>
              </a:rPr>
              <a:t>»</a:t>
            </a:r>
          </a:p>
          <a:p>
            <a:pPr algn="ctr"/>
            <a:endParaRPr lang="ru-RU" sz="3200" b="1" dirty="0"/>
          </a:p>
          <a:p>
            <a:pPr algn="ctr"/>
            <a:r>
              <a:rPr lang="ru-RU" sz="2800" b="1" dirty="0"/>
              <a:t>предусматривает развитие творческой фантазии </a:t>
            </a:r>
            <a:r>
              <a:rPr lang="ru-RU" sz="2800" b="1" dirty="0" smtClean="0"/>
              <a:t>ученика</a:t>
            </a:r>
          </a:p>
          <a:p>
            <a:pPr algn="ctr"/>
            <a:r>
              <a:rPr lang="ru-RU" sz="2800" dirty="0"/>
              <a:t>Р</a:t>
            </a:r>
            <a:r>
              <a:rPr lang="ru-RU" sz="2800" dirty="0" smtClean="0"/>
              <a:t>ассказ </a:t>
            </a:r>
            <a:r>
              <a:rPr lang="ru-RU" sz="2800" dirty="0" err="1"/>
              <a:t>Л.Н.Толстого</a:t>
            </a:r>
            <a:r>
              <a:rPr lang="ru-RU" sz="2800" dirty="0"/>
              <a:t> « Котёнок</a:t>
            </a:r>
            <a:r>
              <a:rPr lang="ru-RU" sz="2800" dirty="0" smtClean="0"/>
              <a:t>».</a:t>
            </a:r>
          </a:p>
          <a:p>
            <a:pPr algn="ctr"/>
            <a:r>
              <a:rPr lang="ru-RU" sz="2800" dirty="0" smtClean="0"/>
              <a:t>Определите </a:t>
            </a:r>
            <a:r>
              <a:rPr lang="ru-RU" sz="2800" dirty="0"/>
              <a:t>п</a:t>
            </a:r>
            <a:r>
              <a:rPr lang="ru-RU" sz="2800" dirty="0" smtClean="0"/>
              <a:t>о заголовку рассказа,</a:t>
            </a:r>
          </a:p>
          <a:p>
            <a:pPr algn="ctr"/>
            <a:r>
              <a:rPr lang="ru-RU" sz="2800" dirty="0" smtClean="0"/>
              <a:t> о чём пойдёт речь?</a:t>
            </a:r>
            <a:endParaRPr lang="ru-RU" sz="2800" dirty="0"/>
          </a:p>
          <a:p>
            <a:pPr algn="ctr"/>
            <a:endParaRPr lang="ru-RU" sz="2800" b="1" dirty="0"/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430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0607" y="836712"/>
            <a:ext cx="8136905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/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 «Разговор с автором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Приём 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(чтение с пометами)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«светлячки»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(найти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ответы на вопросы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тексте биографии)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.Книги могут быть друзьями человека?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Как Толстой относился к детям?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.Чего боялся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Л.Н.Толстой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5974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6700" y="1556792"/>
            <a:ext cx="8136905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Приём «Проблемная ситуация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Применение проблемных ситуаций необходимо для достижения каждым учеником наиболее высокого и доступного ему уровня творческого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308657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2821" y="2420888"/>
            <a:ext cx="740478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Пройду мимо</a:t>
            </a:r>
            <a:r>
              <a:rPr lang="ru-RU" alt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alt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 </a:t>
            </a:r>
            <a:r>
              <a:rPr lang="ru-RU" alt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В</a:t>
            </a:r>
            <a:r>
              <a:rPr lang="ru-RU" alt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озьму  себе.                           </a:t>
            </a:r>
            <a:endParaRPr lang="ru-RU" alt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Найду хозяина котёнку.</a:t>
            </a:r>
            <a:endParaRPr lang="ru-RU" alt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Размещу объявление в группе. 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02502" y="758607"/>
            <a:ext cx="51562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Погружение в проект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Выдвигаем гипотезу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2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текстом во время чтения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484784"/>
            <a:ext cx="6400800" cy="3474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1.Первичное восприятие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приём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«Аудиозапись»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прослушивают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рассказ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исполнении профессиональных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актеров: умственная  деятельность на уроке зависит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эмоциональных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переживаний)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Словарная работа «Живые слова»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Солома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было духу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Подле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Амбар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2511" cy="1143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Работа с текстом после чтения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763284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авторскую позицию</a:t>
            </a:r>
          </a:p>
          <a:p>
            <a:pPr marL="4572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Обсуждение содержания текста</a:t>
            </a:r>
          </a:p>
          <a:p>
            <a:pPr marL="4572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главный смысл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 идею произведения</a:t>
            </a:r>
          </a:p>
          <a:p>
            <a:pPr marL="4572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ворческие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383162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92088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2800" b="1" dirty="0" smtClean="0">
                <a:solidFill>
                  <a:srgbClr val="800080"/>
                </a:solidFill>
                <a:latin typeface="Helvetica"/>
                <a:cs typeface="Times New Roman" pitchFamily="18" charset="0"/>
              </a:rPr>
              <a:t>Игра «</a:t>
            </a:r>
            <a:r>
              <a:rPr lang="ru-RU" sz="2800" b="1" dirty="0" err="1" smtClean="0">
                <a:solidFill>
                  <a:srgbClr val="800080"/>
                </a:solidFill>
                <a:latin typeface="Helvetica"/>
                <a:cs typeface="Times New Roman" pitchFamily="18" charset="0"/>
              </a:rPr>
              <a:t>Да-нет</a:t>
            </a:r>
            <a:r>
              <a:rPr lang="ru-RU" sz="2800" b="1" dirty="0" smtClean="0">
                <a:solidFill>
                  <a:srgbClr val="800080"/>
                </a:solidFill>
                <a:latin typeface="Helvetica"/>
                <a:cs typeface="Times New Roman" pitchFamily="18" charset="0"/>
              </a:rPr>
              <a:t>»</a:t>
            </a:r>
          </a:p>
          <a:p>
            <a:pPr eaLnBrk="0" hangingPunct="0"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А</a:t>
            </a: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) Герои были </a:t>
            </a:r>
            <a:r>
              <a:rPr lang="ru-RU" sz="2400" b="1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 брат и сестра?</a:t>
            </a:r>
            <a:endParaRPr lang="ru-RU" sz="2400" dirty="0">
              <a:solidFill>
                <a:srgbClr val="0000FF"/>
              </a:solidFill>
            </a:endParaRPr>
          </a:p>
          <a:p>
            <a:pPr eaLnBrk="0" hangingPunct="0">
              <a:defRPr/>
            </a:pP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Б) У кошки родилось 6 котят?</a:t>
            </a:r>
            <a:endParaRPr lang="ru-RU" sz="2400" dirty="0">
              <a:solidFill>
                <a:srgbClr val="0000FF"/>
              </a:solidFill>
            </a:endParaRPr>
          </a:p>
          <a:p>
            <a:pPr eaLnBrk="0" hangingPunct="0">
              <a:defRPr/>
            </a:pP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В) Один раз дети пошли играть на дорогу и взяли с собой котёнка.</a:t>
            </a:r>
            <a:endParaRPr lang="ru-RU" sz="2400" dirty="0">
              <a:solidFill>
                <a:srgbClr val="0000FF"/>
              </a:solidFill>
            </a:endParaRPr>
          </a:p>
          <a:p>
            <a:pPr eaLnBrk="0" hangingPunct="0">
              <a:defRPr/>
            </a:pP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Г) Дети собирали щавель и не забывали про котёнка.</a:t>
            </a:r>
            <a:endParaRPr lang="ru-RU" sz="2400" dirty="0">
              <a:solidFill>
                <a:srgbClr val="0000FF"/>
              </a:solidFill>
            </a:endParaRPr>
          </a:p>
          <a:p>
            <a:pPr eaLnBrk="0" hangingPunct="0">
              <a:defRPr/>
            </a:pP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Д) Две собаки ухватили котёнка и хотели с ним поиграть.</a:t>
            </a:r>
            <a:endParaRPr lang="ru-RU" sz="2400" dirty="0">
              <a:solidFill>
                <a:srgbClr val="0000FF"/>
              </a:solidFill>
            </a:endParaRPr>
          </a:p>
          <a:p>
            <a:pPr eaLnBrk="0" hangingPunct="0">
              <a:defRPr/>
            </a:pP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Е) Катя испугалась собак, закричала и побежала прочь от </a:t>
            </a:r>
            <a:r>
              <a:rPr lang="ru-RU" sz="2400" b="1" dirty="0" smtClean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них.</a:t>
            </a:r>
            <a:endParaRPr lang="ru-RU" sz="2400" b="1" dirty="0">
              <a:solidFill>
                <a:srgbClr val="0000FF"/>
              </a:solidFill>
              <a:latin typeface="Helvetica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Ж) Вася упал животом на котёнка и закрыл его от </a:t>
            </a:r>
            <a:r>
              <a:rPr lang="ru-RU" sz="2400" b="1" dirty="0" smtClean="0">
                <a:solidFill>
                  <a:srgbClr val="0000FF"/>
                </a:solidFill>
                <a:latin typeface="Helvetica"/>
                <a:cs typeface="Times New Roman" pitchFamily="18" charset="0"/>
              </a:rPr>
              <a:t>себя.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5445224"/>
            <a:ext cx="5665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Да, нет, да, нет, нет, да, да.</a:t>
            </a:r>
            <a:endParaRPr lang="ru-RU" sz="32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2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060848"/>
            <a:ext cx="81369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/>
              <a:t>Приём  </a:t>
            </a:r>
            <a:r>
              <a:rPr lang="ru-RU" sz="3200" b="1" dirty="0" smtClean="0"/>
              <a:t>«Ромашка </a:t>
            </a:r>
            <a:r>
              <a:rPr lang="ru-RU" sz="3200" b="1" dirty="0" err="1"/>
              <a:t>Блума</a:t>
            </a:r>
            <a:r>
              <a:rPr lang="ru-RU" sz="3200" b="1" dirty="0" smtClean="0"/>
              <a:t>»</a:t>
            </a:r>
          </a:p>
          <a:p>
            <a:pPr algn="ctr"/>
            <a:endParaRPr lang="ru-RU" sz="3200" b="1" dirty="0"/>
          </a:p>
          <a:p>
            <a:pPr algn="ctr"/>
            <a:r>
              <a:rPr lang="ru-RU" sz="2800" b="1" dirty="0"/>
              <a:t>Ромашка состоит из шести лепестков, каждый из которых содержит определённый тип вопросов.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87073" y="476672"/>
            <a:ext cx="42990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Поиск информации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8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5216" y="1124744"/>
            <a:ext cx="8136905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выступления: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коллег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приёмами работы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уроках литературного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чтения, которые помогают мне развивать  читательскую грамотность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обучающихся начальной 			школы.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15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707904" y="2708920"/>
            <a:ext cx="1152128" cy="122413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 rot="17152288">
            <a:off x="3316083" y="521189"/>
            <a:ext cx="2766839" cy="165618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УТОЧНЯЮЩИЕ ВОПРОСЫ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1600192">
            <a:off x="4489643" y="3693017"/>
            <a:ext cx="3042084" cy="165618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ПРАКТИЧЕСКИЕ ВОПРОСЫ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rot="20900975">
            <a:off x="4840246" y="1841243"/>
            <a:ext cx="343411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ИНТЕРПРЕТАЦИОННЫЕ ВОПРОСЫ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 rot="20099439">
            <a:off x="819033" y="3297859"/>
            <a:ext cx="3042084" cy="16561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ВОПРОСЫ ТВОРЧЕСКОГО ХАРАКТЕРА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5968324">
            <a:off x="2560162" y="4532331"/>
            <a:ext cx="2808690" cy="165618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ОЦЕНОЧНЫЕ ВОПРОСЫ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 rot="2711550">
            <a:off x="1181998" y="1099161"/>
            <a:ext cx="3042084" cy="165618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ПРОСТЫЕ 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17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340" y="1052736"/>
            <a:ext cx="8136905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 «хорошо - плохо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направленный на активизацию мыслительной деятельности учащихся на уроке,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формирует: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	умение находить положительные и отрицательные стороны в любой ситуации;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	умение разрешать противоречия ,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	умение оценивать объект, ситуацию с разных позиций, учитывая разные роли.</a:t>
            </a:r>
          </a:p>
        </p:txBody>
      </p:sp>
    </p:spTree>
    <p:extLst>
      <p:ext uri="{BB962C8B-B14F-4D97-AF65-F5344CB8AC3E}">
        <p14:creationId xmlns:p14="http://schemas.microsoft.com/office/powerpoint/2010/main" val="2127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24744"/>
            <a:ext cx="8136905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Приём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«Морфологический ящик - копилка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Прием  служит для сбора и анализа информации по заданным признакам, выявление существенных и несущественных признаков изучаемого явления. </a:t>
            </a:r>
          </a:p>
        </p:txBody>
      </p:sp>
    </p:spTree>
    <p:extLst>
      <p:ext uri="{BB962C8B-B14F-4D97-AF65-F5344CB8AC3E}">
        <p14:creationId xmlns:p14="http://schemas.microsoft.com/office/powerpoint/2010/main" val="82678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339" y="1412776"/>
            <a:ext cx="813690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«Паспорт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литературного героя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endParaRPr lang="ru-RU" sz="3200" b="1" dirty="0"/>
          </a:p>
          <a:p>
            <a:pPr algn="r"/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3" y="2492896"/>
            <a:ext cx="8136905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Раскадровка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помогает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обобщить восприятие получить своеобразный план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произведения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63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83845" y="1035367"/>
            <a:ext cx="3376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00583" y="1641947"/>
            <a:ext cx="712879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группа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Составить паспорт главного  героя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–Васи.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Оформить паспорт.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группа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настроение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протяжении всего рассказа и объяснить (Расположить  смайлики, передавая настроение героя.).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3группа 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Деление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части . Расположить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иллюстрации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последовательности действий . Дополнить рисунок по содержанию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рассказа.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19427" y="332656"/>
            <a:ext cx="29204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54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5424" y="1941069"/>
            <a:ext cx="650056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Проверка гипотезы </a:t>
            </a:r>
          </a:p>
          <a:p>
            <a:pPr algn="ctr"/>
            <a:endParaRPr lang="ru-RU" sz="5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none" spc="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Защита проекта</a:t>
            </a:r>
            <a:endParaRPr lang="ru-RU" sz="5400" b="1" cap="none" spc="0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9681" y="612478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Паспорт героя </a:t>
            </a:r>
            <a:endParaRPr lang="ru-RU" b="1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83568" y="1772816"/>
            <a:ext cx="6336704" cy="452596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Имя </a:t>
            </a:r>
            <a:r>
              <a:rPr lang="ru-RU" dirty="0" smtClean="0"/>
              <a:t>–Вася</a:t>
            </a:r>
          </a:p>
          <a:p>
            <a:pPr marL="45720" indent="0">
              <a:buNone/>
            </a:pPr>
            <a:r>
              <a:rPr lang="ru-RU" dirty="0" smtClean="0"/>
              <a:t>Создатель –</a:t>
            </a:r>
            <a:r>
              <a:rPr lang="ru-RU" dirty="0" err="1" smtClean="0"/>
              <a:t>Л.Н.Толстой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Прописка </a:t>
            </a:r>
            <a:r>
              <a:rPr lang="ru-RU" dirty="0"/>
              <a:t>– </a:t>
            </a:r>
            <a:r>
              <a:rPr lang="ru-RU" dirty="0" smtClean="0"/>
              <a:t>«Котенок»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Внешний вид – </a:t>
            </a:r>
            <a:r>
              <a:rPr lang="ru-RU" dirty="0" smtClean="0"/>
              <a:t>маленький мальчик</a:t>
            </a:r>
          </a:p>
          <a:p>
            <a:pPr marL="45720" indent="0">
              <a:buNone/>
            </a:pPr>
            <a:r>
              <a:rPr lang="ru-RU" dirty="0" smtClean="0"/>
              <a:t>Где встретился </a:t>
            </a:r>
            <a:r>
              <a:rPr lang="ru-RU" dirty="0"/>
              <a:t>– </a:t>
            </a:r>
            <a:r>
              <a:rPr lang="ru-RU" dirty="0" smtClean="0"/>
              <a:t>подле амбара</a:t>
            </a:r>
          </a:p>
          <a:p>
            <a:pPr marL="45720" indent="0">
              <a:buNone/>
            </a:pPr>
            <a:r>
              <a:rPr lang="ru-RU" dirty="0" smtClean="0"/>
              <a:t>Личные </a:t>
            </a:r>
            <a:r>
              <a:rPr lang="ru-RU" dirty="0"/>
              <a:t>качества </a:t>
            </a:r>
            <a:r>
              <a:rPr lang="ru-RU" dirty="0" smtClean="0"/>
              <a:t>–</a:t>
            </a:r>
          </a:p>
          <a:p>
            <a:pPr marL="45720" indent="0">
              <a:buNone/>
            </a:pPr>
            <a:r>
              <a:rPr lang="ru-RU" dirty="0" smtClean="0"/>
              <a:t>Заветное </a:t>
            </a:r>
            <a:r>
              <a:rPr lang="ru-RU" dirty="0"/>
              <a:t>желание –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3861048"/>
            <a:ext cx="47802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ешительный ,смелый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50352" y="4365104"/>
            <a:ext cx="631819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защитить беспомощного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71063" y="0"/>
            <a:ext cx="22461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Продукт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876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19872" y="1743075"/>
            <a:ext cx="2592388" cy="34575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1721643"/>
            <a:ext cx="2592388" cy="34575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959740" y="3488045"/>
            <a:ext cx="3881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18942" y="3488045"/>
            <a:ext cx="3881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646929" y="404664"/>
            <a:ext cx="6138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 (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раскадровка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Лев толстой коте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909" y="1800808"/>
            <a:ext cx="2634659" cy="337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Лев толстой коте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21643"/>
            <a:ext cx="2592388" cy="336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9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19872" y="1743075"/>
            <a:ext cx="2592388" cy="34575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1721643"/>
            <a:ext cx="2592388" cy="34575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959740" y="3488045"/>
            <a:ext cx="3881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18942" y="3488045"/>
            <a:ext cx="3881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646929" y="404664"/>
            <a:ext cx="6138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 (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раскадровка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Лев толстой коте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909" y="1800808"/>
            <a:ext cx="2634659" cy="337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Лев толстой коте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21643"/>
            <a:ext cx="2592388" cy="336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Лев николаевич толстой котенок рисун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00808"/>
            <a:ext cx="2736304" cy="339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1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491" y="1700808"/>
            <a:ext cx="813690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 «Лесенка успеха»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Я. Мы. Дело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помогает ученикам осмыслить виды и способы работы, проанализировать свою активность и, конечно, выявить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пробелы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912768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accent6"/>
                </a:solidFill>
                <a:effectLst/>
              </a:rPr>
              <a:t>Приём релаксации «Дирижёр»</a:t>
            </a:r>
            <a:endParaRPr lang="ru-RU" sz="3200" dirty="0">
              <a:solidFill>
                <a:schemeClr val="accent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204864"/>
            <a:ext cx="7344816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более короткое время настроить детей на совместную деятельность и дать позитивную установку на общение.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Пример: «Я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сейчас включу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музыку, 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просто будете слушать и мысленно пролистайте весь урок, представьте проблемные этапы урока, пожелайте себе удачи.  Я тоже желаю ,чтобы работа наша  сегодня  была интересная , полезная, дружная и слаженная, как  в оркестре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2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559047" y="4296194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6200000">
            <a:off x="1175290" y="3817136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6200000">
            <a:off x="3599892" y="3817136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989784" y="4353652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508104" y="4352490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713952" y="3272022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211960" y="3205068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6088713" y="3876878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446976" y="3272022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13952" y="2281738"/>
            <a:ext cx="582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20145" y="2259755"/>
            <a:ext cx="1343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60193" y="2259755"/>
            <a:ext cx="1885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520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4345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Главным является не предмет, которому вы учите, 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личность, которую вы формируете.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 На воспитание активности не жалейте ни времени, ни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усилий. Сегодняшний активный ученик - завтрашний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активный член общества.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3.Учите детей учиться.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4.Необходимо чаще использовать вопрос "почему?", чтобы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мыслить.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Помните, что знает не тот, кто пересказывает, а тот, кто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использует знания на практике.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 Приучайте учеников думать и действовать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самостоятельно.</a:t>
            </a:r>
          </a:p>
        </p:txBody>
      </p:sp>
    </p:spTree>
    <p:extLst>
      <p:ext uri="{BB962C8B-B14F-4D97-AF65-F5344CB8AC3E}">
        <p14:creationId xmlns:p14="http://schemas.microsoft.com/office/powerpoint/2010/main" val="66165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836712"/>
            <a:ext cx="55263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Пожелание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Учить детей сегодня трудно,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раньше было нелегко.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Читать, считать, писать учили: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«Даёт корова молоко».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Век XXI – век открытий,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Век инноваций, новизны,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 от учителя зависит,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Какими дети быть должны.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вам, чтоб дети в вашем классе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Светились от улыбок и любви,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Здоровья вам и творческих успехов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век инноваций, новизны!</a:t>
            </a:r>
          </a:p>
        </p:txBody>
      </p:sp>
    </p:spTree>
    <p:extLst>
      <p:ext uri="{BB962C8B-B14F-4D97-AF65-F5344CB8AC3E}">
        <p14:creationId xmlns:p14="http://schemas.microsoft.com/office/powerpoint/2010/main" val="318881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  <a:effectLst/>
              </a:rPr>
              <a:t>Эпиграф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475656" y="1844824"/>
            <a:ext cx="6400800" cy="3474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6"/>
                </a:solidFill>
              </a:rPr>
              <a:t>«С малой удачи </a:t>
            </a:r>
            <a:r>
              <a:rPr lang="ru-RU" sz="2400" b="1" dirty="0" smtClean="0">
                <a:solidFill>
                  <a:schemeClr val="accent6"/>
                </a:solidFill>
              </a:rPr>
              <a:t>начинается </a:t>
            </a:r>
            <a:r>
              <a:rPr lang="ru-RU" sz="2400" b="1" dirty="0">
                <a:solidFill>
                  <a:schemeClr val="accent6"/>
                </a:solidFill>
              </a:rPr>
              <a:t>успех</a:t>
            </a:r>
            <a:r>
              <a:rPr lang="ru-RU" sz="2400" b="1" dirty="0" smtClean="0">
                <a:solidFill>
                  <a:schemeClr val="accent6"/>
                </a:solidFill>
              </a:rPr>
              <a:t>!»</a:t>
            </a:r>
          </a:p>
          <a:p>
            <a:pPr marL="0" indent="0">
              <a:buNone/>
            </a:pPr>
            <a:r>
              <a:rPr lang="ru-RU" dirty="0"/>
              <a:t>- Какое ключевое слово в этом высказывании? (успех)</a:t>
            </a:r>
          </a:p>
          <a:p>
            <a:pPr marL="0" indent="0">
              <a:buNone/>
            </a:pPr>
            <a:r>
              <a:rPr lang="ru-RU" dirty="0"/>
              <a:t>- Что необходимо для успешной работы на уроке литературного чтения? </a:t>
            </a:r>
            <a:endParaRPr lang="ru-RU" dirty="0" smtClean="0"/>
          </a:p>
          <a:p>
            <a:pPr marL="0" indent="0" algn="ctr">
              <a:buNone/>
              <a:defRPr/>
            </a:pPr>
            <a:r>
              <a:rPr lang="ru-RU" b="1" dirty="0">
                <a:solidFill>
                  <a:schemeClr val="accent6"/>
                </a:solidFill>
              </a:rPr>
              <a:t>Формула успеха :</a:t>
            </a:r>
          </a:p>
          <a:p>
            <a:pPr marL="0" indent="0">
              <a:buNone/>
              <a:defRPr/>
            </a:pPr>
            <a:r>
              <a:rPr lang="ru-RU" b="1" dirty="0">
                <a:solidFill>
                  <a:schemeClr val="accent1"/>
                </a:solidFill>
              </a:rPr>
              <a:t>«ОВЛАДЕНИЕ = УСВОЕНИЕ + ПРИМЕНЕНИЕ НА ПРАКТИКЕ»</a:t>
            </a:r>
            <a:endParaRPr lang="ru-RU" dirty="0">
              <a:solidFill>
                <a:schemeClr val="accent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51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348880"/>
            <a:ext cx="5637010" cy="165618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Чтение художественной литературы помогает стать настоящим человеком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endParaRPr lang="ru-RU" dirty="0"/>
          </a:p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20688"/>
            <a:ext cx="7772400" cy="1586607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b="1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45d5c9df-333d-5cbb-9ea6-25ef4a9b27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56992"/>
            <a:ext cx="5433039" cy="329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06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692696"/>
            <a:ext cx="712879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Мотивация к </a:t>
            </a:r>
            <a:r>
              <a:rPr lang="ru-RU" sz="36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мастер-классу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Приём 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«Верите ли вы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…»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Верите ли вы, что по окончанию мастер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–класса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вы что-нибудь возьмёте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своей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педагогической копилки?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Верите ли вы, что устанете работать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мастер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классе?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Верите ли вы, что можно детей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научить учиться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0026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AutoShape 2" descr="C:\Users\user\Downloads\i (2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C:\Users\user\Downloads\i (2)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C:\Users\user\Downloads\i (2)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avatars.mds.yandex.net/i?id=e4a7b74b665e7f2ca4963c938eedabe1342f5084-1073071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69" y="836712"/>
            <a:ext cx="7884368" cy="508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1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87220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 с текстом 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 чтения</a:t>
            </a:r>
            <a:r>
              <a:rPr lang="ru-RU" sz="36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Приём «Эпиграф к уроку»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1916832"/>
            <a:ext cx="64008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«Мы в ответе за тех, кого приручили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marL="0" indent="0">
              <a:buNone/>
            </a:pP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47510"/>
            <a:ext cx="5544616" cy="41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4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764704"/>
            <a:ext cx="8136905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 «Удивления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каждому дано быть поэтом. Но написания стихотворений по алгоритму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радует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учащихся.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Кошка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Пушистая, ласковая.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Мурлыкает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играет, бегает.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Любимый домашний питомец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Животное.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97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1868</TotalTime>
  <Words>865</Words>
  <Application>Microsoft Office PowerPoint</Application>
  <PresentationFormat>Экран (4:3)</PresentationFormat>
  <Paragraphs>190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Воздушный поток</vt:lpstr>
      <vt:lpstr>Презентация PowerPoint</vt:lpstr>
      <vt:lpstr>Презентация PowerPoint</vt:lpstr>
      <vt:lpstr>Приём релаксации «Дирижёр»</vt:lpstr>
      <vt:lpstr>Эпиграф </vt:lpstr>
      <vt:lpstr>Гипотеза</vt:lpstr>
      <vt:lpstr>Презентация PowerPoint</vt:lpstr>
      <vt:lpstr>Презентация PowerPoint</vt:lpstr>
      <vt:lpstr> Работа с текстом до чтения Приём «Эпиграф к уроку» </vt:lpstr>
      <vt:lpstr>Презентация PowerPoint</vt:lpstr>
      <vt:lpstr>Приёмы  развития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текстом во время чтения </vt:lpstr>
      <vt:lpstr>Работа с текстом после чтения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Паспорт героя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вера</dc:creator>
  <cp:lastModifiedBy>user</cp:lastModifiedBy>
  <cp:revision>69</cp:revision>
  <dcterms:created xsi:type="dcterms:W3CDTF">2019-01-27T07:14:22Z</dcterms:created>
  <dcterms:modified xsi:type="dcterms:W3CDTF">2025-02-23T15:46:30Z</dcterms:modified>
</cp:coreProperties>
</file>