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9" r:id="rId4"/>
    <p:sldId id="263" r:id="rId5"/>
    <p:sldId id="264" r:id="rId6"/>
    <p:sldId id="291" r:id="rId7"/>
    <p:sldId id="267" r:id="rId8"/>
    <p:sldId id="270" r:id="rId9"/>
    <p:sldId id="274" r:id="rId10"/>
    <p:sldId id="275" r:id="rId11"/>
    <p:sldId id="276" r:id="rId12"/>
    <p:sldId id="294" r:id="rId13"/>
    <p:sldId id="277" r:id="rId14"/>
    <p:sldId id="278" r:id="rId15"/>
    <p:sldId id="279" r:id="rId16"/>
    <p:sldId id="292" r:id="rId17"/>
    <p:sldId id="280" r:id="rId18"/>
    <p:sldId id="281" r:id="rId19"/>
    <p:sldId id="282" r:id="rId20"/>
    <p:sldId id="284" r:id="rId21"/>
    <p:sldId id="298" r:id="rId22"/>
    <p:sldId id="299" r:id="rId23"/>
    <p:sldId id="295" r:id="rId24"/>
    <p:sldId id="286" r:id="rId25"/>
    <p:sldId id="297" r:id="rId26"/>
    <p:sldId id="289" r:id="rId2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714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B74CA5-2AFD-4DAD-8860-C18A8B7CA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C14E16-A426-4C3C-9806-DE41E884E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FB1543-0F66-4762-B386-17C77A3BC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50860A-1812-42CC-9A08-774EB51A7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A22E70-FF06-4D0D-BFCE-2B0307BC8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9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BFC62-5842-4D4B-8088-623053835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52548A-D06C-4071-9CA7-20243AD3B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7ED631-1376-4BB7-9596-0DBA03EFE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2D4B0B-A125-4633-8160-EEF35304B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98E6F7-0B26-47BA-9D13-87882785D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19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515F59D-AFBF-4FC8-97E8-0A3C056E1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037666-6061-44FD-9917-F8BDECA22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B6CBB0-DE8B-4C2A-AEAB-E60BC6F61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54E76F-B40F-434A-9155-1C13CD323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157F21-CAC9-4BD6-89D9-D7A656A0E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54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17657-D548-4A8B-817B-80B3E6AA8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18BACA-34B4-4B92-A08B-A003F8395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9E0627-6304-4281-A208-EA326E360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C91B77-5356-41FB-9B22-A8C850557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16655E-97EB-4D23-A19C-3928087C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13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664A3D-3813-4191-85F4-1456D9D8B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E257CD-1A6F-4B42-A566-9AAA773E7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4AC10D-360E-4531-BC68-C0AE3E436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D9978C-DEDE-47A9-8DC3-E23A7B786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BE9D84-8C71-42AC-874E-13B9E867A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83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02BA72-F739-4613-8F48-7B55275C7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B4E32C-9E28-444C-BCAF-DAD0004F0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F0E0B1-4C6F-4DB9-9109-2B5097316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7A911C-2F14-426F-B6B1-96CC7F145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A82CD4-5EDB-4453-917A-1F2056B3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CB26A8-6B87-4ED2-8F69-DAC90E63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66796-99AB-4BC2-83B7-EB47120AE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F32568-F5EB-4E3D-9E86-92519C021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5B5F50-DA8D-49FA-A768-562E3C1E4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6233F8B-139E-4F2C-B5FD-5C526D568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D2D8193-7412-46C8-82E5-FAD3AFDA6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B0552D-DB8C-48D3-9054-09E6B108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C5C971-E5FB-4246-8320-139566BDC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7D0A8F-70FA-4C10-801D-77414DED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643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68DA8-A6C3-40D7-8C63-1FC01063D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1B0715-4C86-4386-BB4F-7D73C9396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42017E-0BCD-4F54-994A-B5A9F85CF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6F49840-3611-4CC3-B86D-DBB57781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4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7604FD-985B-4C79-A7D1-A94860C0A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9C5A55F-AC5B-4AD8-B198-B4675E235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4D4637-F186-4723-A47D-F56861CB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9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A9E07-BAFB-4D70-B40C-555B1399F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B24F4-C3D4-4094-B805-76E7CBDE2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E29350-C166-4592-BFF5-2CC62644F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26D225-F31C-4808-923C-10E19703D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524AE6-2085-4B9A-BF16-90E6C2CDE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8DA2A0-1EB4-4928-A708-E7D900EAA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79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56A44-88AB-444E-A3D6-E9A71DC6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6014A90-6BA3-4526-AA98-E75B18174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50388B-8426-4F78-9B48-FD31AAF75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22DB4E-40FB-40F7-B8F4-41B7CB03E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7B026C-60FD-46FD-A72C-83E1C342E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E01E4D-0B4C-4442-82DC-BF4DBEBE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64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D23DA-FE6B-4510-B812-BF12D4E79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6F533C-A088-4B55-8FEB-423D2D7A6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33361A-EA1E-4BFE-8FE7-96035F2A50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2A2073-1497-4619-A180-943753DED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ABA34E-043D-4D05-B570-90A5AA91B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extLst>
              <a:ext uri="{FF2B5EF4-FFF2-40B4-BE49-F238E27FC236}">
                <a16:creationId xmlns:a16="http://schemas.microsoft.com/office/drawing/2014/main" id="{C5C0469B-E946-45CD-9F5D-E464FC36B4A1}"/>
              </a:ext>
            </a:extLst>
          </p:cNvPr>
          <p:cNvSpPr/>
          <p:nvPr userDrawn="1"/>
        </p:nvSpPr>
        <p:spPr>
          <a:xfrm>
            <a:off x="380329" y="223256"/>
            <a:ext cx="8496944" cy="4680520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td0.mycdn.me/image?id=867268927010&amp;t=20&amp;plc=WEB&amp;tkn=*zgS85z1RHP2Mj_P4t1JBUoK8sxw">
            <a:extLst>
              <a:ext uri="{FF2B5EF4-FFF2-40B4-BE49-F238E27FC236}">
                <a16:creationId xmlns:a16="http://schemas.microsoft.com/office/drawing/2014/main" id="{85BC7983-F251-4CE9-B60A-03C2847A29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5F2E9"/>
              </a:clrFrom>
              <a:clrTo>
                <a:srgbClr val="F5F2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56" y="3583278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2.depositphotos.com/1585301/6378/i/950/depositphotos_63788461-stock-photo-pile-of-books-and-clock.jpg">
            <a:extLst>
              <a:ext uri="{FF2B5EF4-FFF2-40B4-BE49-F238E27FC236}">
                <a16:creationId xmlns:a16="http://schemas.microsoft.com/office/drawing/2014/main" id="{12B53308-B38C-499E-8B3F-42132B476F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83934" cy="101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19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801"/>
            <a:ext cx="7772400" cy="1914538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Дисграфия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  Методы коррекции.</a:t>
            </a:r>
            <a:br>
              <a:rPr lang="ru-RU" dirty="0"/>
            </a:b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250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/>
          <a:lstStyle/>
          <a:p>
            <a:r>
              <a:rPr lang="ru-RU" sz="2400" dirty="0"/>
              <a:t>Оптическая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>
                <a:solidFill>
                  <a:srgbClr val="323232"/>
                </a:solidFill>
                <a:latin typeface="Times New Roman"/>
              </a:rPr>
              <a:t>Н</a:t>
            </a: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</a:rPr>
              <a:t>айти на изображении правильно написанные буквы и закрасить их.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5" name="Рисунок 4" descr="Упражн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7864" y="1779662"/>
            <a:ext cx="4032448" cy="308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3636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Оптическая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</a:rPr>
              <a:t>Распознавания букв со схожим графическим выражением.</a:t>
            </a:r>
          </a:p>
          <a:p>
            <a:pPr marL="0" lvl="0" indent="0" fontAlgn="t">
              <a:lnSpc>
                <a:spcPct val="115000"/>
              </a:lnSpc>
              <a:spcAft>
                <a:spcPts val="450"/>
              </a:spcAft>
              <a:buNone/>
              <a:tabLst>
                <a:tab pos="457200" algn="l"/>
              </a:tabLst>
            </a:pP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Буква «и» обозначается цифрой 2, потому что в ней 2 крючочка, а буква «ш» обозначается цифрой 3, потому что в ней 3 крючочка, то как правильно записать зашифрованные слова: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мальч2к;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л2л2я;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л2сток;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3таны;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ло3адь;</a:t>
            </a:r>
            <a:b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  <a:cs typeface="Times New Roman"/>
              </a:rPr>
              <a:t>                — 323ка.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11370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3844"/>
            <a:ext cx="6967686" cy="42569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АКУСТИЧЕСКАЯ ДИСГРАФИЯ</a:t>
            </a:r>
          </a:p>
        </p:txBody>
      </p:sp>
      <p:pic>
        <p:nvPicPr>
          <p:cNvPr id="40962" name="Picture 2" descr="http://logo-tech.ru/Services/Img/VXNlci9JbWFnZXMvNWUzNzNmMTgxYTQxNDRmN2FmNjc5MWYyOGMyY2E1N2UuanBnOjA6MDow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631337"/>
            <a:ext cx="4645750" cy="423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>
            <a:normAutofit/>
          </a:bodyPr>
          <a:lstStyle/>
          <a:p>
            <a:pPr marL="457200">
              <a:spcAft>
                <a:spcPts val="0"/>
              </a:spcAft>
            </a:pPr>
            <a:r>
              <a:rPr lang="ru-RU" sz="2400" dirty="0"/>
              <a:t>Акустическая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  <a:endParaRPr lang="ru-RU" sz="2400" dirty="0">
              <a:solidFill>
                <a:srgbClr val="323232"/>
              </a:solidFill>
              <a:latin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Найди по звуку слово.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2. Назови слово, которое отличается от остальных.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УДОЧКА-УДОЧКА-УТОЧКА-УДОЧКА; </a:t>
            </a: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ДАЧКА - ТАЧКА - ТАЧКА –ТАЧКА.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3. Игры с мячом.</a:t>
            </a:r>
            <a:endParaRPr lang="ru-RU" sz="19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      "Я знаю пять слов".</a:t>
            </a:r>
            <a:endParaRPr lang="ru-RU" sz="19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       «Любопытный».</a:t>
            </a:r>
            <a:endParaRPr lang="ru-RU" sz="19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 «Будь внимательным».</a:t>
            </a:r>
            <a:endParaRPr lang="ru-RU" sz="1900" dirty="0">
              <a:latin typeface="Times New Roman"/>
              <a:ea typeface="Times New Roman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65353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731876"/>
          </a:xfrm>
        </p:spPr>
        <p:txBody>
          <a:bodyPr>
            <a:normAutofit fontScale="32500" lnSpcReduction="20000"/>
          </a:bodyPr>
          <a:lstStyle/>
          <a:p>
            <a:pPr marL="457200">
              <a:spcAft>
                <a:spcPts val="0"/>
              </a:spcAft>
            </a:pPr>
            <a:r>
              <a:rPr lang="ru-RU" sz="5500" dirty="0"/>
              <a:t>Акустическая </a:t>
            </a:r>
            <a:r>
              <a:rPr lang="ru-RU" sz="5500" dirty="0" err="1"/>
              <a:t>дисграфия</a:t>
            </a:r>
            <a:r>
              <a:rPr lang="ru-RU" sz="5500" dirty="0"/>
              <a:t>.</a:t>
            </a:r>
            <a:endParaRPr lang="ru-RU" sz="5500" dirty="0">
              <a:solidFill>
                <a:srgbClr val="323232"/>
              </a:solidFill>
              <a:latin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5. Игры со словами.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Угадай слово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. *Педагог на доске пишет только согласные буквы с-п-г-, м-л-к-.</a:t>
            </a:r>
            <a:r>
              <a:rPr lang="ru-RU" sz="4800" dirty="0">
                <a:latin typeface="Times New Roman"/>
                <a:ea typeface="Times New Roman"/>
              </a:rPr>
              <a:t> 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Подбери слова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 к заданным схемам.</a:t>
            </a:r>
            <a:r>
              <a:rPr lang="ru-RU" sz="4800" dirty="0">
                <a:latin typeface="Times New Roman"/>
                <a:ea typeface="Times New Roman"/>
              </a:rPr>
              <a:t>  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-а-,            -а-а,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Составь слова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 из данных букв. (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л,к,ж,у,а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r>
              <a:rPr lang="ru-RU" sz="4800" dirty="0">
                <a:latin typeface="Times New Roman"/>
                <a:ea typeface="Times New Roman"/>
              </a:rPr>
              <a:t>      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р,ы,б,а,к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Придумай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 из каждой буквы данного слова другие слова КОШКА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Запиши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 слова, в которых 3,4,5,6 букв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Составить 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как можно больше слов из букв данного слова. СТРОИТЕЛЬ</a:t>
            </a:r>
            <a:endParaRPr lang="ru-RU" sz="48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Соль, тесто, роль, рис, отель, лес, лось, литр, лист, :..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Расшифруй слова и назови одним словом.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п,и,к,а,т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т,ф,и,у,л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б,и,и,т,н,о,к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г,а,о,п,и,с</a:t>
            </a:r>
            <a:endParaRPr lang="ru-RU" sz="48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б)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ь,о,ч,н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ч,е,е,р,в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у,о,р,т</a:t>
            </a: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</a:rPr>
              <a:t>,    </a:t>
            </a:r>
            <a:r>
              <a:rPr lang="ru-RU" sz="4800" dirty="0" err="1">
                <a:solidFill>
                  <a:srgbClr val="000000"/>
                </a:solidFill>
                <a:latin typeface="Times New Roman"/>
                <a:ea typeface="Times New Roman"/>
              </a:rPr>
              <a:t>н,е,д,ь</a:t>
            </a:r>
            <a:endParaRPr lang="ru-RU" sz="4800" dirty="0">
              <a:latin typeface="Times New Roman"/>
              <a:ea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25016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731876"/>
          </a:xfrm>
        </p:spPr>
        <p:txBody>
          <a:bodyPr>
            <a:normAutofit/>
          </a:bodyPr>
          <a:lstStyle/>
          <a:p>
            <a:pPr marL="457200"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Акустическая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32323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1900" b="1" dirty="0">
                <a:solidFill>
                  <a:srgbClr val="000000"/>
                </a:solidFill>
                <a:latin typeface="Times New Roman"/>
                <a:ea typeface="Times New Roman"/>
              </a:rPr>
              <a:t>5. Игры со словами.</a:t>
            </a:r>
            <a:endParaRPr lang="ru-RU" sz="1900" dirty="0">
              <a:latin typeface="Times New Roman"/>
              <a:ea typeface="Times New Roman"/>
            </a:endParaRPr>
          </a:p>
          <a:p>
            <a:pPr marL="457200">
              <a:lnSpc>
                <a:spcPts val="1470"/>
              </a:lnSpc>
              <a:spcAft>
                <a:spcPts val="0"/>
              </a:spcAft>
            </a:pPr>
            <a:r>
              <a:rPr lang="ru-RU" sz="1900" b="1" dirty="0">
                <a:solidFill>
                  <a:srgbClr val="000000"/>
                </a:solidFill>
                <a:latin typeface="Times New Roman"/>
                <a:ea typeface="Times New Roman"/>
              </a:rPr>
              <a:t>"Путаница". </a:t>
            </a: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 1.Раздели слово ЧЕРЕПАХА на слоги.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2.Прочитай слово по слогам, начиная с конца.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3.Прочитай слово, пропустив первый или несколько заданных слогов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4.Прочитай слово по заданной последовательности 2,4,1,3; 4,1,3,2</a:t>
            </a:r>
            <a:endParaRPr lang="ru-RU" sz="1900" dirty="0">
              <a:latin typeface="Times New Roman"/>
              <a:ea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900" dirty="0">
                <a:latin typeface="Times New Roman"/>
                <a:ea typeface="Calibri"/>
                <a:cs typeface="Times New Roman"/>
              </a:rPr>
              <a:t> </a:t>
            </a:r>
            <a:endParaRPr lang="ru-RU" sz="1900" dirty="0">
              <a:latin typeface="Calibri"/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67933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008449"/>
          </a:xfrm>
        </p:spPr>
        <p:txBody>
          <a:bodyPr>
            <a:noAutofit/>
          </a:bodyPr>
          <a:lstStyle/>
          <a:p>
            <a:r>
              <a:rPr lang="ru-RU" sz="3600" dirty="0"/>
              <a:t>АГРАММАТИЧЕСКАЯ ДИСГРАФИЯ</a:t>
            </a:r>
          </a:p>
        </p:txBody>
      </p:sp>
      <p:pic>
        <p:nvPicPr>
          <p:cNvPr id="39938" name="Picture 2" descr="http://logo-tech.ru/Services/Img/VXNlci9JbWFnZXMvNzU1OGUxMzdhNGZiNGE1NzlhNzFmZGI1ZjYzNGEzNTUuanBnOjA6MDow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90"/>
            <a:ext cx="7832796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9587"/>
          </a:xfrm>
        </p:spPr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731876"/>
          </a:xfrm>
        </p:spPr>
        <p:txBody>
          <a:bodyPr>
            <a:normAutofit fontScale="25000" lnSpcReduction="20000"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8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8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8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6604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1.  Замени словосочетание словом с приставкой. Образец: </a:t>
            </a:r>
            <a:r>
              <a:rPr lang="ru-RU" sz="7600" i="1" dirty="0">
                <a:latin typeface="Times New Roman"/>
                <a:ea typeface="Times New Roman"/>
                <a:cs typeface="Times New Roman"/>
              </a:rPr>
              <a:t>часы на стене – настенные часы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 Час перед рассветом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Переход под землей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 Повязка на руке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 Камни под водой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 Шаг без шума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               Совет без пользы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  <a:tabLst>
                <a:tab pos="1971675" algn="l"/>
              </a:tabLst>
            </a:pPr>
            <a:r>
              <a:rPr lang="ru-RU" sz="76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76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5743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731876"/>
          </a:xfrm>
        </p:spPr>
        <p:txBody>
          <a:bodyPr>
            <a:normAutofit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2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2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1971675" algn="l"/>
              </a:tabLst>
            </a:pPr>
            <a:r>
              <a:rPr lang="ru-RU" sz="21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19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Поиграй с волшебными суффиксами  - ИК-, -ИЩ-, -ИН-.                      Преврати предметы для гнома в маленькие, а для великаны в большие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1971675" algn="l"/>
              </a:tabLst>
            </a:pPr>
            <a:r>
              <a:rPr lang="ru-RU" sz="19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1657350" algn="l"/>
              </a:tabLst>
            </a:pPr>
            <a:r>
              <a:rPr lang="ru-RU" sz="19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	РУКА            НОГА             ДОМ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228600" lvl="0" algn="just">
              <a:lnSpc>
                <a:spcPct val="115000"/>
              </a:lnSpc>
              <a:tabLst>
                <a:tab pos="1657350" algn="l"/>
              </a:tabLst>
            </a:pPr>
            <a:r>
              <a:rPr lang="ru-RU" sz="19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                           СТОЛ             УСЫ               НОС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228600" lvl="0" algn="just">
              <a:lnSpc>
                <a:spcPct val="115000"/>
              </a:lnSpc>
              <a:tabLst>
                <a:tab pos="1657350" algn="l"/>
              </a:tabLst>
            </a:pPr>
            <a:r>
              <a:rPr lang="ru-RU" sz="19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66040" indent="0">
              <a:lnSpc>
                <a:spcPts val="1470"/>
              </a:lnSpc>
              <a:spcAft>
                <a:spcPts val="0"/>
              </a:spcAft>
              <a:buNone/>
            </a:pPr>
            <a:endParaRPr lang="ru-RU" sz="7600" dirty="0"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9782"/>
            <a:ext cx="1224136" cy="1253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54512"/>
            <a:ext cx="1465704" cy="1619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492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731876"/>
          </a:xfrm>
        </p:spPr>
        <p:txBody>
          <a:bodyPr>
            <a:normAutofit fontScale="70000" lnSpcReduction="20000"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5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55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55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55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3. Запиши предложения, используя предлоги К - ОТ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600" dirty="0">
                <a:latin typeface="Times New Roman"/>
                <a:ea typeface="Calibri"/>
                <a:cs typeface="Times New Roman"/>
              </a:rPr>
              <a:t> 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endParaRPr lang="ru-RU" sz="76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1" t="45424" r="12750" b="16780"/>
          <a:stretch>
            <a:fillRect/>
          </a:stretch>
        </p:blipFill>
        <p:spPr bwMode="auto">
          <a:xfrm>
            <a:off x="2195736" y="2571750"/>
            <a:ext cx="4176464" cy="2204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779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55526"/>
            <a:ext cx="5472608" cy="93610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>
                <a:solidFill>
                  <a:prstClr val="black"/>
                </a:solidFill>
                <a:ea typeface="+mj-ea"/>
                <a:cs typeface="+mj-cs"/>
              </a:rPr>
              <a:t>Дисграфия</a:t>
            </a:r>
            <a:r>
              <a:rPr lang="ru-RU" sz="4400" b="1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539552" y="2228227"/>
            <a:ext cx="3672408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80 %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учащиеся  начальных классов</a:t>
            </a:r>
          </a:p>
        </p:txBody>
      </p:sp>
      <p:sp>
        <p:nvSpPr>
          <p:cNvPr id="4" name="Овал 3"/>
          <p:cNvSpPr/>
          <p:nvPr/>
        </p:nvSpPr>
        <p:spPr>
          <a:xfrm>
            <a:off x="4788024" y="2211709"/>
            <a:ext cx="3672408" cy="181671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60%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</a:rPr>
              <a:t>учащиеся среднего звена</a:t>
            </a:r>
          </a:p>
        </p:txBody>
      </p:sp>
      <p:cxnSp>
        <p:nvCxnSpPr>
          <p:cNvPr id="6" name="Прямая соединительная линия 5"/>
          <p:cNvCxnSpPr>
            <a:stCxn id="2" idx="2"/>
            <a:endCxn id="3" idx="0"/>
          </p:cNvCxnSpPr>
          <p:nvPr/>
        </p:nvCxnSpPr>
        <p:spPr>
          <a:xfrm flipH="1">
            <a:off x="2375756" y="1491630"/>
            <a:ext cx="2196244" cy="73659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2"/>
            <a:endCxn id="4" idx="0"/>
          </p:cNvCxnSpPr>
          <p:nvPr/>
        </p:nvCxnSpPr>
        <p:spPr>
          <a:xfrm>
            <a:off x="4572000" y="1491630"/>
            <a:ext cx="2052228" cy="72007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268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71550"/>
            <a:ext cx="8229600" cy="4104456"/>
          </a:xfrm>
        </p:spPr>
        <p:txBody>
          <a:bodyPr>
            <a:normAutofit fontScale="25000" lnSpcReduction="20000"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8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8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8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4. Составь рассыпавшиеся предложения. Запиши предложения и укажи в них предлоги С-СО.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Лампу, стола, со, убрали.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Кошка, котёнком, спят, с, крыше, на.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5. Рассели слова в домики. Проведи 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от слов к домикам стрелки по образцу.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7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600" dirty="0">
                <a:latin typeface="Times New Roman"/>
                <a:ea typeface="Calibri"/>
                <a:cs typeface="Times New Roman"/>
              </a:rPr>
              <a:t> </a:t>
            </a:r>
            <a:endParaRPr lang="ru-RU" sz="7600" dirty="0">
              <a:latin typeface="Calibri"/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endParaRPr lang="ru-RU" sz="7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83718"/>
            <a:ext cx="3699813" cy="2232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487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432048"/>
          </a:xfrm>
        </p:spPr>
        <p:txBody>
          <a:bodyPr>
            <a:normAutofit fontScale="90000"/>
          </a:bodyPr>
          <a:lstStyle/>
          <a:p>
            <a:pPr marL="342900" lvl="0" indent="-342900" algn="l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200" b="1" dirty="0">
                <a:solidFill>
                  <a:prstClr val="black"/>
                </a:solidFill>
              </a:rPr>
              <a:t>                  Коррекционная работа.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b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900" b="1" dirty="0">
                <a:latin typeface="Times New Roman"/>
                <a:ea typeface="Times New Roman"/>
                <a:cs typeface="Times New Roman"/>
              </a:rPr>
              <a:t>7.</a:t>
            </a:r>
            <a:r>
              <a:rPr lang="ru-RU" sz="1900" dirty="0">
                <a:latin typeface="Times New Roman"/>
                <a:ea typeface="Times New Roman"/>
                <a:cs typeface="Times New Roman"/>
              </a:rPr>
              <a:t> Прочитай слова. Составь из них словосочетания.</a:t>
            </a:r>
            <a:endParaRPr lang="ru-RU" sz="19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1900" b="1" dirty="0">
                <a:latin typeface="Times New Roman"/>
                <a:ea typeface="Times New Roman"/>
                <a:cs typeface="Times New Roman"/>
              </a:rPr>
              <a:t>6.</a:t>
            </a:r>
            <a:r>
              <a:rPr lang="ru-RU" sz="1900" dirty="0">
                <a:latin typeface="Times New Roman"/>
                <a:ea typeface="Times New Roman"/>
                <a:cs typeface="Times New Roman"/>
              </a:rPr>
              <a:t> Собери цепочку из слов-предметов и слов – признаков, используя картинки и вопросы. Запиши получившиеся цепочки слов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1" t="37816" r="21503" b="31801"/>
          <a:stretch>
            <a:fillRect/>
          </a:stretch>
        </p:blipFill>
        <p:spPr bwMode="auto">
          <a:xfrm>
            <a:off x="1051490" y="2067694"/>
            <a:ext cx="325526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0" t="65138" r="12653" b="9035"/>
          <a:stretch>
            <a:fillRect/>
          </a:stretch>
        </p:blipFill>
        <p:spPr bwMode="auto">
          <a:xfrm>
            <a:off x="5004048" y="2787773"/>
            <a:ext cx="3456384" cy="1978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097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987"/>
            <a:ext cx="8229600" cy="49356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                   Коррекционная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71550"/>
            <a:ext cx="8229600" cy="3823073"/>
          </a:xfrm>
        </p:spPr>
        <p:txBody>
          <a:bodyPr>
            <a:normAutofit fontScale="47500" lnSpcReduction="20000"/>
          </a:bodyPr>
          <a:lstStyle/>
          <a:p>
            <a:pPr marL="1028700" indent="-685800" algn="just">
              <a:lnSpc>
                <a:spcPct val="115000"/>
              </a:lnSpc>
              <a:spcBef>
                <a:spcPts val="375"/>
              </a:spcBef>
            </a:pPr>
            <a:r>
              <a:rPr lang="ru-RU" sz="55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55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55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дисграфия</a:t>
            </a:r>
            <a:r>
              <a:rPr lang="ru-RU" sz="55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4000" dirty="0">
              <a:latin typeface="Times New Roman"/>
              <a:ea typeface="Times New Roman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None/>
            </a:pP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8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4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Почему их так назвали? Образец: </a:t>
            </a:r>
            <a:r>
              <a:rPr lang="ru-RU" sz="4000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Пчеловод разводит (кого) ... 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Рыболов, лесоруб, пчеловод, свинопас, цветовод, землекоп, дровосек, садовод, сталевар, полотер, скотовод;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None/>
            </a:pP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9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4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Закончить предложения, используя слова, данные в скобках.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Стол изготовлен из ... . Стакан сделан из ... . Сапоги сшиты из ... . Коньки сделаны из ... . Носки связаны из ... . Шубка сшита из ... 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None/>
            </a:pP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Слова для справок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: шерсть, стекло, кожа, дерево, мех, сталь.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10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Замени словосочетания из существительных словосочетаниями из      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прилагательных. </a:t>
            </a:r>
            <a:r>
              <a:rPr lang="ru-RU" sz="4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Ветка сосны – сосновая ветка; кора дуба-----  ; поля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картофеля – -----; зверь леса – -----; цветок поля –  ------          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333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ДИСГРАФИЯ НА ПОЧВЕ НАРУШЕНИЯ  ЯЗЫКОГО АНАЛИЗА И СИНТЕЗА</a:t>
            </a:r>
          </a:p>
        </p:txBody>
      </p:sp>
      <p:pic>
        <p:nvPicPr>
          <p:cNvPr id="44034" name="Picture 2" descr="http://logo-tech.ru/Services/Img/VXNlci9JbWFnZXMvYTNkNTViNTcyNTdmNDM1MWJjYTczOWJiMmYzYjNjZmEuanBnOjA6MDow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1214428"/>
            <a:ext cx="738460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15566"/>
            <a:ext cx="8229600" cy="3803884"/>
          </a:xfrm>
        </p:spPr>
        <p:txBody>
          <a:bodyPr>
            <a:normAutofit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Дисграфия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 из-за проблем языкового анализа и синтеза.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5.Морской бой. 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Прочитай шифр и напиши слова.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А1Г3 – Г2А4Д3 –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Д1Б2 – Б3Д2 –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Г4Д4 - Б4А2 –</a:t>
            </a:r>
            <a:endParaRPr lang="ru-RU" sz="1600" dirty="0">
              <a:latin typeface="Times New Roman"/>
              <a:ea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endParaRPr lang="ru-RU" sz="7600" dirty="0"/>
          </a:p>
        </p:txBody>
      </p:sp>
      <p:pic>
        <p:nvPicPr>
          <p:cNvPr id="4" name="Рисунок 3" descr="hello_html_m257e0cb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7" y="2455540"/>
            <a:ext cx="5548588" cy="230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2656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294201"/>
          </a:xfrm>
        </p:spPr>
        <p:txBody>
          <a:bodyPr>
            <a:normAutofit/>
          </a:bodyPr>
          <a:lstStyle/>
          <a:p>
            <a:r>
              <a:rPr lang="ru-RU" b="1" dirty="0"/>
              <a:t>Коррекционная работа.</a:t>
            </a:r>
            <a:br>
              <a:rPr lang="ru-RU" b="1" dirty="0"/>
            </a:b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1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Дисграфия</a:t>
            </a:r>
            <a:r>
              <a:rPr lang="ru-RU" sz="2100" b="1" dirty="0">
                <a:solidFill>
                  <a:srgbClr val="000000"/>
                </a:solidFill>
                <a:latin typeface="Times New Roman"/>
                <a:ea typeface="Times New Roman"/>
              </a:rPr>
              <a:t> из-за проблем языкового анализа и синтеза</a:t>
            </a: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3" y="1275606"/>
            <a:ext cx="3929090" cy="3155172"/>
          </a:xfrm>
        </p:spPr>
        <p:txBody>
          <a:bodyPr/>
          <a:lstStyle/>
          <a:p>
            <a:pPr marL="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Филворд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. 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Найди и подчеркни названия птиц (читая буквы по вертикали и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ts val="147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горизонтали)</a:t>
            </a:r>
            <a:endParaRPr lang="ru-RU" sz="1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036" y="1275606"/>
            <a:ext cx="3429023" cy="31063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Дидактическая игра «Улитка».</a:t>
            </a:r>
            <a:endParaRPr lang="ru-RU" sz="1600" dirty="0"/>
          </a:p>
        </p:txBody>
      </p:sp>
      <p:pic>
        <p:nvPicPr>
          <p:cNvPr id="7" name="Рисунок 6" descr="hello_html_7b8d6ae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2067694"/>
            <a:ext cx="30718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reab.vyb.gov.spb.ru/media/126/content/media/8abfe4fc984c44b2887307c528791e97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6108" y="1744484"/>
            <a:ext cx="3720308" cy="263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83519"/>
            <a:ext cx="7772400" cy="158417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Чего нельзя делать? </a:t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75606"/>
            <a:ext cx="6400800" cy="295349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  <a:latin typeface="Times New Roman"/>
                <a:ea typeface="Calibri"/>
              </a:rPr>
              <a:t>НЕ ПРЕДЛАГАЙТЕ ДЕТЯМ ИСПРАВЛЯТЬ ОШИБКИ.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Times New Roman"/>
                <a:ea typeface="Calibri"/>
              </a:rPr>
              <a:t>НАУЧИТЕ ИХ НЕ ДЕЛАТЬ ОШИБОК.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3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§ÑÐ¾ ÑÐ°ÐºÐ¾Ðµ Ð´Ð¸ÑÐ³ÑÐ°ÑÐ¸Ñ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10"/>
            <a:ext cx="7358114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559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437474"/>
          </a:xfrm>
        </p:spPr>
        <p:txBody>
          <a:bodyPr>
            <a:normAutofit/>
          </a:bodyPr>
          <a:lstStyle/>
          <a:p>
            <a:pPr algn="l"/>
            <a:r>
              <a:rPr lang="ru-RU" sz="4000" u="sng" dirty="0"/>
              <a:t>Сравните: "предложение" — "</a:t>
            </a:r>
            <a:r>
              <a:rPr lang="ru-RU" sz="4000" u="sng" dirty="0" err="1"/>
              <a:t>бретлошение</a:t>
            </a:r>
            <a:r>
              <a:rPr lang="ru-RU" sz="4000" u="sng" dirty="0"/>
              <a:t>" и "предложение" — "</a:t>
            </a:r>
            <a:r>
              <a:rPr lang="ru-RU" sz="4000" u="sng" dirty="0" err="1"/>
              <a:t>придложение</a:t>
            </a:r>
            <a:r>
              <a:rPr lang="ru-RU" sz="4000" u="sng" dirty="0"/>
              <a:t>". </a:t>
            </a:r>
            <a:br>
              <a:rPr lang="ru-RU" sz="4000" u="sng" dirty="0"/>
            </a:br>
            <a:r>
              <a:rPr lang="ru-RU" sz="4000" u="sng" dirty="0"/>
              <a:t>В этом примере отчетлива видна разница между простым незнанием правильного написания (правила) и           </a:t>
            </a:r>
            <a:br>
              <a:rPr lang="ru-RU" sz="4000" u="sng" dirty="0"/>
            </a:br>
            <a:r>
              <a:rPr lang="ru-RU" sz="4000" u="sng" dirty="0"/>
              <a:t>                     </a:t>
            </a:r>
            <a:r>
              <a:rPr lang="ru-RU" sz="4000" u="sng" dirty="0" err="1"/>
              <a:t>дисграфией</a:t>
            </a:r>
            <a:r>
              <a:rPr lang="ru-RU" sz="4000" u="sng" dirty="0"/>
              <a:t>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580349"/>
          </a:xfrm>
        </p:spPr>
        <p:txBody>
          <a:bodyPr>
            <a:normAutofit/>
          </a:bodyPr>
          <a:lstStyle/>
          <a:p>
            <a:r>
              <a:rPr lang="ru-RU" b="1" dirty="0" err="1"/>
              <a:t>Дисграфия</a:t>
            </a:r>
            <a:r>
              <a:rPr lang="ru-RU" b="1" dirty="0"/>
              <a:t> </a:t>
            </a:r>
            <a:r>
              <a:rPr lang="ru-RU" dirty="0"/>
              <a:t>— это не психическое заболевание, но и не «пройдет само».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ОПТИЧЕСКАЯ ДИСГРАФИЯ</a:t>
            </a:r>
          </a:p>
        </p:txBody>
      </p:sp>
      <p:pic>
        <p:nvPicPr>
          <p:cNvPr id="1026" name="Picture 2" descr="ÐÐ¿ÑÐ¸ÑÐµÑÐºÐ°Ñ Ð´Ð¸ÑÐ³ÑÐ°ÑÐ¸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205" y="1020841"/>
            <a:ext cx="3500462" cy="2240296"/>
          </a:xfrm>
          <a:prstGeom prst="rect">
            <a:avLst/>
          </a:prstGeom>
          <a:noFill/>
        </p:spPr>
      </p:pic>
      <p:pic>
        <p:nvPicPr>
          <p:cNvPr id="1028" name="Picture 4" descr="http://logo-tech.ru/Services/Img/VXNlci9JbWFnZXMvMzQ5YzM1Mjk1MWVkNDk5ZWJlMjBiMjRhMGU5YTk0YzAuanBnOjA6MDow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2536490"/>
            <a:ext cx="4794175" cy="2333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/>
          <a:lstStyle/>
          <a:p>
            <a:r>
              <a:rPr lang="ru-RU" sz="2400" dirty="0"/>
              <a:t>Оптическая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1600" dirty="0"/>
              <a:t>Упражнение на дифференциацию простых символов и изображений, которые наложены друг на друга.</a:t>
            </a:r>
          </a:p>
        </p:txBody>
      </p:sp>
      <p:pic>
        <p:nvPicPr>
          <p:cNvPr id="4" name="Рисунок 3" descr="Упражн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071684"/>
            <a:ext cx="36957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пражн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84"/>
            <a:ext cx="3905250" cy="219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/>
          <a:lstStyle/>
          <a:p>
            <a:r>
              <a:rPr lang="ru-RU" sz="2400" dirty="0"/>
              <a:t>Оптическая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2000" dirty="0"/>
              <a:t> Задание на развитие восприятия величины предметов.</a:t>
            </a:r>
          </a:p>
        </p:txBody>
      </p:sp>
      <p:pic>
        <p:nvPicPr>
          <p:cNvPr id="6" name="Рисунок 5" descr="Упражн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6"/>
            <a:ext cx="35052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Упражн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071684"/>
            <a:ext cx="35052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Коррекционная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14"/>
            <a:ext cx="8229600" cy="3594509"/>
          </a:xfrm>
        </p:spPr>
        <p:txBody>
          <a:bodyPr/>
          <a:lstStyle/>
          <a:p>
            <a:r>
              <a:rPr lang="ru-RU" sz="2400" dirty="0"/>
              <a:t>Оптическая </a:t>
            </a:r>
            <a:r>
              <a:rPr lang="ru-RU" sz="2400" dirty="0" err="1"/>
              <a:t>дисграфия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>
                <a:solidFill>
                  <a:srgbClr val="323232"/>
                </a:solidFill>
                <a:latin typeface="Times New Roman"/>
              </a:rPr>
              <a:t>Р</a:t>
            </a:r>
            <a:r>
              <a:rPr lang="ru-RU" sz="2000" dirty="0">
                <a:solidFill>
                  <a:srgbClr val="323232"/>
                </a:solidFill>
                <a:latin typeface="Times New Roman"/>
                <a:ea typeface="Times New Roman"/>
              </a:rPr>
              <a:t>азвитие корректной ориентации в окружающем пространстве и зрительно-моторной координации.</a:t>
            </a:r>
            <a:endParaRPr lang="ru-RU" sz="2000" dirty="0"/>
          </a:p>
        </p:txBody>
      </p:sp>
      <p:pic>
        <p:nvPicPr>
          <p:cNvPr id="8" name="Рисунок 7" descr="Упражн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1923678"/>
            <a:ext cx="3033641" cy="28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11770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983</Words>
  <Application>Microsoft Office PowerPoint</Application>
  <PresentationFormat>Экран (16:9)</PresentationFormat>
  <Paragraphs>123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Дисграфия.   Методы коррекции. </vt:lpstr>
      <vt:lpstr>Презентация PowerPoint</vt:lpstr>
      <vt:lpstr>Презентация PowerPoint</vt:lpstr>
      <vt:lpstr>Сравните: "предложение" — "бретлошение" и "предложение" — "придложение".  В этом примере отчетлива видна разница между простым незнанием правильного написания (правила) и                                 дисграфией. </vt:lpstr>
      <vt:lpstr>Дисграфия — это не психическое заболевание, но и не «пройдет само».</vt:lpstr>
      <vt:lpstr>ОПТИЧЕСКАЯ ДИСГРАФИЯ</vt:lpstr>
      <vt:lpstr>Коррекционная работа.</vt:lpstr>
      <vt:lpstr>Коррекционная работа.</vt:lpstr>
      <vt:lpstr>Коррекционная работа.</vt:lpstr>
      <vt:lpstr>Коррекционная работа.</vt:lpstr>
      <vt:lpstr>Коррекционная работа.</vt:lpstr>
      <vt:lpstr>АКУСТИЧЕСКАЯ ДИСГРАФИЯ</vt:lpstr>
      <vt:lpstr>Коррекционная работа.</vt:lpstr>
      <vt:lpstr>Коррекционная работа.</vt:lpstr>
      <vt:lpstr>Коррекционная работа.</vt:lpstr>
      <vt:lpstr>АГРАММАТИЧЕСКАЯ ДИСГРАФИЯ</vt:lpstr>
      <vt:lpstr>Коррекционная работа.</vt:lpstr>
      <vt:lpstr>Коррекционная работа.</vt:lpstr>
      <vt:lpstr>Коррекционная работа.</vt:lpstr>
      <vt:lpstr>Коррекционная работа.</vt:lpstr>
      <vt:lpstr>                  Коррекционная работа. Аграмматическая дисграфия. </vt:lpstr>
      <vt:lpstr>                   Коррекционная работа.</vt:lpstr>
      <vt:lpstr>ДИСГРАФИЯ НА ПОЧВЕ НАРУШЕНИЯ  ЯЗЫКОГО АНАЛИЗА И СИНТЕЗА</vt:lpstr>
      <vt:lpstr>Коррекционная работа.</vt:lpstr>
      <vt:lpstr>Коррекционная работа.  Дисграфия из-за проблем языкового анализа и синтеза</vt:lpstr>
      <vt:lpstr>Чего нельзя делать?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42</cp:revision>
  <dcterms:created xsi:type="dcterms:W3CDTF">2019-04-24T17:44:36Z</dcterms:created>
  <dcterms:modified xsi:type="dcterms:W3CDTF">2023-10-02T13:18:22Z</dcterms:modified>
</cp:coreProperties>
</file>