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70" r:id="rId2"/>
    <p:sldId id="274" r:id="rId3"/>
    <p:sldId id="269" r:id="rId4"/>
    <p:sldId id="268" r:id="rId5"/>
    <p:sldId id="278" r:id="rId6"/>
    <p:sldId id="273" r:id="rId7"/>
    <p:sldId id="265" r:id="rId8"/>
    <p:sldId id="266" r:id="rId9"/>
    <p:sldId id="279" r:id="rId10"/>
    <p:sldId id="280"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4" d="100"/>
          <a:sy n="94" d="100"/>
        </p:scale>
        <p:origin x="-1114"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2A0A4B-0149-4904-AC8E-025231041D04}" type="datetimeFigureOut">
              <a:rPr lang="ru-RU" smtClean="0"/>
              <a:t>01.08.2025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538B64-3CD8-438B-8ADE-04D997B379CD}" type="slidenum">
              <a:rPr lang="ru-RU" smtClean="0"/>
              <a:t>‹#›</a:t>
            </a:fld>
            <a:endParaRPr lang="ru-RU"/>
          </a:p>
        </p:txBody>
      </p:sp>
    </p:spTree>
    <p:extLst>
      <p:ext uri="{BB962C8B-B14F-4D97-AF65-F5344CB8AC3E}">
        <p14:creationId xmlns:p14="http://schemas.microsoft.com/office/powerpoint/2010/main" val="3413009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01.08.2025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01.08.2025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01.08.2025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01.08.2025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01.08.2025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01.08.2025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01.08.2025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01.08.2025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01.08.2025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01.08.2025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01.08.2025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01.08.2025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s://catherineasquithgallery.com/uploads/posts/2021-02/1613646044_36-p-fon-dlya-prezentatsii-kosmos-dlya-detei-40.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9" name="Заголовок 8"/>
          <p:cNvSpPr>
            <a:spLocks noGrp="1"/>
          </p:cNvSpPr>
          <p:nvPr>
            <p:ph type="title"/>
          </p:nvPr>
        </p:nvSpPr>
        <p:spPr/>
        <p:txBody>
          <a:bodyPr>
            <a:normAutofit fontScale="90000"/>
          </a:bodyPr>
          <a:lstStyle/>
          <a:p>
            <a:r>
              <a:rPr lang="ru-RU" sz="2700" b="1" i="1" dirty="0" smtClean="0">
                <a:solidFill>
                  <a:srgbClr val="FFFF00"/>
                </a:solidFill>
                <a:latin typeface="Times New Roman" pitchFamily="18" charset="0"/>
                <a:cs typeface="Times New Roman" pitchFamily="18" charset="0"/>
              </a:rPr>
              <a:t>Муниципальное дошкольное образовательное учреждение</a:t>
            </a:r>
            <a:r>
              <a:rPr lang="ru-RU" sz="2700" i="1" dirty="0" smtClean="0">
                <a:solidFill>
                  <a:srgbClr val="FFFF00"/>
                </a:solidFill>
                <a:latin typeface="Times New Roman" pitchFamily="18" charset="0"/>
                <a:cs typeface="Times New Roman" pitchFamily="18" charset="0"/>
              </a:rPr>
              <a:t/>
            </a:r>
            <a:br>
              <a:rPr lang="ru-RU" sz="2700" i="1" dirty="0" smtClean="0">
                <a:solidFill>
                  <a:srgbClr val="FFFF00"/>
                </a:solidFill>
                <a:latin typeface="Times New Roman" pitchFamily="18" charset="0"/>
                <a:cs typeface="Times New Roman" pitchFamily="18" charset="0"/>
              </a:rPr>
            </a:br>
            <a:r>
              <a:rPr lang="ru-RU" sz="2700" b="1" i="1" dirty="0" smtClean="0">
                <a:solidFill>
                  <a:srgbClr val="FFFF00"/>
                </a:solidFill>
                <a:latin typeface="Times New Roman" pitchFamily="18" charset="0"/>
                <a:cs typeface="Times New Roman" pitchFamily="18" charset="0"/>
              </a:rPr>
              <a:t>«Детский сад № 16 Красноармейского района Волгограда»</a:t>
            </a:r>
            <a:r>
              <a:rPr lang="ru-RU" dirty="0" smtClean="0">
                <a:solidFill>
                  <a:srgbClr val="FFFF00"/>
                </a:solidFill>
              </a:rPr>
              <a:t/>
            </a:r>
            <a:br>
              <a:rPr lang="ru-RU" dirty="0" smtClean="0">
                <a:solidFill>
                  <a:srgbClr val="FFFF00"/>
                </a:solidFill>
              </a:rPr>
            </a:br>
            <a:endParaRPr lang="ru-RU" dirty="0">
              <a:solidFill>
                <a:srgbClr val="FFFF00"/>
              </a:solidFill>
            </a:endParaRPr>
          </a:p>
        </p:txBody>
      </p:sp>
      <p:sp>
        <p:nvSpPr>
          <p:cNvPr id="10" name="Содержимое 9"/>
          <p:cNvSpPr>
            <a:spLocks noGrp="1"/>
          </p:cNvSpPr>
          <p:nvPr>
            <p:ph idx="1"/>
          </p:nvPr>
        </p:nvSpPr>
        <p:spPr>
          <a:xfrm>
            <a:off x="457200" y="1600200"/>
            <a:ext cx="8229600" cy="4925144"/>
          </a:xfrm>
        </p:spPr>
        <p:txBody>
          <a:bodyPr>
            <a:normAutofit lnSpcReduction="10000"/>
          </a:bodyPr>
          <a:lstStyle/>
          <a:p>
            <a:pPr algn="ctr">
              <a:buNone/>
            </a:pPr>
            <a:r>
              <a:rPr lang="ru-RU" sz="5400" i="1" dirty="0" smtClean="0">
                <a:solidFill>
                  <a:srgbClr val="002060"/>
                </a:solidFill>
                <a:latin typeface="Times New Roman" pitchFamily="18" charset="0"/>
                <a:cs typeface="Times New Roman" pitchFamily="18" charset="0"/>
              </a:rPr>
              <a:t>ПРЕЗЕНТАЦИЯ</a:t>
            </a:r>
          </a:p>
          <a:p>
            <a:pPr algn="ctr">
              <a:buNone/>
            </a:pPr>
            <a:r>
              <a:rPr lang="ru-RU" sz="5400" i="1" dirty="0" smtClean="0">
                <a:solidFill>
                  <a:srgbClr val="FF0000"/>
                </a:solidFill>
                <a:latin typeface="Times New Roman" pitchFamily="18" charset="0"/>
                <a:cs typeface="Times New Roman" pitchFamily="18" charset="0"/>
              </a:rPr>
              <a:t>«Животные – космонавты!»</a:t>
            </a:r>
          </a:p>
          <a:p>
            <a:pPr algn="ctr">
              <a:buNone/>
            </a:pPr>
            <a:endParaRPr lang="ru-RU" sz="5400" i="1" dirty="0" smtClean="0">
              <a:solidFill>
                <a:srgbClr val="FF0000"/>
              </a:solidFill>
              <a:latin typeface="Times New Roman" pitchFamily="18" charset="0"/>
              <a:cs typeface="Times New Roman" pitchFamily="18" charset="0"/>
            </a:endParaRPr>
          </a:p>
          <a:p>
            <a:pPr algn="ctr">
              <a:buNone/>
            </a:pPr>
            <a:r>
              <a:rPr lang="ru-RU" sz="2400" dirty="0" smtClean="0">
                <a:solidFill>
                  <a:srgbClr val="FF0000"/>
                </a:solidFill>
                <a:latin typeface="Times New Roman" pitchFamily="18" charset="0"/>
                <a:cs typeface="Times New Roman" pitchFamily="18" charset="0"/>
              </a:rPr>
              <a:t>                                                                                                                 </a:t>
            </a:r>
          </a:p>
          <a:p>
            <a:pPr algn="ctr">
              <a:buNone/>
            </a:pPr>
            <a:endParaRPr lang="ru-RU" sz="2400" dirty="0" smtClean="0">
              <a:solidFill>
                <a:srgbClr val="FF0000"/>
              </a:solidFill>
              <a:latin typeface="Times New Roman" pitchFamily="18" charset="0"/>
              <a:cs typeface="Times New Roman" pitchFamily="18" charset="0"/>
            </a:endParaRPr>
          </a:p>
          <a:p>
            <a:pPr algn="ctr">
              <a:buNone/>
            </a:pPr>
            <a:r>
              <a:rPr lang="ru-RU" sz="2400" smtClean="0">
                <a:solidFill>
                  <a:srgbClr val="FFFF00"/>
                </a:solidFill>
                <a:latin typeface="Times New Roman" pitchFamily="18" charset="0"/>
                <a:cs typeface="Times New Roman" pitchFamily="18" charset="0"/>
              </a:rPr>
              <a:t>Материал подготовила:  Ермишкина </a:t>
            </a:r>
            <a:r>
              <a:rPr lang="ru-RU" sz="2400" dirty="0" smtClean="0">
                <a:solidFill>
                  <a:srgbClr val="FFFF00"/>
                </a:solidFill>
                <a:latin typeface="Times New Roman" pitchFamily="18" charset="0"/>
                <a:cs typeface="Times New Roman" pitchFamily="18" charset="0"/>
              </a:rPr>
              <a:t>Наталья Владимировна</a:t>
            </a:r>
          </a:p>
          <a:p>
            <a:pPr algn="ctr">
              <a:buNone/>
            </a:pPr>
            <a:endParaRPr lang="ru-RU" sz="5400" i="1" dirty="0" smtClean="0">
              <a:solidFill>
                <a:srgbClr val="FF0000"/>
              </a:solidFill>
              <a:latin typeface="Times New Roman" pitchFamily="18" charset="0"/>
              <a:cs typeface="Times New Roman" pitchFamily="18" charset="0"/>
            </a:endParaRPr>
          </a:p>
          <a:p>
            <a:pPr algn="ctr">
              <a:buNone/>
            </a:pPr>
            <a:endParaRPr lang="ru-RU" sz="5400" i="1" dirty="0" smtClean="0">
              <a:solidFill>
                <a:srgbClr val="FF0000"/>
              </a:solidFill>
              <a:latin typeface="Times New Roman" pitchFamily="18" charset="0"/>
              <a:cs typeface="Times New Roman" pitchFamily="18" charset="0"/>
            </a:endParaRPr>
          </a:p>
          <a:p>
            <a:pPr algn="ctr">
              <a:buNone/>
            </a:pPr>
            <a:endParaRPr lang="ru-RU" sz="5400" i="1" dirty="0" smtClean="0">
              <a:solidFill>
                <a:srgbClr val="FF0000"/>
              </a:solidFill>
              <a:latin typeface="Times New Roman" pitchFamily="18" charset="0"/>
              <a:cs typeface="Times New Roman" pitchFamily="18" charset="0"/>
            </a:endParaRPr>
          </a:p>
          <a:p>
            <a:pPr algn="ctr">
              <a:buNone/>
            </a:pPr>
            <a:endParaRPr lang="ru-RU" sz="5400" i="1" dirty="0">
              <a:solidFill>
                <a:srgbClr val="FF0000"/>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dirty="0"/>
          </a:p>
        </p:txBody>
      </p:sp>
      <p:sp>
        <p:nvSpPr>
          <p:cNvPr id="6" name="Объект 5"/>
          <p:cNvSpPr>
            <a:spLocks noGrp="1"/>
          </p:cNvSpPr>
          <p:nvPr>
            <p:ph sz="half" idx="1"/>
          </p:nvPr>
        </p:nvSpPr>
        <p:spPr/>
        <p:txBody>
          <a:bodyPr/>
          <a:lstStyle/>
          <a:p>
            <a:endParaRPr lang="ru-RU" dirty="0"/>
          </a:p>
        </p:txBody>
      </p:sp>
      <p:sp>
        <p:nvSpPr>
          <p:cNvPr id="7" name="Объект 6"/>
          <p:cNvSpPr>
            <a:spLocks noGrp="1"/>
          </p:cNvSpPr>
          <p:nvPr>
            <p:ph sz="half" idx="2"/>
          </p:nvPr>
        </p:nvSpPr>
        <p:spPr/>
        <p:txBody>
          <a:bodyPr/>
          <a:lstStyle/>
          <a:p>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Grp="1" noChangeAspect="1" noChangeArrowheads="1"/>
          </p:cNvPicPr>
          <p:nvPr>
            <p:ph idx="4294967295"/>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Прямоугольник 4"/>
          <p:cNvSpPr/>
          <p:nvPr/>
        </p:nvSpPr>
        <p:spPr>
          <a:xfrm>
            <a:off x="395536" y="332656"/>
            <a:ext cx="8280920" cy="6186309"/>
          </a:xfrm>
          <a:prstGeom prst="rect">
            <a:avLst/>
          </a:prstGeom>
        </p:spPr>
        <p:txBody>
          <a:bodyPr wrap="square">
            <a:spAutoFit/>
          </a:bodyPr>
          <a:lstStyle/>
          <a:p>
            <a:pPr>
              <a:buNone/>
            </a:pPr>
            <a:r>
              <a:rPr lang="ru-RU" sz="2800" dirty="0" smtClean="0">
                <a:solidFill>
                  <a:srgbClr val="002060"/>
                </a:solidFill>
                <a:latin typeface="Times New Roman" pitchFamily="18" charset="0"/>
                <a:cs typeface="Times New Roman" pitchFamily="18" charset="0"/>
              </a:rPr>
              <a:t>  </a:t>
            </a:r>
            <a:r>
              <a:rPr lang="ru-RU" sz="2400" dirty="0" smtClean="0">
                <a:solidFill>
                  <a:srgbClr val="002060"/>
                </a:solidFill>
                <a:latin typeface="Times New Roman" pitchFamily="18" charset="0"/>
                <a:cs typeface="Times New Roman" pitchFamily="18" charset="0"/>
              </a:rPr>
              <a:t>С самых давних времен люди смотрели на небо и задумывались о том, как бы подняться выше облаков и узнать, что же там. Прошло много-много времени пока люди научились строить летательные аппараты. Людям хотелось узнать, есть ли жизнь на других планетах. А если есть, кто там живёт? Похожи ли эти живые существа на людей? Но чтобы об этом узнать, надо до этих планет долететь. Самолёты для этого не годились, потому что до других звезд и планет было очень далеко. И тогда учёные придумали ракеты. </a:t>
            </a:r>
            <a:endParaRPr lang="ru-RU" sz="2400" i="1" dirty="0" smtClean="0">
              <a:solidFill>
                <a:srgbClr val="002060"/>
              </a:solidFill>
              <a:latin typeface="Times New Roman" pitchFamily="18" charset="0"/>
              <a:cs typeface="Times New Roman" pitchFamily="18" charset="0"/>
            </a:endParaRPr>
          </a:p>
          <a:p>
            <a:pPr>
              <a:buNone/>
            </a:pPr>
            <a:r>
              <a:rPr lang="ru-RU" sz="2400" dirty="0" smtClean="0">
                <a:solidFill>
                  <a:srgbClr val="002060"/>
                </a:solidFill>
                <a:latin typeface="Times New Roman" pitchFamily="18" charset="0"/>
                <a:cs typeface="Times New Roman" pitchFamily="18" charset="0"/>
              </a:rPr>
              <a:t>    И первыми полетели в них не люди, а животные.  С помощью животных – «космонавтов» ученые изучают, как эти необычные условия действуют на живые организмы.         </a:t>
            </a:r>
            <a:r>
              <a:rPr lang="ru-RU" sz="4000" dirty="0" smtClean="0">
                <a:solidFill>
                  <a:srgbClr val="C00000"/>
                </a:solidFill>
                <a:latin typeface="Times New Roman" pitchFamily="18" charset="0"/>
                <a:cs typeface="Times New Roman" pitchFamily="18" charset="0"/>
              </a:rPr>
              <a:t>Животные помогли подготовить космический полет человека!</a:t>
            </a:r>
            <a:endParaRPr lang="ru-RU" sz="4000" dirty="0">
              <a:solidFill>
                <a:srgbClr val="C00000"/>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Заголовок 4"/>
          <p:cNvSpPr>
            <a:spLocks noGrp="1"/>
          </p:cNvSpPr>
          <p:nvPr>
            <p:ph type="title"/>
          </p:nvPr>
        </p:nvSpPr>
        <p:spPr/>
        <p:txBody>
          <a:bodyPr>
            <a:normAutofit/>
          </a:bodyPr>
          <a:lstStyle/>
          <a:p>
            <a:r>
              <a:rPr lang="ru-RU" sz="5400" dirty="0" smtClean="0">
                <a:solidFill>
                  <a:srgbClr val="C00000"/>
                </a:solidFill>
                <a:latin typeface="Times New Roman" pitchFamily="18" charset="0"/>
                <a:cs typeface="Times New Roman" pitchFamily="18" charset="0"/>
              </a:rPr>
              <a:t>Муха дрозофила</a:t>
            </a:r>
            <a:endParaRPr lang="ru-RU" sz="5400" dirty="0">
              <a:solidFill>
                <a:srgbClr val="C00000"/>
              </a:solidFill>
              <a:latin typeface="Times New Roman" pitchFamily="18" charset="0"/>
              <a:cs typeface="Times New Roman" pitchFamily="18" charset="0"/>
            </a:endParaRPr>
          </a:p>
        </p:txBody>
      </p:sp>
      <p:sp>
        <p:nvSpPr>
          <p:cNvPr id="6" name="Содержимое 5"/>
          <p:cNvSpPr>
            <a:spLocks noGrp="1"/>
          </p:cNvSpPr>
          <p:nvPr>
            <p:ph sz="half" idx="1"/>
          </p:nvPr>
        </p:nvSpPr>
        <p:spPr/>
        <p:txBody>
          <a:bodyPr>
            <a:normAutofit fontScale="70000" lnSpcReduction="20000"/>
          </a:bodyPr>
          <a:lstStyle/>
          <a:p>
            <a:pPr>
              <a:buFont typeface="Wingdings" pitchFamily="2" charset="2"/>
              <a:buChar char="v"/>
            </a:pPr>
            <a:r>
              <a:rPr lang="ru-RU" sz="3300" b="1" cap="all" dirty="0" smtClean="0"/>
              <a:t>     </a:t>
            </a:r>
            <a:r>
              <a:rPr lang="ru-RU" sz="3400" dirty="0" smtClean="0">
                <a:solidFill>
                  <a:srgbClr val="002060"/>
                </a:solidFill>
                <a:latin typeface="Times New Roman" pitchFamily="18" charset="0"/>
                <a:cs typeface="Times New Roman" pitchFamily="18" charset="0"/>
              </a:rPr>
              <a:t>20 февраля 1947г. в космос впервые в истории отправили живых существ. Мушки -  дрозофилы были помещены в капсулу запущенной с американской базы немецкой баллистической ракеты «Фау-2» и, достигнув высоты в 109 км, в целости и сохранности вернулись на Землю.</a:t>
            </a:r>
            <a:endParaRPr lang="ru-RU" sz="3400" i="1" dirty="0" smtClean="0">
              <a:solidFill>
                <a:srgbClr val="002060"/>
              </a:solidFill>
              <a:latin typeface="Times New Roman" pitchFamily="18" charset="0"/>
              <a:cs typeface="Times New Roman" pitchFamily="18" charset="0"/>
            </a:endParaRPr>
          </a:p>
          <a:p>
            <a:pPr lvl="0">
              <a:buNone/>
            </a:pPr>
            <a:endParaRPr lang="ru-RU" i="1" dirty="0" smtClean="0">
              <a:latin typeface="Times New Roman" pitchFamily="18" charset="0"/>
              <a:cs typeface="Times New Roman" pitchFamily="18" charset="0"/>
            </a:endParaRPr>
          </a:p>
          <a:p>
            <a:endParaRPr lang="ru-RU" dirty="0"/>
          </a:p>
        </p:txBody>
      </p:sp>
      <p:pic>
        <p:nvPicPr>
          <p:cNvPr id="27650" name="Picture 2"/>
          <p:cNvPicPr>
            <a:picLocks noGrp="1" noChangeAspect="1" noChangeArrowheads="1"/>
          </p:cNvPicPr>
          <p:nvPr>
            <p:ph sz="half" idx="2"/>
          </p:nvPr>
        </p:nvPicPr>
        <p:blipFill>
          <a:blip r:embed="rId3" cstate="print"/>
          <a:srcRect/>
          <a:stretch>
            <a:fillRect/>
          </a:stretch>
        </p:blipFill>
        <p:spPr bwMode="auto">
          <a:xfrm>
            <a:off x="4644008" y="2852936"/>
            <a:ext cx="4038600" cy="277576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Заголовок 4"/>
          <p:cNvSpPr>
            <a:spLocks noGrp="1"/>
          </p:cNvSpPr>
          <p:nvPr>
            <p:ph type="title"/>
          </p:nvPr>
        </p:nvSpPr>
        <p:spPr/>
        <p:txBody>
          <a:bodyPr>
            <a:normAutofit/>
          </a:bodyPr>
          <a:lstStyle/>
          <a:p>
            <a:r>
              <a:rPr lang="ru-RU" sz="5400" dirty="0" smtClean="0">
                <a:solidFill>
                  <a:srgbClr val="C00000"/>
                </a:solidFill>
                <a:latin typeface="Times New Roman" pitchFamily="18" charset="0"/>
                <a:cs typeface="Times New Roman" pitchFamily="18" charset="0"/>
              </a:rPr>
              <a:t>Собака Лайка</a:t>
            </a:r>
            <a:endParaRPr lang="ru-RU" sz="5400" dirty="0">
              <a:solidFill>
                <a:srgbClr val="C00000"/>
              </a:solidFill>
              <a:latin typeface="Times New Roman" pitchFamily="18" charset="0"/>
              <a:cs typeface="Times New Roman" pitchFamily="18" charset="0"/>
            </a:endParaRPr>
          </a:p>
        </p:txBody>
      </p:sp>
      <p:sp>
        <p:nvSpPr>
          <p:cNvPr id="7" name="Содержимое 6"/>
          <p:cNvSpPr>
            <a:spLocks noGrp="1"/>
          </p:cNvSpPr>
          <p:nvPr>
            <p:ph sz="half" idx="2"/>
          </p:nvPr>
        </p:nvSpPr>
        <p:spPr>
          <a:xfrm>
            <a:off x="4648200" y="1268760"/>
            <a:ext cx="4038600" cy="4857403"/>
          </a:xfrm>
        </p:spPr>
        <p:txBody>
          <a:bodyPr>
            <a:normAutofit fontScale="77500" lnSpcReduction="20000"/>
          </a:bodyPr>
          <a:lstStyle/>
          <a:p>
            <a:pPr>
              <a:buFont typeface="Wingdings" pitchFamily="2" charset="2"/>
              <a:buChar char="v"/>
            </a:pPr>
            <a:r>
              <a:rPr lang="ru-RU" sz="2200" dirty="0" smtClean="0">
                <a:latin typeface="Times New Roman" pitchFamily="18" charset="0"/>
                <a:cs typeface="Times New Roman" pitchFamily="18" charset="0"/>
              </a:rPr>
              <a:t>   </a:t>
            </a:r>
            <a:r>
              <a:rPr lang="ru-RU" sz="2600" dirty="0" smtClean="0">
                <a:solidFill>
                  <a:srgbClr val="002060"/>
                </a:solidFill>
                <a:latin typeface="Times New Roman" pitchFamily="18" charset="0"/>
                <a:cs typeface="Times New Roman" pitchFamily="18" charset="0"/>
              </a:rPr>
              <a:t>Собака Лайка стала первым живым существом, отправившимся в космический полет. Она была запущена в космос 3 ноября 1957г. в 5.30 на советском корабле "Спутник-2". На тот момент Лайке было около двух лет. Лайка была размещена в космической конуре размером со стиральную машину. Несмотря на то, что Лайке не удалось выжить, эксперимент подтвердил, что живое существо может пережить запуск на орбиту и невесомость.</a:t>
            </a:r>
            <a:endParaRPr lang="ru-RU" sz="2600" dirty="0">
              <a:solidFill>
                <a:srgbClr val="002060"/>
              </a:solidFill>
              <a:latin typeface="Times New Roman" pitchFamily="18" charset="0"/>
              <a:cs typeface="Times New Roman" pitchFamily="18" charset="0"/>
            </a:endParaRPr>
          </a:p>
        </p:txBody>
      </p:sp>
      <p:pic>
        <p:nvPicPr>
          <p:cNvPr id="29698" name="Picture 2"/>
          <p:cNvPicPr>
            <a:picLocks noGrp="1" noChangeAspect="1" noChangeArrowheads="1"/>
          </p:cNvPicPr>
          <p:nvPr>
            <p:ph sz="half" idx="1"/>
          </p:nvPr>
        </p:nvPicPr>
        <p:blipFill>
          <a:blip r:embed="rId3" cstate="print"/>
          <a:srcRect/>
          <a:stretch>
            <a:fillRect/>
          </a:stretch>
        </p:blipFill>
        <p:spPr bwMode="auto">
          <a:xfrm>
            <a:off x="457200" y="2368899"/>
            <a:ext cx="4038600" cy="29885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Заголовок 4"/>
          <p:cNvSpPr>
            <a:spLocks noGrp="1"/>
          </p:cNvSpPr>
          <p:nvPr>
            <p:ph type="title" idx="4294967295"/>
          </p:nvPr>
        </p:nvSpPr>
        <p:spPr>
          <a:xfrm>
            <a:off x="0" y="274638"/>
            <a:ext cx="8229600" cy="1143000"/>
          </a:xfrm>
        </p:spPr>
        <p:txBody>
          <a:bodyPr/>
          <a:lstStyle/>
          <a:p>
            <a:r>
              <a:rPr lang="ru-RU" dirty="0" smtClean="0">
                <a:solidFill>
                  <a:srgbClr val="C00000"/>
                </a:solidFill>
              </a:rPr>
              <a:t>Белка и Стрелка</a:t>
            </a:r>
            <a:endParaRPr lang="ru-RU" dirty="0">
              <a:solidFill>
                <a:srgbClr val="C00000"/>
              </a:solidFill>
            </a:endParaRPr>
          </a:p>
        </p:txBody>
      </p:sp>
      <p:sp>
        <p:nvSpPr>
          <p:cNvPr id="6" name="Содержимое 5"/>
          <p:cNvSpPr>
            <a:spLocks noGrp="1"/>
          </p:cNvSpPr>
          <p:nvPr>
            <p:ph sz="half" idx="4294967295"/>
          </p:nvPr>
        </p:nvSpPr>
        <p:spPr>
          <a:xfrm>
            <a:off x="0" y="1196975"/>
            <a:ext cx="4932363" cy="4929188"/>
          </a:xfrm>
        </p:spPr>
        <p:txBody>
          <a:bodyPr>
            <a:normAutofit fontScale="25000" lnSpcReduction="20000"/>
          </a:bodyPr>
          <a:lstStyle/>
          <a:p>
            <a:pPr>
              <a:buFont typeface="Wingdings" pitchFamily="2" charset="2"/>
              <a:buChar char="v"/>
            </a:pPr>
            <a:r>
              <a:rPr lang="ru-RU" sz="8000" dirty="0" smtClean="0">
                <a:solidFill>
                  <a:srgbClr val="002060"/>
                </a:solidFill>
              </a:rPr>
              <a:t>    </a:t>
            </a:r>
            <a:r>
              <a:rPr lang="ru-RU" sz="8000" dirty="0" smtClean="0">
                <a:solidFill>
                  <a:srgbClr val="002060"/>
                </a:solidFill>
                <a:latin typeface="Times New Roman" pitchFamily="18" charset="0"/>
                <a:cs typeface="Times New Roman" pitchFamily="18" charset="0"/>
              </a:rPr>
              <a:t>Первыми животными, благополучно вернувшимися из космического полета, стали собаки Белка и Стрелка. Полёт проходил на корабле «Спутник – 5». Старт состоялся 19 августа 1960 года, полёт продолжался более 25 часов, за это время корабль совершил 17 полных витков вокруг Земли. Для космических исследований ученые всегда выбирали дворняжек из-за того, что они самые выносливые и смышленые. Через несколько месяцев Стрелка принесла потомство. Все шесть щенков были здоровы. Белка и Стрелка дожили до глубокой старости.</a:t>
            </a:r>
          </a:p>
          <a:p>
            <a:endParaRPr lang="ru-RU" sz="4200" dirty="0"/>
          </a:p>
        </p:txBody>
      </p:sp>
      <p:pic>
        <p:nvPicPr>
          <p:cNvPr id="8" name="Picture 2"/>
          <p:cNvPicPr>
            <a:picLocks noGrp="1" noChangeAspect="1" noChangeArrowheads="1"/>
          </p:cNvPicPr>
          <p:nvPr>
            <p:ph sz="half" idx="4294967295"/>
          </p:nvPr>
        </p:nvPicPr>
        <p:blipFill>
          <a:blip r:embed="rId3" cstate="print"/>
          <a:srcRect/>
          <a:stretch>
            <a:fillRect/>
          </a:stretch>
        </p:blipFill>
        <p:spPr bwMode="auto">
          <a:xfrm>
            <a:off x="4860032" y="3717032"/>
            <a:ext cx="3810000" cy="2870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Заголовок 4"/>
          <p:cNvSpPr>
            <a:spLocks noGrp="1"/>
          </p:cNvSpPr>
          <p:nvPr>
            <p:ph type="title"/>
          </p:nvPr>
        </p:nvSpPr>
        <p:spPr/>
        <p:txBody>
          <a:bodyPr>
            <a:normAutofit/>
          </a:bodyPr>
          <a:lstStyle/>
          <a:p>
            <a:r>
              <a:rPr lang="ru-RU" sz="5400" dirty="0" smtClean="0">
                <a:solidFill>
                  <a:srgbClr val="C00000"/>
                </a:solidFill>
                <a:latin typeface="Times New Roman" pitchFamily="18" charset="0"/>
                <a:cs typeface="Times New Roman" pitchFamily="18" charset="0"/>
              </a:rPr>
              <a:t>Примат </a:t>
            </a:r>
            <a:r>
              <a:rPr lang="ru-RU" sz="5400" dirty="0" err="1" smtClean="0">
                <a:solidFill>
                  <a:srgbClr val="C00000"/>
                </a:solidFill>
                <a:latin typeface="Times New Roman" pitchFamily="18" charset="0"/>
                <a:cs typeface="Times New Roman" pitchFamily="18" charset="0"/>
              </a:rPr>
              <a:t>Хэм</a:t>
            </a:r>
            <a:endParaRPr lang="ru-RU" sz="5400" dirty="0">
              <a:solidFill>
                <a:srgbClr val="C00000"/>
              </a:solidFill>
              <a:latin typeface="Times New Roman" pitchFamily="18" charset="0"/>
              <a:cs typeface="Times New Roman" pitchFamily="18" charset="0"/>
            </a:endParaRPr>
          </a:p>
        </p:txBody>
      </p:sp>
      <p:sp>
        <p:nvSpPr>
          <p:cNvPr id="6" name="Содержимое 5"/>
          <p:cNvSpPr>
            <a:spLocks noGrp="1"/>
          </p:cNvSpPr>
          <p:nvPr>
            <p:ph sz="half" idx="1"/>
          </p:nvPr>
        </p:nvSpPr>
        <p:spPr>
          <a:xfrm>
            <a:off x="457200" y="1268760"/>
            <a:ext cx="4038600" cy="4857403"/>
          </a:xfrm>
        </p:spPr>
        <p:txBody>
          <a:bodyPr>
            <a:normAutofit fontScale="85000" lnSpcReduction="20000"/>
          </a:bodyPr>
          <a:lstStyle/>
          <a:p>
            <a:pPr>
              <a:buFont typeface="Wingdings" pitchFamily="2" charset="2"/>
              <a:buChar char="v"/>
            </a:pPr>
            <a:r>
              <a:rPr lang="ru-RU" dirty="0" smtClean="0">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В январе 1961 США отправили в космос примата по кличке </a:t>
            </a:r>
            <a:r>
              <a:rPr lang="ru-RU" dirty="0" err="1" smtClean="0">
                <a:solidFill>
                  <a:srgbClr val="002060"/>
                </a:solidFill>
                <a:latin typeface="Times New Roman" pitchFamily="18" charset="0"/>
                <a:cs typeface="Times New Roman" pitchFamily="18" charset="0"/>
              </a:rPr>
              <a:t>Хэм</a:t>
            </a:r>
            <a:r>
              <a:rPr lang="ru-RU" dirty="0" smtClean="0">
                <a:solidFill>
                  <a:srgbClr val="002060"/>
                </a:solidFill>
                <a:latin typeface="Times New Roman" pitchFamily="18" charset="0"/>
                <a:cs typeface="Times New Roman" pitchFamily="18" charset="0"/>
              </a:rPr>
              <a:t>, который был обучен определенным задачам. </a:t>
            </a:r>
            <a:r>
              <a:rPr lang="ru-RU" dirty="0" err="1" smtClean="0">
                <a:solidFill>
                  <a:srgbClr val="002060"/>
                </a:solidFill>
                <a:latin typeface="Times New Roman" pitchFamily="18" charset="0"/>
                <a:cs typeface="Times New Roman" pitchFamily="18" charset="0"/>
              </a:rPr>
              <a:t>Хэм</a:t>
            </a:r>
            <a:r>
              <a:rPr lang="ru-RU" dirty="0" smtClean="0">
                <a:solidFill>
                  <a:srgbClr val="002060"/>
                </a:solidFill>
                <a:latin typeface="Times New Roman" pitchFamily="18" charset="0"/>
                <a:cs typeface="Times New Roman" pitchFamily="18" charset="0"/>
              </a:rPr>
              <a:t> стал настоящей знаменитостью, ведь он не просто сидел на месте во время полета, а взаимодействовал с космическим кораблем. Ученые научили его дергать за рычаги за банановое вознаграждение.</a:t>
            </a:r>
            <a:endParaRPr lang="ru-RU" dirty="0">
              <a:solidFill>
                <a:srgbClr val="002060"/>
              </a:solidFill>
              <a:latin typeface="Times New Roman" pitchFamily="18" charset="0"/>
              <a:cs typeface="Times New Roman" pitchFamily="18" charset="0"/>
            </a:endParaRPr>
          </a:p>
        </p:txBody>
      </p:sp>
      <p:pic>
        <p:nvPicPr>
          <p:cNvPr id="28674" name="Picture 2"/>
          <p:cNvPicPr>
            <a:picLocks noGrp="1" noChangeAspect="1" noChangeArrowheads="1"/>
          </p:cNvPicPr>
          <p:nvPr>
            <p:ph sz="half" idx="2"/>
          </p:nvPr>
        </p:nvPicPr>
        <p:blipFill>
          <a:blip r:embed="rId3" cstate="print"/>
          <a:srcRect/>
          <a:stretch>
            <a:fillRect/>
          </a:stretch>
        </p:blipFill>
        <p:spPr bwMode="auto">
          <a:xfrm>
            <a:off x="5396162" y="1600200"/>
            <a:ext cx="3064270" cy="46371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11" name="Заголовок 10"/>
          <p:cNvSpPr>
            <a:spLocks noGrp="1"/>
          </p:cNvSpPr>
          <p:nvPr>
            <p:ph type="title"/>
          </p:nvPr>
        </p:nvSpPr>
        <p:spPr/>
        <p:txBody>
          <a:bodyPr>
            <a:normAutofit/>
          </a:bodyPr>
          <a:lstStyle/>
          <a:p>
            <a:r>
              <a:rPr lang="ru-RU" sz="5400" dirty="0" smtClean="0">
                <a:solidFill>
                  <a:srgbClr val="C00000"/>
                </a:solidFill>
              </a:rPr>
              <a:t>Черепахи</a:t>
            </a:r>
            <a:endParaRPr lang="ru-RU" sz="5400" dirty="0">
              <a:solidFill>
                <a:srgbClr val="C00000"/>
              </a:solidFill>
            </a:endParaRPr>
          </a:p>
        </p:txBody>
      </p:sp>
      <p:sp>
        <p:nvSpPr>
          <p:cNvPr id="7" name="Содержимое 6"/>
          <p:cNvSpPr>
            <a:spLocks noGrp="1"/>
          </p:cNvSpPr>
          <p:nvPr>
            <p:ph sz="half" idx="4294967295"/>
          </p:nvPr>
        </p:nvSpPr>
        <p:spPr>
          <a:xfrm>
            <a:off x="4499992" y="1196752"/>
            <a:ext cx="4392488" cy="4929411"/>
          </a:xfrm>
        </p:spPr>
        <p:txBody>
          <a:bodyPr>
            <a:normAutofit lnSpcReduction="10000"/>
          </a:bodyPr>
          <a:lstStyle/>
          <a:p>
            <a:pPr>
              <a:buFont typeface="Wingdings" pitchFamily="2" charset="2"/>
              <a:buChar char="v"/>
            </a:pPr>
            <a:r>
              <a:rPr lang="ru-RU" sz="2400" dirty="0" smtClean="0">
                <a:latin typeface="Times New Roman" pitchFamily="18" charset="0"/>
                <a:cs typeface="Times New Roman" pitchFamily="18" charset="0"/>
              </a:rPr>
              <a:t>    </a:t>
            </a:r>
            <a:r>
              <a:rPr lang="ru-RU" sz="2400" dirty="0" smtClean="0">
                <a:solidFill>
                  <a:srgbClr val="002060"/>
                </a:solidFill>
                <a:latin typeface="Times New Roman" pitchFamily="18" charset="0"/>
                <a:cs typeface="Times New Roman" pitchFamily="18" charset="0"/>
              </a:rPr>
              <a:t>На космическом корабле «Зонд-5» вокруг Луны облетели черепахи и через 7 суток вернулись на землю. Черепахи были в специальных пеналах, где их практически лишили подвижности .Полёт черепахи перенесли нормально. После возвращения на Землю черепахи были активными – много двигались, с аппетитом ели.</a:t>
            </a:r>
            <a:endParaRPr lang="ru-RU" sz="2400" dirty="0">
              <a:solidFill>
                <a:srgbClr val="002060"/>
              </a:solidFill>
              <a:latin typeface="Times New Roman" pitchFamily="18" charset="0"/>
              <a:cs typeface="Times New Roman" pitchFamily="18" charset="0"/>
            </a:endParaRPr>
          </a:p>
        </p:txBody>
      </p:sp>
      <p:pic>
        <p:nvPicPr>
          <p:cNvPr id="6145" name="Picture 1" descr="C:\Users\Сер\Downloads\cherepahm-doma.png"/>
          <p:cNvPicPr>
            <a:picLocks noGrp="1" noChangeAspect="1" noChangeArrowheads="1"/>
          </p:cNvPicPr>
          <p:nvPr>
            <p:ph sz="half" idx="4294967295"/>
          </p:nvPr>
        </p:nvPicPr>
        <p:blipFill>
          <a:blip r:embed="rId3" cstate="print"/>
          <a:srcRect/>
          <a:stretch>
            <a:fillRect/>
          </a:stretch>
        </p:blipFill>
        <p:spPr bwMode="auto">
          <a:xfrm>
            <a:off x="251520" y="1412776"/>
            <a:ext cx="4038600" cy="31194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2" name="Заголовок 1"/>
          <p:cNvSpPr>
            <a:spLocks noGrp="1"/>
          </p:cNvSpPr>
          <p:nvPr>
            <p:ph type="title"/>
          </p:nvPr>
        </p:nvSpPr>
        <p:spPr/>
        <p:txBody>
          <a:bodyPr/>
          <a:lstStyle/>
          <a:p>
            <a:r>
              <a:rPr lang="ru-RU" dirty="0" smtClean="0"/>
              <a:t>Крыса Гектор</a:t>
            </a:r>
            <a:endParaRPr lang="ru-RU" dirty="0"/>
          </a:p>
        </p:txBody>
      </p:sp>
      <p:sp>
        <p:nvSpPr>
          <p:cNvPr id="3" name="Содержимое 2"/>
          <p:cNvSpPr>
            <a:spLocks noGrp="1"/>
          </p:cNvSpPr>
          <p:nvPr>
            <p:ph sz="half" idx="1"/>
          </p:nvPr>
        </p:nvSpPr>
        <p:spPr/>
        <p:txBody>
          <a:bodyPr/>
          <a:lstStyle/>
          <a:p>
            <a:endParaRPr lang="ru-RU" dirty="0"/>
          </a:p>
        </p:txBody>
      </p:sp>
      <p:pic>
        <p:nvPicPr>
          <p:cNvPr id="5121" name="Picture 1" descr="C:\Users\Сер\Downloads\905467_original.png"/>
          <p:cNvPicPr>
            <a:picLocks noGrp="1" noChangeAspect="1" noChangeArrowheads="1"/>
          </p:cNvPicPr>
          <p:nvPr>
            <p:ph sz="half" idx="2"/>
          </p:nvPr>
        </p:nvPicPr>
        <p:blipFill>
          <a:blip r:embed="rId3" cstate="print"/>
          <a:srcRect/>
          <a:stretch>
            <a:fillRect/>
          </a:stretch>
        </p:blipFill>
        <p:spPr bwMode="auto">
          <a:xfrm>
            <a:off x="5182984" y="1600200"/>
            <a:ext cx="2969031" cy="4525963"/>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2" name="Заголовок 1"/>
          <p:cNvSpPr>
            <a:spLocks noGrp="1"/>
          </p:cNvSpPr>
          <p:nvPr>
            <p:ph type="title"/>
          </p:nvPr>
        </p:nvSpPr>
        <p:spPr/>
        <p:txBody>
          <a:bodyPr/>
          <a:lstStyle/>
          <a:p>
            <a:r>
              <a:rPr lang="ru-RU" dirty="0" smtClean="0">
                <a:solidFill>
                  <a:srgbClr val="C00000"/>
                </a:solidFill>
              </a:rPr>
              <a:t>Кошка </a:t>
            </a:r>
            <a:r>
              <a:rPr lang="ru-RU" dirty="0" err="1" smtClean="0">
                <a:solidFill>
                  <a:srgbClr val="C00000"/>
                </a:solidFill>
              </a:rPr>
              <a:t>Фелисетт</a:t>
            </a:r>
            <a:endParaRPr lang="ru-RU" dirty="0">
              <a:solidFill>
                <a:srgbClr val="C00000"/>
              </a:solidFill>
            </a:endParaRPr>
          </a:p>
        </p:txBody>
      </p:sp>
      <p:sp>
        <p:nvSpPr>
          <p:cNvPr id="4" name="Содержимое 3"/>
          <p:cNvSpPr>
            <a:spLocks noGrp="1"/>
          </p:cNvSpPr>
          <p:nvPr>
            <p:ph sz="half" idx="2"/>
          </p:nvPr>
        </p:nvSpPr>
        <p:spPr>
          <a:xfrm>
            <a:off x="4648200" y="1268760"/>
            <a:ext cx="4038600" cy="4857403"/>
          </a:xfrm>
        </p:spPr>
        <p:txBody>
          <a:bodyPr>
            <a:normAutofit fontScale="62500" lnSpcReduction="20000"/>
          </a:bodyPr>
          <a:lstStyle/>
          <a:p>
            <a:pPr>
              <a:buFont typeface="Wingdings" pitchFamily="2" charset="2"/>
              <a:buChar char="v"/>
            </a:pPr>
            <a:r>
              <a:rPr lang="ru-RU" dirty="0" smtClean="0"/>
              <a:t>    </a:t>
            </a:r>
            <a:r>
              <a:rPr lang="ru-RU" sz="3700" dirty="0" smtClean="0">
                <a:solidFill>
                  <a:srgbClr val="002060"/>
                </a:solidFill>
              </a:rPr>
              <a:t>Кошки запускались в космос только Францией. 18 октября 1963 года Франция запустила в околоземное пространство ракету с кошкой на борту. Главным кандидатом на полет был кот Феликс. Однако, незадолго до запуска, кот сбежал и его срочно заменили кошкой </a:t>
            </a:r>
            <a:r>
              <a:rPr lang="ru-RU" sz="3700" dirty="0" err="1" smtClean="0">
                <a:solidFill>
                  <a:srgbClr val="002060"/>
                </a:solidFill>
              </a:rPr>
              <a:t>Фелисетт</a:t>
            </a:r>
            <a:r>
              <a:rPr lang="ru-RU" sz="3700" dirty="0" smtClean="0">
                <a:solidFill>
                  <a:srgbClr val="002060"/>
                </a:solidFill>
              </a:rPr>
              <a:t>. Эксперимент прошел благополучно, кошку извлекли из капсулы живой и невредимой. </a:t>
            </a:r>
            <a:endParaRPr lang="ru-RU" sz="3700" dirty="0">
              <a:solidFill>
                <a:srgbClr val="002060"/>
              </a:solidFill>
            </a:endParaRPr>
          </a:p>
        </p:txBody>
      </p:sp>
      <p:pic>
        <p:nvPicPr>
          <p:cNvPr id="5" name="Picture 2" descr="C:\Users\Сер\Downloads\36f1167d3127c95600acbb18854343a8.jpeg"/>
          <p:cNvPicPr>
            <a:picLocks noGrp="1" noChangeAspect="1" noChangeArrowheads="1"/>
          </p:cNvPicPr>
          <p:nvPr>
            <p:ph sz="half" idx="1"/>
          </p:nvPr>
        </p:nvPicPr>
        <p:blipFill>
          <a:blip r:embed="rId3" cstate="print"/>
          <a:srcRect/>
          <a:stretch>
            <a:fillRect/>
          </a:stretch>
        </p:blipFill>
        <p:spPr bwMode="auto">
          <a:xfrm>
            <a:off x="539552" y="1700808"/>
            <a:ext cx="3600400" cy="36724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TotalTime>
  <Words>449</Words>
  <Application>Microsoft Office PowerPoint</Application>
  <PresentationFormat>Экран (4:3)</PresentationFormat>
  <Paragraphs>24</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Муниципальное дошкольное образовательное учреждение «Детский сад № 16 Красноармейского района Волгограда» </vt:lpstr>
      <vt:lpstr>Презентация PowerPoint</vt:lpstr>
      <vt:lpstr>Муха дрозофила</vt:lpstr>
      <vt:lpstr>Собака Лайка</vt:lpstr>
      <vt:lpstr>Белка и Стрелка</vt:lpstr>
      <vt:lpstr>Примат Хэм</vt:lpstr>
      <vt:lpstr>Черепахи</vt:lpstr>
      <vt:lpstr>Крыса Гектор</vt:lpstr>
      <vt:lpstr>Кошка Фелисетт</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Сер</dc:creator>
  <cp:lastModifiedBy>Наташа Ермишкина</cp:lastModifiedBy>
  <cp:revision>22</cp:revision>
  <dcterms:created xsi:type="dcterms:W3CDTF">2022-03-23T15:21:38Z</dcterms:created>
  <dcterms:modified xsi:type="dcterms:W3CDTF">2025-08-01T08:51:56Z</dcterms:modified>
</cp:coreProperties>
</file>