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8" r:id="rId2"/>
    <p:sldId id="259" r:id="rId3"/>
    <p:sldId id="260" r:id="rId4"/>
    <p:sldId id="276" r:id="rId5"/>
    <p:sldId id="268" r:id="rId6"/>
    <p:sldId id="269" r:id="rId7"/>
    <p:sldId id="265" r:id="rId8"/>
    <p:sldId id="266" r:id="rId9"/>
    <p:sldId id="267" r:id="rId10"/>
    <p:sldId id="261" r:id="rId11"/>
    <p:sldId id="262" r:id="rId12"/>
    <p:sldId id="263" r:id="rId13"/>
    <p:sldId id="277" r:id="rId14"/>
    <p:sldId id="270" r:id="rId15"/>
    <p:sldId id="257" r:id="rId16"/>
    <p:sldId id="271" r:id="rId17"/>
    <p:sldId id="272" r:id="rId18"/>
    <p:sldId id="273" r:id="rId19"/>
    <p:sldId id="274" r:id="rId20"/>
    <p:sldId id="275"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0" d="100"/>
          <a:sy n="110" d="100"/>
        </p:scale>
        <p:origin x="-16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10452C1-AA82-494E-93CA-8BD2F6E57283}" type="datetimeFigureOut">
              <a:rPr lang="ru-RU" smtClean="0"/>
              <a:pPr/>
              <a:t>09.07.2025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E21AA02-7C7A-4B96-ABE2-D8080A747E04}"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5F5E6F00-6E24-45CF-BC1F-A8830653D587}" type="slidenum">
              <a:rPr lang="ru-RU" smtClean="0"/>
              <a:pPr/>
              <a:t>1</a:t>
            </a:fld>
            <a:endParaRPr lang="ru-RU" dirty="0"/>
          </a:p>
        </p:txBody>
      </p:sp>
    </p:spTree>
    <p:extLst>
      <p:ext uri="{BB962C8B-B14F-4D97-AF65-F5344CB8AC3E}">
        <p14:creationId xmlns:p14="http://schemas.microsoft.com/office/powerpoint/2010/main" xmlns="" val="36668657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A4D11C6F-3049-45B4-9580-797F63834E7A}" type="slidenum">
              <a:rPr lang="ru-RU" smtClean="0"/>
              <a:pPr/>
              <a:t>2</a:t>
            </a:fld>
            <a:endParaRPr lang="ru-RU"/>
          </a:p>
        </p:txBody>
      </p:sp>
    </p:spTree>
    <p:extLst>
      <p:ext uri="{BB962C8B-B14F-4D97-AF65-F5344CB8AC3E}">
        <p14:creationId xmlns:p14="http://schemas.microsoft.com/office/powerpoint/2010/main" xmlns="" val="579348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5F5E6F00-6E24-45CF-BC1F-A8830653D587}" type="slidenum">
              <a:rPr lang="ru-RU" smtClean="0"/>
              <a:pPr/>
              <a:t>15</a:t>
            </a:fld>
            <a:endParaRPr lang="ru-RU" dirty="0"/>
          </a:p>
        </p:txBody>
      </p:sp>
    </p:spTree>
    <p:extLst>
      <p:ext uri="{BB962C8B-B14F-4D97-AF65-F5344CB8AC3E}">
        <p14:creationId xmlns:p14="http://schemas.microsoft.com/office/powerpoint/2010/main" xmlns="" val="36668657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09.07.2025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09.07.2025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09.07.2025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09.07.2025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09.07.2025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09.07.2025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09.07.2025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09.07.2025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09.07.2025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09.07.2025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09.07.2025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09.07.2025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6.jpe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00050" y="2365206"/>
            <a:ext cx="8343900" cy="2127588"/>
          </a:xfrm>
        </p:spPr>
        <p:txBody>
          <a:bodyPr>
            <a:noAutofit/>
          </a:bodyPr>
          <a:lstStyle/>
          <a:p>
            <a:r>
              <a:rPr lang="ru-RU" sz="4800" b="1" dirty="0" smtClean="0">
                <a:solidFill>
                  <a:srgbClr val="C00000"/>
                </a:solidFill>
                <a:effectLst>
                  <a:glow rad="228600">
                    <a:schemeClr val="bg1">
                      <a:alpha val="40000"/>
                    </a:schemeClr>
                  </a:glow>
                </a:effectLst>
                <a:latin typeface="+mn-lt"/>
              </a:rPr>
              <a:t>Великая Отечественная война</a:t>
            </a:r>
            <a:endParaRPr lang="ru-RU" sz="4800" b="1" dirty="0">
              <a:solidFill>
                <a:srgbClr val="C00000"/>
              </a:solidFill>
              <a:effectLst>
                <a:glow rad="228600">
                  <a:schemeClr val="bg1">
                    <a:alpha val="40000"/>
                  </a:schemeClr>
                </a:glow>
              </a:effectLst>
              <a:latin typeface="+mn-lt"/>
            </a:endParaRPr>
          </a:p>
        </p:txBody>
      </p:sp>
      <p:sp>
        <p:nvSpPr>
          <p:cNvPr id="4" name="Подзаголовок 3"/>
          <p:cNvSpPr>
            <a:spLocks noGrp="1"/>
          </p:cNvSpPr>
          <p:nvPr>
            <p:ph type="subTitle" idx="1"/>
          </p:nvPr>
        </p:nvSpPr>
        <p:spPr>
          <a:xfrm>
            <a:off x="1351230" y="4149080"/>
            <a:ext cx="7556078" cy="2369417"/>
          </a:xfrm>
          <a:noFill/>
        </p:spPr>
        <p:txBody>
          <a:bodyPr>
            <a:noAutofit/>
          </a:bodyPr>
          <a:lstStyle/>
          <a:p>
            <a:r>
              <a:rPr lang="ru-RU" sz="3600" b="1" i="1" dirty="0" smtClean="0">
                <a:solidFill>
                  <a:schemeClr val="tx1"/>
                </a:solidFill>
                <a:effectLst>
                  <a:glow rad="228600">
                    <a:schemeClr val="bg1">
                      <a:alpha val="40000"/>
                    </a:schemeClr>
                  </a:glow>
                </a:effectLst>
              </a:rPr>
              <a:t>Подготовка к ЕГЭ по истории</a:t>
            </a:r>
            <a:endParaRPr lang="en-US" sz="3600" b="1" i="1" dirty="0" smtClean="0">
              <a:solidFill>
                <a:schemeClr val="tx1"/>
              </a:solidFill>
              <a:effectLst>
                <a:glow rad="228600">
                  <a:schemeClr val="bg1">
                    <a:alpha val="40000"/>
                  </a:schemeClr>
                </a:glow>
              </a:effectLst>
            </a:endParaRPr>
          </a:p>
          <a:p>
            <a:r>
              <a:rPr lang="ru-RU" sz="1400" b="1" i="1" dirty="0" smtClean="0">
                <a:solidFill>
                  <a:schemeClr val="tx1"/>
                </a:solidFill>
                <a:effectLst>
                  <a:glow rad="228600">
                    <a:schemeClr val="bg1">
                      <a:alpha val="40000"/>
                    </a:schemeClr>
                  </a:glow>
                </a:effectLst>
              </a:rPr>
              <a:t>(</a:t>
            </a:r>
            <a:r>
              <a:rPr lang="ru-RU" sz="1400" b="1" i="1" dirty="0" smtClean="0">
                <a:solidFill>
                  <a:schemeClr val="tx1"/>
                </a:solidFill>
                <a:effectLst>
                  <a:glow rad="228600">
                    <a:schemeClr val="bg1">
                      <a:alpha val="40000"/>
                    </a:schemeClr>
                  </a:glow>
                </a:effectLst>
              </a:rPr>
              <a:t>РАЗБОР </a:t>
            </a:r>
            <a:r>
              <a:rPr lang="ru-RU" sz="1400" b="1" i="1" dirty="0" smtClean="0">
                <a:solidFill>
                  <a:schemeClr val="tx1"/>
                </a:solidFill>
                <a:effectLst>
                  <a:glow rad="228600">
                    <a:schemeClr val="bg1">
                      <a:alpha val="40000"/>
                    </a:schemeClr>
                  </a:glow>
                </a:effectLst>
              </a:rPr>
              <a:t>ЗАДАНИЙ </a:t>
            </a:r>
            <a:r>
              <a:rPr lang="ru-RU" sz="1400" b="1" i="1" dirty="0" smtClean="0">
                <a:solidFill>
                  <a:schemeClr val="tx1"/>
                </a:solidFill>
                <a:effectLst>
                  <a:glow rad="228600">
                    <a:schemeClr val="bg1">
                      <a:alpha val="40000"/>
                    </a:schemeClr>
                  </a:glow>
                </a:effectLst>
              </a:rPr>
              <a:t>ПО ТЕМЕ ВОВ В КИМАХ ПО ИСТОРИИ)</a:t>
            </a:r>
          </a:p>
          <a:p>
            <a:endParaRPr lang="ru-RU" sz="1400" b="1" i="1" dirty="0" smtClean="0">
              <a:solidFill>
                <a:schemeClr val="tx1"/>
              </a:solidFill>
              <a:effectLst>
                <a:glow rad="228600">
                  <a:schemeClr val="bg1">
                    <a:alpha val="40000"/>
                  </a:schemeClr>
                </a:glow>
              </a:effectLst>
            </a:endParaRPr>
          </a:p>
          <a:p>
            <a:r>
              <a:rPr lang="ru-RU" sz="1400" b="1" i="1" dirty="0" smtClean="0">
                <a:solidFill>
                  <a:schemeClr val="tx1"/>
                </a:solidFill>
                <a:effectLst>
                  <a:glow rad="228600">
                    <a:schemeClr val="bg1">
                      <a:alpha val="40000"/>
                    </a:schemeClr>
                  </a:glow>
                </a:effectLst>
              </a:rPr>
              <a:t>АВТОР: Федосова Надежда Викторовна, </a:t>
            </a:r>
          </a:p>
          <a:p>
            <a:r>
              <a:rPr lang="ru-RU" sz="1400" b="1" i="1" dirty="0" smtClean="0">
                <a:solidFill>
                  <a:schemeClr val="tx1"/>
                </a:solidFill>
                <a:effectLst>
                  <a:glow rad="228600">
                    <a:schemeClr val="bg1">
                      <a:alpha val="40000"/>
                    </a:schemeClr>
                  </a:glow>
                </a:effectLst>
              </a:rPr>
              <a:t>учитель истории </a:t>
            </a:r>
          </a:p>
          <a:p>
            <a:r>
              <a:rPr lang="ru-RU" sz="1400" b="1" i="1" dirty="0" smtClean="0">
                <a:solidFill>
                  <a:schemeClr val="tx1"/>
                </a:solidFill>
                <a:effectLst>
                  <a:glow rad="228600">
                    <a:schemeClr val="bg1">
                      <a:alpha val="40000"/>
                    </a:schemeClr>
                  </a:glow>
                </a:effectLst>
              </a:rPr>
              <a:t>МБОУ «СОШ № 7» г. Мариинска.</a:t>
            </a:r>
          </a:p>
        </p:txBody>
      </p:sp>
      <p:pic>
        <p:nvPicPr>
          <p:cNvPr id="1032" name="Picture 8" descr="ÐÐ°ÑÑÐ¸Ð½ÐºÐ¸ Ð¿Ð¾ Ð·Ð°Ð¿ÑÐ¾ÑÑ Ð¾ÑÐ´ÐµÐ½ Ð²Ð¾Ð² pn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347864" y="188640"/>
            <a:ext cx="2448272" cy="2290428"/>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219868246"/>
      </p:ext>
    </p:extLst>
  </p:cSld>
  <p:clrMapOvr>
    <a:masterClrMapping/>
  </p:clrMapOvr>
  <p:transition spd="slow" advClick="0" advTm="8000"/>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Win10\Downloads\get_file (5).png"/>
          <p:cNvPicPr>
            <a:picLocks noChangeAspect="1" noChangeArrowheads="1"/>
          </p:cNvPicPr>
          <p:nvPr/>
        </p:nvPicPr>
        <p:blipFill>
          <a:blip r:embed="rId2" cstate="print"/>
          <a:srcRect/>
          <a:stretch>
            <a:fillRect/>
          </a:stretch>
        </p:blipFill>
        <p:spPr bwMode="auto">
          <a:xfrm>
            <a:off x="1086147" y="1268761"/>
            <a:ext cx="5430069" cy="5127104"/>
          </a:xfrm>
          <a:prstGeom prst="rect">
            <a:avLst/>
          </a:prstGeom>
          <a:noFill/>
        </p:spPr>
      </p:pic>
      <p:sp>
        <p:nvSpPr>
          <p:cNvPr id="1029" name="Rectangle 5"/>
          <p:cNvSpPr>
            <a:spLocks noChangeArrowheads="1"/>
          </p:cNvSpPr>
          <p:nvPr/>
        </p:nvSpPr>
        <p:spPr bwMode="auto">
          <a:xfrm>
            <a:off x="323528" y="310173"/>
            <a:ext cx="8820472"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800" b="1" i="0" u="none" strike="noStrike" cap="none" normalizeH="0" baseline="0" dirty="0" smtClean="0">
                <a:ln>
                  <a:noFill/>
                </a:ln>
                <a:solidFill>
                  <a:schemeClr val="tx1"/>
                </a:solidFill>
                <a:effectLst/>
                <a:latin typeface="Arial" charset="0"/>
                <a:cs typeface="Arial" charset="0"/>
              </a:rPr>
              <a:t>9</a:t>
            </a:r>
            <a:r>
              <a:rPr kumimoji="0" lang="ru-RU" sz="1800" b="0" i="0" u="none" strike="noStrike" cap="none" normalizeH="0" baseline="0" dirty="0" smtClean="0">
                <a:ln>
                  <a:noFill/>
                </a:ln>
                <a:solidFill>
                  <a:schemeClr val="tx1"/>
                </a:solidFill>
                <a:effectLst/>
                <a:latin typeface="Arial" charset="0"/>
                <a:cs typeface="Arial" charset="0"/>
              </a:rPr>
              <a:t>. </a:t>
            </a:r>
            <a:r>
              <a:rPr kumimoji="0" lang="ru-RU" sz="1800" b="1" i="0" u="none" strike="noStrike" cap="none" normalizeH="0" baseline="0" dirty="0" smtClean="0">
                <a:ln>
                  <a:noFill/>
                </a:ln>
                <a:solidFill>
                  <a:schemeClr val="tx1"/>
                </a:solidFill>
                <a:effectLst/>
                <a:latin typeface="Arial" charset="0"/>
                <a:cs typeface="Arial" charset="0"/>
              </a:rPr>
              <a:t>Рассмотрите схему событий одного из периодов Великой Отечественной войны и выполните задание</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Arial" charset="0"/>
                <a:cs typeface="Arial" charset="0"/>
              </a:rPr>
              <a:t>Укажите название города, обозначенного на схеме цифрой 1.</a:t>
            </a:r>
          </a:p>
        </p:txBody>
      </p:sp>
      <p:pic>
        <p:nvPicPr>
          <p:cNvPr id="6" name="Picture 8" descr="ÐÐ°ÑÑÐ¸Ð½ÐºÐ¸ Ð¿Ð¾ Ð·Ð°Ð¿ÑÐ¾ÑÑ Ð¾ÑÐ´ÐµÐ½ Ð²Ð¾Ð² pn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236296" y="4149080"/>
            <a:ext cx="1649654" cy="2290428"/>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xmlns="">
                <a:solidFill>
                  <a:srgbClr val="FFFFFF"/>
                </a:solidFill>
              </a14:hiddenFill>
            </a:ext>
          </a:ex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C:\Users\Win10\Downloads\get_file (5).png"/>
          <p:cNvPicPr>
            <a:picLocks noChangeAspect="1" noChangeArrowheads="1"/>
          </p:cNvPicPr>
          <p:nvPr/>
        </p:nvPicPr>
        <p:blipFill>
          <a:blip r:embed="rId2" cstate="print"/>
          <a:srcRect/>
          <a:stretch>
            <a:fillRect/>
          </a:stretch>
        </p:blipFill>
        <p:spPr bwMode="auto">
          <a:xfrm>
            <a:off x="1115616" y="1556792"/>
            <a:ext cx="5201280" cy="4911080"/>
          </a:xfrm>
          <a:prstGeom prst="rect">
            <a:avLst/>
          </a:prstGeom>
          <a:noFill/>
        </p:spPr>
      </p:pic>
      <p:sp>
        <p:nvSpPr>
          <p:cNvPr id="23555" name="Rectangle 3"/>
          <p:cNvSpPr>
            <a:spLocks noChangeArrowheads="1"/>
          </p:cNvSpPr>
          <p:nvPr/>
        </p:nvSpPr>
        <p:spPr bwMode="auto">
          <a:xfrm>
            <a:off x="251520" y="300470"/>
            <a:ext cx="8640960"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800" b="1" u="none" strike="noStrike" cap="none" normalizeH="0" baseline="0" dirty="0" smtClean="0">
                <a:ln>
                  <a:noFill/>
                </a:ln>
                <a:solidFill>
                  <a:schemeClr val="tx1"/>
                </a:solidFill>
                <a:effectLst/>
                <a:latin typeface="Arial" charset="0"/>
                <a:cs typeface="Arial" charset="0"/>
              </a:rPr>
              <a:t>10.</a:t>
            </a:r>
            <a:r>
              <a:rPr kumimoji="0" lang="ru-RU" sz="1800" b="0" i="0" u="none" strike="noStrike" cap="none" normalizeH="0" baseline="0" dirty="0" smtClean="0">
                <a:ln>
                  <a:noFill/>
                </a:ln>
                <a:solidFill>
                  <a:schemeClr val="tx1"/>
                </a:solidFill>
                <a:effectLst/>
                <a:latin typeface="Arial" charset="0"/>
                <a:cs typeface="Arial" charset="0"/>
              </a:rPr>
              <a:t> </a:t>
            </a:r>
            <a:r>
              <a:rPr kumimoji="0" lang="ru-RU" sz="1800" b="1" i="0" u="none" strike="noStrike" cap="none" normalizeH="0" baseline="0" dirty="0" smtClean="0">
                <a:ln>
                  <a:noFill/>
                </a:ln>
                <a:solidFill>
                  <a:schemeClr val="tx1"/>
                </a:solidFill>
                <a:effectLst/>
                <a:latin typeface="Arial" charset="0"/>
                <a:cs typeface="Arial" charset="0"/>
              </a:rPr>
              <a:t>Рассмотрите схему событий одного из периодов Великой Отечественной войны и выполните задание</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Arial" charset="0"/>
                <a:cs typeface="Arial" charset="0"/>
              </a:rPr>
              <a:t>Укажите название населённого пункта, обозначенного на схеме цифрой 2, в районе которого произошло соединение войск двух фронтов Красной армии.</a:t>
            </a:r>
          </a:p>
        </p:txBody>
      </p:sp>
      <p:pic>
        <p:nvPicPr>
          <p:cNvPr id="4" name="Picture 8" descr="ÐÐ°ÑÑÐ¸Ð½ÐºÐ¸ Ð¿Ð¾ Ð·Ð°Ð¿ÑÐ¾ÑÑ Ð¾ÑÐ´ÐµÐ½ Ð²Ð¾Ð² pn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380312" y="4293096"/>
            <a:ext cx="1649654" cy="2290428"/>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xmlns="">
                <a:solidFill>
                  <a:srgbClr val="FFFFFF"/>
                </a:solidFill>
              </a14:hiddenFill>
            </a:ext>
          </a:extLst>
        </p:spPr>
      </p:pic>
      <p:pic>
        <p:nvPicPr>
          <p:cNvPr id="5" name="Picture 8" descr="ÐÐ°ÑÑÐ¸Ð½ÐºÐ¸ Ð¿Ð¾ Ð·Ð°Ð¿ÑÐ¾ÑÑ Ð¾ÑÐ´ÐµÐ½ Ð²Ð¾Ð² pn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532712" y="4445496"/>
            <a:ext cx="1649654" cy="2290428"/>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xmlns="">
                <a:solidFill>
                  <a:srgbClr val="FFFFFF"/>
                </a:solidFill>
              </a14:hiddenFill>
            </a:ext>
          </a:ex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1"/>
          <p:cNvSpPr>
            <a:spLocks noChangeArrowheads="1"/>
          </p:cNvSpPr>
          <p:nvPr/>
        </p:nvSpPr>
        <p:spPr bwMode="auto">
          <a:xfrm>
            <a:off x="251520" y="54300"/>
            <a:ext cx="8892480"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800" b="1" i="0" u="none" strike="noStrike" cap="none" normalizeH="0" baseline="0" dirty="0" smtClean="0">
                <a:ln>
                  <a:noFill/>
                </a:ln>
                <a:solidFill>
                  <a:schemeClr val="tx1"/>
                </a:solidFill>
                <a:effectLst/>
                <a:latin typeface="Arial" charset="0"/>
                <a:cs typeface="Arial" charset="0"/>
              </a:rPr>
              <a:t>12. </a:t>
            </a:r>
            <a:endParaRPr lang="ru-RU" b="1" dirty="0" smtClean="0">
              <a:latin typeface="Arial" charset="0"/>
              <a:cs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Arial" charset="0"/>
                <a:cs typeface="Arial" charset="0"/>
              </a:rPr>
              <a:t>Рассмотрите схему событий одного из периодов Великой Отечественной войны и выполните задание</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Arial" charset="0"/>
                <a:cs typeface="Arial" charset="0"/>
              </a:rPr>
              <a:t>Какие суждения, относящиеся к событиям, обозначенным на схеме, являются верными? Выберите несколько суждений из шести предложенных. Запишите в таблицу цифры, под которыми они указаны.</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charset="0"/>
              <a:cs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Arial" charset="0"/>
                <a:cs typeface="Arial" charset="0"/>
              </a:rPr>
              <a:t>1.  На схеме обозначены боевые действия до конца 1943 г.</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Arial" charset="0"/>
                <a:cs typeface="Arial" charset="0"/>
              </a:rPr>
              <a:t>2.  События, обозначенные на схеме, явились первым наступлением Красной армии в ходе Великой Отечественной войны.</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Arial" charset="0"/>
                <a:cs typeface="Arial" charset="0"/>
              </a:rPr>
              <a:t>3.  На схеме обозначены боевые действия Красной армии в ходе операции «Уран».</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Arial" charset="0"/>
                <a:cs typeface="Arial" charset="0"/>
              </a:rPr>
              <a:t>4.  Участником событий, обозначенных на схеме, являлся К. К. Рокоссовский.</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Arial" charset="0"/>
                <a:cs typeface="Arial" charset="0"/>
              </a:rPr>
              <a:t>5.  В кольце окружения, обозначенном на схеме, оказалось более 2 </a:t>
            </a:r>
            <a:r>
              <a:rPr kumimoji="0" lang="ru-RU" sz="1800" b="0" i="0" u="none" strike="noStrike" cap="none" normalizeH="0" baseline="0" dirty="0" err="1" smtClean="0">
                <a:ln>
                  <a:noFill/>
                </a:ln>
                <a:solidFill>
                  <a:schemeClr val="tx1"/>
                </a:solidFill>
                <a:effectLst/>
                <a:latin typeface="Arial" charset="0"/>
                <a:cs typeface="Arial" charset="0"/>
              </a:rPr>
              <a:t>млн</a:t>
            </a:r>
            <a:r>
              <a:rPr kumimoji="0" lang="ru-RU" sz="1800" b="0" i="0" u="none" strike="noStrike" cap="none" normalizeH="0" baseline="0" dirty="0" smtClean="0">
                <a:ln>
                  <a:noFill/>
                </a:ln>
                <a:solidFill>
                  <a:schemeClr val="tx1"/>
                </a:solidFill>
                <a:effectLst/>
                <a:latin typeface="Arial" charset="0"/>
                <a:cs typeface="Arial" charset="0"/>
              </a:rPr>
              <a:t> немецких солдат.</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800" b="0" i="0" u="none" strike="noStrike" cap="none" normalizeH="0" baseline="0" dirty="0" smtClean="0">
                <a:ln>
                  <a:noFill/>
                </a:ln>
                <a:solidFill>
                  <a:schemeClr val="tx1"/>
                </a:solidFill>
                <a:effectLst/>
                <a:latin typeface="Arial" charset="0"/>
                <a:cs typeface="Arial" charset="0"/>
              </a:rPr>
              <a:t>6.  События, обозначенные на схеме стрелками, начались в ноябре 1942 г.</a:t>
            </a:r>
          </a:p>
        </p:txBody>
      </p:sp>
      <p:pic>
        <p:nvPicPr>
          <p:cNvPr id="4" name="Picture 8" descr="ÐÐ°ÑÑÐ¸Ð½ÐºÐ¸ Ð¿Ð¾ Ð·Ð°Ð¿ÑÐ¾ÑÑ Ð¾ÑÐ´ÐµÐ½ Ð²Ð¾Ð² pn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275856" y="4437112"/>
            <a:ext cx="1944216" cy="2290428"/>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xmlns="">
                <a:solidFill>
                  <a:srgbClr val="FFFFFF"/>
                </a:solidFill>
              </a14:hiddenFill>
            </a:ext>
          </a:ex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8" descr="ÐÐ°ÑÑÐ¸Ð½ÐºÐ¸ Ð¿Ð¾ Ð·Ð°Ð¿ÑÐ¾ÑÑ Ð¾ÑÐ´ÐµÐ½ Ð²Ð¾Ð² pn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347864" y="404664"/>
            <a:ext cx="2664296" cy="2586196"/>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xmlns="">
                <a:solidFill>
                  <a:srgbClr val="FFFFFF"/>
                </a:solidFill>
              </a14:hiddenFill>
            </a:ext>
          </a:extLst>
        </p:spPr>
      </p:pic>
      <p:sp>
        <p:nvSpPr>
          <p:cNvPr id="3" name="Прямоугольник 2"/>
          <p:cNvSpPr/>
          <p:nvPr/>
        </p:nvSpPr>
        <p:spPr>
          <a:xfrm>
            <a:off x="1907704" y="3140968"/>
            <a:ext cx="5544616" cy="1200329"/>
          </a:xfrm>
          <a:prstGeom prst="rect">
            <a:avLst/>
          </a:prstGeom>
        </p:spPr>
        <p:txBody>
          <a:bodyPr wrap="square">
            <a:spAutoFit/>
          </a:bodyPr>
          <a:lstStyle/>
          <a:p>
            <a:pPr algn="ctr"/>
            <a:r>
              <a:rPr lang="ru-RU" sz="3600" b="1" dirty="0" err="1" smtClean="0">
                <a:solidFill>
                  <a:schemeClr val="accent2"/>
                </a:solidFill>
                <a:latin typeface="Times New Roman" pitchFamily="18" charset="0"/>
                <a:cs typeface="Times New Roman" pitchFamily="18" charset="0"/>
              </a:rPr>
              <a:t>Лайвхаки</a:t>
            </a:r>
            <a:r>
              <a:rPr lang="ru-RU" sz="3600" b="1" dirty="0" smtClean="0">
                <a:solidFill>
                  <a:schemeClr val="accent2"/>
                </a:solidFill>
                <a:latin typeface="Times New Roman" pitchFamily="18" charset="0"/>
                <a:cs typeface="Times New Roman" pitchFamily="18" charset="0"/>
              </a:rPr>
              <a:t> выполнения</a:t>
            </a:r>
          </a:p>
          <a:p>
            <a:pPr algn="ctr"/>
            <a:r>
              <a:rPr lang="ru-RU" sz="3600" b="1" dirty="0" smtClean="0">
                <a:solidFill>
                  <a:schemeClr val="accent2"/>
                </a:solidFill>
                <a:latin typeface="Times New Roman" pitchFamily="18" charset="0"/>
                <a:cs typeface="Times New Roman" pitchFamily="18" charset="0"/>
              </a:rPr>
              <a:t>8 задания. </a:t>
            </a:r>
            <a:endParaRPr lang="ru-RU" sz="3600" b="1" dirty="0">
              <a:solidFill>
                <a:schemeClr val="accent2"/>
              </a:solidFill>
              <a:latin typeface="Times New Roman" pitchFamily="18" charset="0"/>
              <a:cs typeface="Times New Roman"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Win10\Desktop\мо вов\9ab91c4e-8dd7-410e-83c5-51cc86ea783d.jpg"/>
          <p:cNvPicPr>
            <a:picLocks noChangeAspect="1" noChangeArrowheads="1"/>
          </p:cNvPicPr>
          <p:nvPr/>
        </p:nvPicPr>
        <p:blipFill>
          <a:blip r:embed="rId2" cstate="print"/>
          <a:srcRect/>
          <a:stretch>
            <a:fillRect/>
          </a:stretch>
        </p:blipFill>
        <p:spPr bwMode="auto">
          <a:xfrm>
            <a:off x="107504" y="-99392"/>
            <a:ext cx="6984776" cy="6984776"/>
          </a:xfrm>
          <a:prstGeom prst="rect">
            <a:avLst/>
          </a:prstGeom>
          <a:noFill/>
        </p:spPr>
      </p:pic>
      <p:pic>
        <p:nvPicPr>
          <p:cNvPr id="3" name="Picture 8" descr="ÐÐ°ÑÑÐ¸Ð½ÐºÐ¸ Ð¿Ð¾ Ð·Ð°Ð¿ÑÐ¾ÑÑ Ð¾ÑÐ´ÐµÐ½ Ð²Ð¾Ð² pn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596336" y="-171400"/>
            <a:ext cx="1547664" cy="1823261"/>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xmlns="">
                <a:solidFill>
                  <a:srgbClr val="FFFFFF"/>
                </a:solidFill>
              </a14:hiddenFill>
            </a:ext>
          </a:ex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00050" y="2365206"/>
            <a:ext cx="8343900" cy="2127588"/>
          </a:xfrm>
        </p:spPr>
        <p:txBody>
          <a:bodyPr>
            <a:noAutofit/>
          </a:bodyPr>
          <a:lstStyle/>
          <a:p>
            <a:r>
              <a:rPr lang="ru-RU" sz="4800" dirty="0" smtClean="0"/>
              <a:t/>
            </a:r>
            <a:br>
              <a:rPr lang="ru-RU" sz="4800" dirty="0" smtClean="0"/>
            </a:br>
            <a:r>
              <a:rPr lang="ru-RU" sz="4800" dirty="0" smtClean="0"/>
              <a:t/>
            </a:r>
            <a:br>
              <a:rPr lang="ru-RU" sz="4800" dirty="0" smtClean="0"/>
            </a:br>
            <a:r>
              <a:rPr lang="ru-RU" sz="4800" dirty="0" smtClean="0"/>
              <a:t/>
            </a:r>
            <a:br>
              <a:rPr lang="ru-RU" sz="4800" dirty="0" smtClean="0"/>
            </a:br>
            <a:endParaRPr lang="ru-RU" sz="4800" b="1" dirty="0">
              <a:solidFill>
                <a:srgbClr val="C00000"/>
              </a:solidFill>
              <a:effectLst>
                <a:glow rad="228600">
                  <a:schemeClr val="bg1">
                    <a:alpha val="40000"/>
                  </a:schemeClr>
                </a:glow>
              </a:effectLst>
              <a:latin typeface="+mn-lt"/>
            </a:endParaRPr>
          </a:p>
        </p:txBody>
      </p:sp>
      <p:sp>
        <p:nvSpPr>
          <p:cNvPr id="4" name="Подзаголовок 3"/>
          <p:cNvSpPr>
            <a:spLocks noGrp="1"/>
          </p:cNvSpPr>
          <p:nvPr>
            <p:ph type="subTitle" idx="1"/>
          </p:nvPr>
        </p:nvSpPr>
        <p:spPr>
          <a:xfrm>
            <a:off x="1351230" y="4834801"/>
            <a:ext cx="7556078" cy="1683695"/>
          </a:xfrm>
          <a:noFill/>
        </p:spPr>
        <p:txBody>
          <a:bodyPr>
            <a:noAutofit/>
          </a:bodyPr>
          <a:lstStyle/>
          <a:p>
            <a:pPr algn="r"/>
            <a:endParaRPr lang="ru-RU" sz="2800" b="1" i="1" dirty="0" smtClean="0">
              <a:solidFill>
                <a:schemeClr val="tx1"/>
              </a:solidFill>
              <a:effectLst>
                <a:glow rad="228600">
                  <a:schemeClr val="bg1">
                    <a:alpha val="40000"/>
                  </a:schemeClr>
                </a:glow>
              </a:effectLst>
            </a:endParaRPr>
          </a:p>
        </p:txBody>
      </p:sp>
      <p:pic>
        <p:nvPicPr>
          <p:cNvPr id="1032" name="Picture 8" descr="ÐÐ°ÑÑÐ¸Ð½ÐºÐ¸ Ð¿Ð¾ Ð·Ð°Ð¿ÑÐ¾ÑÑ Ð¾ÑÐ´ÐµÐ½ Ð²Ð¾Ð² pn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092280" y="476672"/>
            <a:ext cx="1649654" cy="2290428"/>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xmlns="">
                <a:solidFill>
                  <a:srgbClr val="FFFFFF"/>
                </a:solidFill>
              </a14:hiddenFill>
            </a:ext>
          </a:extLst>
        </p:spPr>
      </p:pic>
      <p:pic>
        <p:nvPicPr>
          <p:cNvPr id="3074" name="Picture 2" descr="C:\Users\Win10\Desktop\мо вов\15 з (2).jpg"/>
          <p:cNvPicPr>
            <a:picLocks noChangeAspect="1" noChangeArrowheads="1"/>
          </p:cNvPicPr>
          <p:nvPr/>
        </p:nvPicPr>
        <p:blipFill>
          <a:blip r:embed="rId4" cstate="print"/>
          <a:srcRect/>
          <a:stretch>
            <a:fillRect/>
          </a:stretch>
        </p:blipFill>
        <p:spPr bwMode="auto">
          <a:xfrm>
            <a:off x="107504" y="0"/>
            <a:ext cx="6858000" cy="6858000"/>
          </a:xfrm>
          <a:prstGeom prst="rect">
            <a:avLst/>
          </a:prstGeom>
          <a:noFill/>
        </p:spPr>
      </p:pic>
    </p:spTree>
    <p:extLst>
      <p:ext uri="{BB962C8B-B14F-4D97-AF65-F5344CB8AC3E}">
        <p14:creationId xmlns:p14="http://schemas.microsoft.com/office/powerpoint/2010/main" xmlns="" val="4219868246"/>
      </p:ext>
    </p:extLst>
  </p:cSld>
  <p:clrMapOvr>
    <a:masterClrMapping/>
  </p:clrMapOvr>
  <p:transition spd="slow" advClick="0" advTm="800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descr="https://hist-ege.sdamgia.ru/get_file?id=115770"/>
          <p:cNvPicPr>
            <a:picLocks noChangeAspect="1" noChangeArrowheads="1"/>
          </p:cNvPicPr>
          <p:nvPr/>
        </p:nvPicPr>
        <p:blipFill>
          <a:blip r:embed="rId2" cstate="print"/>
          <a:srcRect/>
          <a:stretch>
            <a:fillRect/>
          </a:stretch>
        </p:blipFill>
        <p:spPr bwMode="auto">
          <a:xfrm>
            <a:off x="197633" y="188640"/>
            <a:ext cx="4894869" cy="6185149"/>
          </a:xfrm>
          <a:prstGeom prst="rect">
            <a:avLst/>
          </a:prstGeom>
          <a:noFill/>
        </p:spPr>
      </p:pic>
      <p:sp>
        <p:nvSpPr>
          <p:cNvPr id="30723" name="Rectangle 3"/>
          <p:cNvSpPr>
            <a:spLocks noChangeArrowheads="1"/>
          </p:cNvSpPr>
          <p:nvPr/>
        </p:nvSpPr>
        <p:spPr bwMode="auto">
          <a:xfrm>
            <a:off x="5148064" y="293582"/>
            <a:ext cx="3995936"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Arial" charset="0"/>
                <a:cs typeface="Arial" charset="0"/>
              </a:rPr>
              <a:t>8. Заполните пропуск в предложении: «Данный плакат посвящён событиям тысяча девятьсот _______________ года, когда завершилась битва, частью которой была оборона города, указанного на плакате». Ответ запишите словом (сочетанием слов).</a:t>
            </a:r>
          </a:p>
        </p:txBody>
      </p:sp>
      <p:pic>
        <p:nvPicPr>
          <p:cNvPr id="4" name="Picture 8" descr="ÐÐ°ÑÑÐ¸Ð½ÐºÐ¸ Ð¿Ð¾ Ð·Ð°Ð¿ÑÐ¾ÑÑ Ð¾ÑÐ´ÐµÐ½ Ð²Ð¾Ð² pn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8028384" y="5561856"/>
            <a:ext cx="933532" cy="1296144"/>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xmlns="">
                <a:solidFill>
                  <a:srgbClr val="FFFFFF"/>
                </a:solidFill>
              </a14:hiddenFill>
            </a:ext>
          </a:ex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descr="https://hist-ege.sdamgia.ru/get_file?id=115780"/>
          <p:cNvPicPr>
            <a:picLocks noChangeAspect="1" noChangeArrowheads="1"/>
          </p:cNvPicPr>
          <p:nvPr/>
        </p:nvPicPr>
        <p:blipFill>
          <a:blip r:embed="rId2" cstate="print"/>
          <a:srcRect/>
          <a:stretch>
            <a:fillRect/>
          </a:stretch>
        </p:blipFill>
        <p:spPr bwMode="auto">
          <a:xfrm>
            <a:off x="179512" y="241807"/>
            <a:ext cx="4392488" cy="6111287"/>
          </a:xfrm>
          <a:prstGeom prst="rect">
            <a:avLst/>
          </a:prstGeom>
          <a:noFill/>
        </p:spPr>
      </p:pic>
      <p:sp>
        <p:nvSpPr>
          <p:cNvPr id="31747" name="Rectangle 3"/>
          <p:cNvSpPr>
            <a:spLocks noChangeArrowheads="1"/>
          </p:cNvSpPr>
          <p:nvPr/>
        </p:nvSpPr>
        <p:spPr bwMode="auto">
          <a:xfrm>
            <a:off x="4788024" y="102404"/>
            <a:ext cx="4355976" cy="35394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800" b="0" i="0" u="none" strike="noStrike" cap="none" normalizeH="0" baseline="0" dirty="0" smtClean="0">
                <a:ln>
                  <a:noFill/>
                </a:ln>
                <a:solidFill>
                  <a:schemeClr val="tx1"/>
                </a:solidFill>
                <a:effectLst/>
                <a:latin typeface="Arial" charset="0"/>
                <a:cs typeface="Arial" charset="0"/>
              </a:rPr>
              <a:t>Заполните пропуск в предложении: «Данный плакат посвящён событиям тысяча девятьсот _______________ года». Ответ запишите словом (сочетанием слов).</a:t>
            </a:r>
          </a:p>
        </p:txBody>
      </p:sp>
      <p:pic>
        <p:nvPicPr>
          <p:cNvPr id="4" name="Picture 8" descr="ÐÐ°ÑÑÐ¸Ð½ÐºÐ¸ Ð¿Ð¾ Ð·Ð°Ð¿ÑÐ¾ÑÑ Ð¾ÑÐ´ÐµÐ½ Ð²Ð¾Ð² pn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8014240" y="5373216"/>
            <a:ext cx="871710" cy="1210308"/>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xmlns="">
                <a:solidFill>
                  <a:srgbClr val="FFFFFF"/>
                </a:solidFill>
              </a14:hiddenFill>
            </a:ext>
          </a:ex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descr="https://hist-ege.sdamgia.ru/get_file?id=117875"/>
          <p:cNvPicPr>
            <a:picLocks noChangeAspect="1" noChangeArrowheads="1"/>
          </p:cNvPicPr>
          <p:nvPr/>
        </p:nvPicPr>
        <p:blipFill>
          <a:blip r:embed="rId2" cstate="print"/>
          <a:srcRect/>
          <a:stretch>
            <a:fillRect/>
          </a:stretch>
        </p:blipFill>
        <p:spPr bwMode="auto">
          <a:xfrm>
            <a:off x="0" y="272624"/>
            <a:ext cx="5580112" cy="6361763"/>
          </a:xfrm>
          <a:prstGeom prst="rect">
            <a:avLst/>
          </a:prstGeom>
          <a:noFill/>
        </p:spPr>
      </p:pic>
      <p:sp>
        <p:nvSpPr>
          <p:cNvPr id="32771" name="Rectangle 3"/>
          <p:cNvSpPr>
            <a:spLocks noChangeArrowheads="1"/>
          </p:cNvSpPr>
          <p:nvPr/>
        </p:nvSpPr>
        <p:spPr bwMode="auto">
          <a:xfrm>
            <a:off x="5436096" y="205553"/>
            <a:ext cx="3707904" cy="39703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800" b="0" i="0" u="none" strike="noStrike" cap="none" normalizeH="0" baseline="0" dirty="0" smtClean="0">
                <a:ln>
                  <a:noFill/>
                </a:ln>
                <a:solidFill>
                  <a:schemeClr val="tx1"/>
                </a:solidFill>
                <a:effectLst/>
                <a:latin typeface="Arial" charset="0"/>
                <a:cs typeface="Arial" charset="0"/>
              </a:rPr>
              <a:t>Заполните пропуск в предложении: «Окончание битвы, итогам которой посвящена карикатура, произошло в тысяча девятьсот сорок ________ году».</a:t>
            </a:r>
          </a:p>
        </p:txBody>
      </p:sp>
      <p:pic>
        <p:nvPicPr>
          <p:cNvPr id="4" name="Picture 8" descr="ÐÐ°ÑÑÐ¸Ð½ÐºÐ¸ Ð¿Ð¾ Ð·Ð°Ð¿ÑÐ¾ÑÑ Ð¾ÑÐ´ÐµÐ½ Ð²Ð¾Ð² pn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8014240" y="5373216"/>
            <a:ext cx="871710" cy="1210308"/>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xmlns="">
                <a:solidFill>
                  <a:srgbClr val="FFFFFF"/>
                </a:solidFill>
              </a14:hiddenFill>
            </a:ext>
          </a:ex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descr="https://hist-ege.sdamgia.ru/get_file?id=124361"/>
          <p:cNvPicPr>
            <a:picLocks noChangeAspect="1" noChangeArrowheads="1"/>
          </p:cNvPicPr>
          <p:nvPr/>
        </p:nvPicPr>
        <p:blipFill>
          <a:blip r:embed="rId2" cstate="print"/>
          <a:srcRect/>
          <a:stretch>
            <a:fillRect/>
          </a:stretch>
        </p:blipFill>
        <p:spPr bwMode="auto">
          <a:xfrm>
            <a:off x="827584" y="0"/>
            <a:ext cx="7272808" cy="4814871"/>
          </a:xfrm>
          <a:prstGeom prst="rect">
            <a:avLst/>
          </a:prstGeom>
          <a:noFill/>
        </p:spPr>
      </p:pic>
      <p:sp>
        <p:nvSpPr>
          <p:cNvPr id="33795" name="Rectangle 3"/>
          <p:cNvSpPr>
            <a:spLocks noChangeArrowheads="1"/>
          </p:cNvSpPr>
          <p:nvPr/>
        </p:nvSpPr>
        <p:spPr bwMode="auto">
          <a:xfrm>
            <a:off x="395536" y="4405666"/>
            <a:ext cx="8748464" cy="19389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2400" b="0" i="0" u="none" strike="noStrike" cap="none" normalizeH="0" baseline="0" dirty="0" smtClean="0">
              <a:ln>
                <a:noFill/>
              </a:ln>
              <a:solidFill>
                <a:schemeClr val="tx1"/>
              </a:solidFill>
              <a:effectLst/>
              <a:latin typeface="Arial" charset="0"/>
              <a:cs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Arial" charset="0"/>
                <a:cs typeface="Arial" charset="0"/>
              </a:rPr>
              <a:t>Заполните пропуск в предложении: «Данная памятная марка посвящена событиям обороны города ________________». Ответ запишите словом (сочетанием слов).</a:t>
            </a:r>
          </a:p>
        </p:txBody>
      </p:sp>
      <p:pic>
        <p:nvPicPr>
          <p:cNvPr id="4" name="Picture 8" descr="ÐÐ°ÑÑÐ¸Ð½ÐºÐ¸ Ð¿Ð¾ Ð·Ð°Ð¿ÑÐ¾ÑÑ Ð¾ÑÐ´ÐµÐ½ Ð²Ð¾Ð² pn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882981" y="116632"/>
            <a:ext cx="1089121" cy="1512168"/>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xmlns="">
                <a:solidFill>
                  <a:srgbClr val="FFFFFF"/>
                </a:solidFill>
              </a14:hiddenFill>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8" descr="ÐÐ°ÑÑÐ¸Ð½ÐºÐ¸ Ð¿Ð¾ Ð·Ð°Ð¿ÑÐ¾ÑÑ Ð¾ÑÐ´ÐµÐ½ Ð²Ð¾Ð² pn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426737" y="1252461"/>
            <a:ext cx="2290527" cy="3180234"/>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xmlns="">
                <a:solidFill>
                  <a:srgbClr val="FFFFFF"/>
                </a:solidFill>
              </a14:hiddenFill>
            </a:ext>
          </a:extLst>
        </p:spPr>
      </p:pic>
      <p:sp>
        <p:nvSpPr>
          <p:cNvPr id="10" name="Скругленный прямоугольник 9"/>
          <p:cNvSpPr/>
          <p:nvPr/>
        </p:nvSpPr>
        <p:spPr>
          <a:xfrm>
            <a:off x="298765" y="1475721"/>
            <a:ext cx="2786204" cy="268332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ru-RU" b="1" dirty="0" smtClean="0">
                <a:solidFill>
                  <a:schemeClr val="accent6">
                    <a:lumMod val="75000"/>
                  </a:schemeClr>
                </a:solidFill>
              </a:rPr>
              <a:t>Герои фронта и тыла</a:t>
            </a:r>
          </a:p>
          <a:p>
            <a:pPr algn="ctr"/>
            <a:endParaRPr lang="ru-RU" b="1" dirty="0"/>
          </a:p>
          <a:p>
            <a:pPr algn="ctr"/>
            <a:endParaRPr lang="ru-RU" b="1" dirty="0" smtClean="0"/>
          </a:p>
          <a:p>
            <a:pPr algn="ctr"/>
            <a:endParaRPr lang="ru-RU" b="1" dirty="0"/>
          </a:p>
          <a:p>
            <a:pPr algn="ctr"/>
            <a:endParaRPr lang="ru-RU" b="1" dirty="0" smtClean="0"/>
          </a:p>
          <a:p>
            <a:pPr algn="ctr"/>
            <a:endParaRPr lang="ru-RU" b="1" dirty="0"/>
          </a:p>
          <a:p>
            <a:pPr algn="ctr"/>
            <a:endParaRPr lang="ru-RU" b="1" dirty="0" smtClean="0"/>
          </a:p>
          <a:p>
            <a:pPr algn="ctr"/>
            <a:endParaRPr lang="ru-RU" b="1" dirty="0"/>
          </a:p>
          <a:p>
            <a:pPr algn="ctr"/>
            <a:endParaRPr lang="ru-RU" b="1" dirty="0" smtClean="0"/>
          </a:p>
        </p:txBody>
      </p:sp>
      <p:sp>
        <p:nvSpPr>
          <p:cNvPr id="11" name="Шеврон 10"/>
          <p:cNvSpPr/>
          <p:nvPr/>
        </p:nvSpPr>
        <p:spPr>
          <a:xfrm>
            <a:off x="298764" y="281687"/>
            <a:ext cx="2974064" cy="922424"/>
          </a:xfrm>
          <a:prstGeom prst="chevron">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ru-RU" sz="2000" b="1" dirty="0" smtClean="0">
                <a:solidFill>
                  <a:schemeClr val="bg1"/>
                </a:solidFill>
              </a:rPr>
              <a:t>Причины начала ВОВ.</a:t>
            </a:r>
          </a:p>
          <a:p>
            <a:pPr algn="ctr"/>
            <a:r>
              <a:rPr lang="ru-RU" sz="2000" b="1" dirty="0" smtClean="0">
                <a:solidFill>
                  <a:schemeClr val="bg1"/>
                </a:solidFill>
              </a:rPr>
              <a:t>Цели и планы сторон.</a:t>
            </a:r>
            <a:r>
              <a:rPr lang="ru-RU" sz="2000" dirty="0" smtClean="0">
                <a:solidFill>
                  <a:schemeClr val="tx1"/>
                </a:solidFill>
              </a:rPr>
              <a:t> </a:t>
            </a:r>
            <a:endParaRPr lang="ru-RU" sz="2000" dirty="0">
              <a:solidFill>
                <a:schemeClr val="tx1"/>
              </a:solidFill>
            </a:endParaRPr>
          </a:p>
        </p:txBody>
      </p:sp>
      <p:sp>
        <p:nvSpPr>
          <p:cNvPr id="12" name="Шеврон 11"/>
          <p:cNvSpPr/>
          <p:nvPr/>
        </p:nvSpPr>
        <p:spPr>
          <a:xfrm>
            <a:off x="3084968" y="281687"/>
            <a:ext cx="2974064" cy="922424"/>
          </a:xfrm>
          <a:prstGeom prst="chevron">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ru-RU" sz="2000" b="1" dirty="0" smtClean="0">
                <a:solidFill>
                  <a:schemeClr val="bg1"/>
                </a:solidFill>
              </a:rPr>
              <a:t>Этапы </a:t>
            </a:r>
            <a:br>
              <a:rPr lang="ru-RU" sz="2000" b="1" dirty="0" smtClean="0">
                <a:solidFill>
                  <a:schemeClr val="bg1"/>
                </a:solidFill>
              </a:rPr>
            </a:br>
            <a:r>
              <a:rPr lang="ru-RU" sz="2000" b="1" dirty="0" smtClean="0">
                <a:solidFill>
                  <a:schemeClr val="bg1"/>
                </a:solidFill>
              </a:rPr>
              <a:t>и основные сражения</a:t>
            </a:r>
            <a:endParaRPr lang="ru-RU" sz="2000" dirty="0">
              <a:solidFill>
                <a:schemeClr val="tx1"/>
              </a:solidFill>
            </a:endParaRPr>
          </a:p>
        </p:txBody>
      </p:sp>
      <p:sp>
        <p:nvSpPr>
          <p:cNvPr id="13" name="Шеврон 12"/>
          <p:cNvSpPr/>
          <p:nvPr/>
        </p:nvSpPr>
        <p:spPr>
          <a:xfrm>
            <a:off x="5871172" y="281687"/>
            <a:ext cx="2974064" cy="922424"/>
          </a:xfrm>
          <a:prstGeom prst="chevron">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ru-RU" sz="2000" b="1" dirty="0" smtClean="0">
                <a:solidFill>
                  <a:schemeClr val="bg1"/>
                </a:solidFill>
              </a:rPr>
              <a:t>Итоги. Значение</a:t>
            </a:r>
            <a:r>
              <a:rPr lang="ru-RU" sz="2000" b="1" dirty="0">
                <a:solidFill>
                  <a:schemeClr val="bg1"/>
                </a:solidFill>
              </a:rPr>
              <a:t>.</a:t>
            </a:r>
            <a:r>
              <a:rPr lang="ru-RU" sz="2000" b="1" dirty="0" smtClean="0">
                <a:solidFill>
                  <a:schemeClr val="bg1"/>
                </a:solidFill>
              </a:rPr>
              <a:t> </a:t>
            </a:r>
            <a:br>
              <a:rPr lang="ru-RU" sz="2000" b="1" dirty="0" smtClean="0">
                <a:solidFill>
                  <a:schemeClr val="bg1"/>
                </a:solidFill>
              </a:rPr>
            </a:br>
            <a:r>
              <a:rPr lang="ru-RU" sz="2000" b="1" dirty="0" smtClean="0">
                <a:solidFill>
                  <a:schemeClr val="bg1"/>
                </a:solidFill>
              </a:rPr>
              <a:t>Цена победы.</a:t>
            </a:r>
            <a:endParaRPr lang="ru-RU" sz="2000" dirty="0">
              <a:solidFill>
                <a:schemeClr val="tx1"/>
              </a:solidFill>
            </a:endParaRPr>
          </a:p>
        </p:txBody>
      </p:sp>
      <p:sp>
        <p:nvSpPr>
          <p:cNvPr id="14" name="Скругленный прямоугольник 13"/>
          <p:cNvSpPr/>
          <p:nvPr/>
        </p:nvSpPr>
        <p:spPr>
          <a:xfrm>
            <a:off x="414196" y="3291814"/>
            <a:ext cx="1229010" cy="518824"/>
          </a:xfrm>
          <a:prstGeom prst="round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ru-RU" sz="1600" b="1" dirty="0" smtClean="0"/>
              <a:t>Лётчики</a:t>
            </a:r>
            <a:endParaRPr lang="ru-RU" sz="1600" b="1" dirty="0"/>
          </a:p>
        </p:txBody>
      </p:sp>
      <p:sp>
        <p:nvSpPr>
          <p:cNvPr id="15" name="Скругленный прямоугольник 14"/>
          <p:cNvSpPr/>
          <p:nvPr/>
        </p:nvSpPr>
        <p:spPr>
          <a:xfrm>
            <a:off x="414196" y="2707866"/>
            <a:ext cx="1229010" cy="518824"/>
          </a:xfrm>
          <a:prstGeom prst="round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ru-RU" sz="1600" b="1" dirty="0" smtClean="0"/>
              <a:t>Партизаны</a:t>
            </a:r>
            <a:endParaRPr lang="ru-RU" sz="1600" b="1" dirty="0"/>
          </a:p>
        </p:txBody>
      </p:sp>
      <p:sp>
        <p:nvSpPr>
          <p:cNvPr id="16" name="Скругленный прямоугольник 15"/>
          <p:cNvSpPr/>
          <p:nvPr/>
        </p:nvSpPr>
        <p:spPr>
          <a:xfrm>
            <a:off x="414195" y="2130195"/>
            <a:ext cx="1229010" cy="518824"/>
          </a:xfrm>
          <a:prstGeom prst="round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ru-RU" sz="1600" b="1" dirty="0" smtClean="0"/>
              <a:t>Солдаты</a:t>
            </a:r>
            <a:endParaRPr lang="ru-RU" sz="1600" b="1" dirty="0"/>
          </a:p>
        </p:txBody>
      </p:sp>
      <p:sp>
        <p:nvSpPr>
          <p:cNvPr id="17" name="Скругленный прямоугольник 16"/>
          <p:cNvSpPr/>
          <p:nvPr/>
        </p:nvSpPr>
        <p:spPr>
          <a:xfrm>
            <a:off x="1724685" y="2130195"/>
            <a:ext cx="1215427" cy="518824"/>
          </a:xfrm>
          <a:prstGeom prst="round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ru-RU" sz="1600" b="1" dirty="0" smtClean="0"/>
              <a:t>Полководцы</a:t>
            </a:r>
            <a:endParaRPr lang="ru-RU" sz="1600" b="1" dirty="0"/>
          </a:p>
        </p:txBody>
      </p:sp>
      <p:sp>
        <p:nvSpPr>
          <p:cNvPr id="18" name="Скругленный прямоугольник 17"/>
          <p:cNvSpPr/>
          <p:nvPr/>
        </p:nvSpPr>
        <p:spPr>
          <a:xfrm>
            <a:off x="1724685" y="2707866"/>
            <a:ext cx="1215427" cy="518824"/>
          </a:xfrm>
          <a:prstGeom prst="round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ru-RU" sz="1600" b="1" dirty="0" smtClean="0"/>
              <a:t>Разведчики</a:t>
            </a:r>
            <a:endParaRPr lang="ru-RU" sz="1600" b="1" dirty="0"/>
          </a:p>
        </p:txBody>
      </p:sp>
      <p:sp>
        <p:nvSpPr>
          <p:cNvPr id="19" name="Скругленный прямоугольник 18"/>
          <p:cNvSpPr/>
          <p:nvPr/>
        </p:nvSpPr>
        <p:spPr>
          <a:xfrm>
            <a:off x="1724685" y="3298091"/>
            <a:ext cx="1215427" cy="518824"/>
          </a:xfrm>
          <a:prstGeom prst="round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ru-RU" sz="1600" b="1" dirty="0" smtClean="0"/>
              <a:t>Деятели науки и искусства</a:t>
            </a:r>
            <a:endParaRPr lang="ru-RU" sz="1600" b="1" dirty="0"/>
          </a:p>
        </p:txBody>
      </p:sp>
      <p:sp>
        <p:nvSpPr>
          <p:cNvPr id="25" name="Скругленный прямоугольник 24"/>
          <p:cNvSpPr/>
          <p:nvPr/>
        </p:nvSpPr>
        <p:spPr>
          <a:xfrm>
            <a:off x="6059032" y="1475721"/>
            <a:ext cx="2786204" cy="2683323"/>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ru-RU" b="1" dirty="0" smtClean="0">
                <a:solidFill>
                  <a:schemeClr val="accent3">
                    <a:lumMod val="75000"/>
                  </a:schemeClr>
                </a:solidFill>
              </a:rPr>
              <a:t>Советский тыл в годы войны</a:t>
            </a:r>
          </a:p>
          <a:p>
            <a:pPr algn="ctr"/>
            <a:endParaRPr lang="ru-RU" b="1" dirty="0"/>
          </a:p>
          <a:p>
            <a:pPr algn="ctr"/>
            <a:endParaRPr lang="ru-RU" b="1" dirty="0" smtClean="0"/>
          </a:p>
          <a:p>
            <a:pPr algn="ctr"/>
            <a:endParaRPr lang="ru-RU" b="1" dirty="0"/>
          </a:p>
          <a:p>
            <a:pPr algn="ctr"/>
            <a:endParaRPr lang="ru-RU" b="1" dirty="0" smtClean="0"/>
          </a:p>
          <a:p>
            <a:pPr algn="ctr"/>
            <a:endParaRPr lang="ru-RU" b="1" dirty="0"/>
          </a:p>
          <a:p>
            <a:pPr algn="ctr"/>
            <a:endParaRPr lang="ru-RU" b="1" dirty="0" smtClean="0"/>
          </a:p>
          <a:p>
            <a:pPr algn="ctr"/>
            <a:endParaRPr lang="ru-RU" b="1" dirty="0"/>
          </a:p>
          <a:p>
            <a:pPr algn="ctr"/>
            <a:endParaRPr lang="ru-RU" b="1" dirty="0" smtClean="0"/>
          </a:p>
        </p:txBody>
      </p:sp>
      <p:sp>
        <p:nvSpPr>
          <p:cNvPr id="26" name="Скругленный прямоугольник 25"/>
          <p:cNvSpPr/>
          <p:nvPr/>
        </p:nvSpPr>
        <p:spPr>
          <a:xfrm>
            <a:off x="6314792" y="2082665"/>
            <a:ext cx="2274683" cy="347834"/>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ru-RU" sz="1400" b="1" dirty="0" smtClean="0"/>
              <a:t>Органы управления страной</a:t>
            </a:r>
            <a:endParaRPr lang="ru-RU" sz="1400" b="1" dirty="0"/>
          </a:p>
        </p:txBody>
      </p:sp>
      <p:sp>
        <p:nvSpPr>
          <p:cNvPr id="27" name="Скругленный прямоугольник 26"/>
          <p:cNvSpPr/>
          <p:nvPr/>
        </p:nvSpPr>
        <p:spPr>
          <a:xfrm>
            <a:off x="6309418" y="2569078"/>
            <a:ext cx="2274683" cy="347834"/>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ru-RU" sz="1400" b="1" dirty="0" smtClean="0"/>
              <a:t>Военная экономика</a:t>
            </a:r>
            <a:endParaRPr lang="ru-RU" sz="1400" b="1" dirty="0"/>
          </a:p>
        </p:txBody>
      </p:sp>
      <p:sp>
        <p:nvSpPr>
          <p:cNvPr id="28" name="Скругленный прямоугольник 27"/>
          <p:cNvSpPr/>
          <p:nvPr/>
        </p:nvSpPr>
        <p:spPr>
          <a:xfrm>
            <a:off x="6314792" y="3037443"/>
            <a:ext cx="2274683" cy="347834"/>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ru-RU" sz="1400" b="1" dirty="0" smtClean="0"/>
              <a:t>Блокада Ленинграда</a:t>
            </a:r>
            <a:endParaRPr lang="ru-RU" sz="1400" b="1" dirty="0"/>
          </a:p>
        </p:txBody>
      </p:sp>
      <p:sp>
        <p:nvSpPr>
          <p:cNvPr id="29" name="Скругленный прямоугольник 28"/>
          <p:cNvSpPr/>
          <p:nvPr/>
        </p:nvSpPr>
        <p:spPr>
          <a:xfrm>
            <a:off x="6314792" y="3523856"/>
            <a:ext cx="2274683" cy="347834"/>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ru-RU" sz="1400" b="1" dirty="0" smtClean="0"/>
              <a:t>Наука и культура в годы войны</a:t>
            </a:r>
            <a:endParaRPr lang="ru-RU" sz="1400" b="1" dirty="0"/>
          </a:p>
        </p:txBody>
      </p:sp>
      <p:sp>
        <p:nvSpPr>
          <p:cNvPr id="30" name="Скругленный прямоугольник 29"/>
          <p:cNvSpPr/>
          <p:nvPr/>
        </p:nvSpPr>
        <p:spPr>
          <a:xfrm>
            <a:off x="298765" y="4390932"/>
            <a:ext cx="4128380" cy="2289439"/>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ru-RU" b="1" dirty="0" smtClean="0">
                <a:solidFill>
                  <a:schemeClr val="tx2"/>
                </a:solidFill>
              </a:rPr>
              <a:t>Дипломатия в годы войны</a:t>
            </a:r>
          </a:p>
          <a:p>
            <a:pPr algn="ctr"/>
            <a:endParaRPr lang="ru-RU" b="1" dirty="0" smtClean="0">
              <a:solidFill>
                <a:schemeClr val="tx2"/>
              </a:solidFill>
            </a:endParaRPr>
          </a:p>
          <a:p>
            <a:pPr algn="ctr"/>
            <a:endParaRPr lang="ru-RU" b="1" dirty="0">
              <a:solidFill>
                <a:schemeClr val="tx2"/>
              </a:solidFill>
            </a:endParaRPr>
          </a:p>
          <a:p>
            <a:pPr algn="ctr"/>
            <a:endParaRPr lang="ru-RU" b="1" dirty="0" smtClean="0">
              <a:solidFill>
                <a:schemeClr val="tx2"/>
              </a:solidFill>
            </a:endParaRPr>
          </a:p>
          <a:p>
            <a:pPr algn="ctr"/>
            <a:endParaRPr lang="ru-RU" b="1" dirty="0">
              <a:solidFill>
                <a:schemeClr val="tx2"/>
              </a:solidFill>
            </a:endParaRPr>
          </a:p>
          <a:p>
            <a:pPr algn="ctr"/>
            <a:endParaRPr lang="ru-RU" b="1" dirty="0" smtClean="0">
              <a:solidFill>
                <a:schemeClr val="tx2"/>
              </a:solidFill>
            </a:endParaRPr>
          </a:p>
          <a:p>
            <a:pPr algn="ctr"/>
            <a:endParaRPr lang="ru-RU" b="1" dirty="0">
              <a:solidFill>
                <a:schemeClr val="tx2"/>
              </a:solidFill>
            </a:endParaRPr>
          </a:p>
          <a:p>
            <a:pPr algn="ctr"/>
            <a:endParaRPr lang="ru-RU" b="1" dirty="0" smtClean="0">
              <a:solidFill>
                <a:schemeClr val="tx2"/>
              </a:solidFill>
            </a:endParaRPr>
          </a:p>
        </p:txBody>
      </p:sp>
      <p:sp>
        <p:nvSpPr>
          <p:cNvPr id="31" name="Скругленный прямоугольник 30"/>
          <p:cNvSpPr/>
          <p:nvPr/>
        </p:nvSpPr>
        <p:spPr>
          <a:xfrm>
            <a:off x="4716856" y="4371736"/>
            <a:ext cx="4128380" cy="2308634"/>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ru-RU" b="1" dirty="0" smtClean="0">
                <a:solidFill>
                  <a:schemeClr val="accent4">
                    <a:lumMod val="75000"/>
                  </a:schemeClr>
                </a:solidFill>
              </a:rPr>
              <a:t>Нацистский оккупационный режим</a:t>
            </a:r>
          </a:p>
          <a:p>
            <a:pPr algn="ctr"/>
            <a:endParaRPr lang="ru-RU" b="1" dirty="0" smtClean="0"/>
          </a:p>
          <a:p>
            <a:pPr algn="ctr"/>
            <a:endParaRPr lang="ru-RU" b="1" dirty="0"/>
          </a:p>
          <a:p>
            <a:pPr algn="ctr"/>
            <a:endParaRPr lang="ru-RU" b="1" dirty="0" smtClean="0"/>
          </a:p>
          <a:p>
            <a:pPr algn="ctr"/>
            <a:endParaRPr lang="ru-RU" b="1" dirty="0"/>
          </a:p>
          <a:p>
            <a:pPr algn="ctr"/>
            <a:endParaRPr lang="ru-RU" b="1" dirty="0" smtClean="0"/>
          </a:p>
          <a:p>
            <a:pPr algn="ctr"/>
            <a:endParaRPr lang="ru-RU" b="1" dirty="0"/>
          </a:p>
          <a:p>
            <a:pPr algn="ctr"/>
            <a:endParaRPr lang="ru-RU" b="1" dirty="0" smtClean="0"/>
          </a:p>
        </p:txBody>
      </p:sp>
      <p:sp>
        <p:nvSpPr>
          <p:cNvPr id="32" name="Скругленный прямоугольник 31"/>
          <p:cNvSpPr/>
          <p:nvPr/>
        </p:nvSpPr>
        <p:spPr>
          <a:xfrm>
            <a:off x="538681" y="5689075"/>
            <a:ext cx="1756371" cy="775974"/>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ru-RU" b="1" dirty="0" smtClean="0"/>
              <a:t>Ленд-лиз</a:t>
            </a:r>
          </a:p>
        </p:txBody>
      </p:sp>
      <p:sp>
        <p:nvSpPr>
          <p:cNvPr id="33" name="Скругленный прямоугольник 32"/>
          <p:cNvSpPr/>
          <p:nvPr/>
        </p:nvSpPr>
        <p:spPr>
          <a:xfrm>
            <a:off x="538681" y="4790078"/>
            <a:ext cx="3648546" cy="700694"/>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ru-RU" b="1" dirty="0" smtClean="0"/>
              <a:t>Анти-гитлеровская коалиция</a:t>
            </a:r>
          </a:p>
        </p:txBody>
      </p:sp>
      <p:sp>
        <p:nvSpPr>
          <p:cNvPr id="34" name="Скругленный прямоугольник 33"/>
          <p:cNvSpPr/>
          <p:nvPr/>
        </p:nvSpPr>
        <p:spPr>
          <a:xfrm>
            <a:off x="2430856" y="5689075"/>
            <a:ext cx="1756371" cy="775974"/>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ru-RU" b="1" dirty="0" smtClean="0"/>
              <a:t>Начало </a:t>
            </a:r>
            <a:br>
              <a:rPr lang="ru-RU" b="1" dirty="0" smtClean="0"/>
            </a:br>
            <a:r>
              <a:rPr lang="ru-RU" b="1" dirty="0" smtClean="0"/>
              <a:t>Холодной войны</a:t>
            </a:r>
          </a:p>
        </p:txBody>
      </p:sp>
      <p:sp>
        <p:nvSpPr>
          <p:cNvPr id="35" name="Скругленный прямоугольник 34"/>
          <p:cNvSpPr/>
          <p:nvPr/>
        </p:nvSpPr>
        <p:spPr>
          <a:xfrm>
            <a:off x="4939796" y="5998126"/>
            <a:ext cx="1816353" cy="463930"/>
          </a:xfrm>
          <a:prstGeom prst="roundRect">
            <a:avLst/>
          </a:prstGeom>
          <a:ln/>
        </p:spPr>
        <p:style>
          <a:lnRef idx="1">
            <a:schemeClr val="accent4"/>
          </a:lnRef>
          <a:fillRef idx="3">
            <a:schemeClr val="accent4"/>
          </a:fillRef>
          <a:effectRef idx="2">
            <a:schemeClr val="accent4"/>
          </a:effectRef>
          <a:fontRef idx="minor">
            <a:schemeClr val="lt1"/>
          </a:fontRef>
        </p:style>
        <p:txBody>
          <a:bodyPr rtlCol="0" anchor="ctr"/>
          <a:lstStyle/>
          <a:p>
            <a:pPr algn="ctr"/>
            <a:r>
              <a:rPr lang="ru-RU" b="1" dirty="0" smtClean="0">
                <a:solidFill>
                  <a:schemeClr val="bg1"/>
                </a:solidFill>
              </a:rPr>
              <a:t>Холокост</a:t>
            </a:r>
          </a:p>
        </p:txBody>
      </p:sp>
      <p:sp>
        <p:nvSpPr>
          <p:cNvPr id="36" name="Скругленный прямоугольник 35"/>
          <p:cNvSpPr/>
          <p:nvPr/>
        </p:nvSpPr>
        <p:spPr>
          <a:xfrm>
            <a:off x="6819524" y="5998126"/>
            <a:ext cx="1757504" cy="463930"/>
          </a:xfrm>
          <a:prstGeom prst="round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ru-RU" b="1" dirty="0" smtClean="0"/>
              <a:t>План «Ост»</a:t>
            </a:r>
          </a:p>
        </p:txBody>
      </p:sp>
      <p:sp>
        <p:nvSpPr>
          <p:cNvPr id="37" name="Скругленный прямоугольник 36"/>
          <p:cNvSpPr/>
          <p:nvPr/>
        </p:nvSpPr>
        <p:spPr>
          <a:xfrm>
            <a:off x="4939796" y="4807674"/>
            <a:ext cx="3637232" cy="463930"/>
          </a:xfrm>
          <a:prstGeom prst="round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ru-RU" b="1" dirty="0" smtClean="0"/>
              <a:t>Оккупированные территории</a:t>
            </a:r>
          </a:p>
        </p:txBody>
      </p:sp>
      <p:sp>
        <p:nvSpPr>
          <p:cNvPr id="39" name="Скругленный прямоугольник 38"/>
          <p:cNvSpPr/>
          <p:nvPr/>
        </p:nvSpPr>
        <p:spPr>
          <a:xfrm>
            <a:off x="4937533" y="5402900"/>
            <a:ext cx="3637232" cy="463930"/>
          </a:xfrm>
          <a:prstGeom prst="round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ru-RU" b="1" dirty="0" smtClean="0"/>
              <a:t>Партизанское движение</a:t>
            </a:r>
          </a:p>
        </p:txBody>
      </p:sp>
    </p:spTree>
    <p:extLst>
      <p:ext uri="{BB962C8B-B14F-4D97-AF65-F5344CB8AC3E}">
        <p14:creationId xmlns:p14="http://schemas.microsoft.com/office/powerpoint/2010/main" xmlns="" val="309528677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8" descr="ÐÐ°ÑÑÐ¸Ð½ÐºÐ¸ Ð¿Ð¾ Ð·Ð°Ð¿ÑÐ¾ÑÑ Ð¾ÑÐ´ÐµÐ½ Ð²Ð¾Ð² pn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347864" y="404664"/>
            <a:ext cx="2664296" cy="2586196"/>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xmlns="">
                <a:solidFill>
                  <a:srgbClr val="FFFFFF"/>
                </a:solidFill>
              </a14:hiddenFill>
            </a:ext>
          </a:extLst>
        </p:spPr>
      </p:pic>
      <p:sp>
        <p:nvSpPr>
          <p:cNvPr id="3" name="Прямоугольник 2"/>
          <p:cNvSpPr/>
          <p:nvPr/>
        </p:nvSpPr>
        <p:spPr>
          <a:xfrm>
            <a:off x="1907704" y="3140968"/>
            <a:ext cx="5544616" cy="646331"/>
          </a:xfrm>
          <a:prstGeom prst="rect">
            <a:avLst/>
          </a:prstGeom>
        </p:spPr>
        <p:txBody>
          <a:bodyPr wrap="square">
            <a:spAutoFit/>
          </a:bodyPr>
          <a:lstStyle/>
          <a:p>
            <a:pPr algn="ctr"/>
            <a:r>
              <a:rPr lang="ru-RU" sz="3600" b="1" dirty="0" smtClean="0">
                <a:solidFill>
                  <a:schemeClr val="accent2"/>
                </a:solidFill>
                <a:latin typeface="Times New Roman" pitchFamily="18" charset="0"/>
                <a:cs typeface="Times New Roman" pitchFamily="18" charset="0"/>
              </a:rPr>
              <a:t>Спасибо!</a:t>
            </a:r>
            <a:endParaRPr lang="ru-RU" sz="3600" b="1" dirty="0">
              <a:solidFill>
                <a:schemeClr val="accent2"/>
              </a:solidFill>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8650" y="294482"/>
            <a:ext cx="7886700" cy="1325563"/>
          </a:xfrm>
        </p:spPr>
        <p:txBody>
          <a:bodyPr>
            <a:normAutofit fontScale="90000"/>
          </a:bodyPr>
          <a:lstStyle/>
          <a:p>
            <a:pPr algn="ctr"/>
            <a:r>
              <a:rPr lang="ru-RU" sz="3600" b="1" dirty="0" smtClean="0">
                <a:solidFill>
                  <a:srgbClr val="C00000"/>
                </a:solidFill>
                <a:latin typeface="+mn-lt"/>
              </a:rPr>
              <a:t>Ключевые методические задачи </a:t>
            </a:r>
            <a:br>
              <a:rPr lang="ru-RU" sz="3600" b="1" dirty="0" smtClean="0">
                <a:solidFill>
                  <a:srgbClr val="C00000"/>
                </a:solidFill>
                <a:latin typeface="+mn-lt"/>
              </a:rPr>
            </a:br>
            <a:r>
              <a:rPr lang="ru-RU" sz="3600" b="1" dirty="0" smtClean="0">
                <a:solidFill>
                  <a:srgbClr val="C00000"/>
                </a:solidFill>
                <a:latin typeface="+mn-lt"/>
              </a:rPr>
              <a:t>при подготовке к ЕГЭ по истории (по теме ВОв)</a:t>
            </a:r>
            <a:endParaRPr lang="ru-RU" sz="3600" b="1" dirty="0">
              <a:solidFill>
                <a:srgbClr val="C00000"/>
              </a:solidFill>
              <a:latin typeface="+mn-lt"/>
            </a:endParaRPr>
          </a:p>
        </p:txBody>
      </p:sp>
      <p:pic>
        <p:nvPicPr>
          <p:cNvPr id="4" name="Picture 8" descr="ÐÐ°ÑÑÐ¸Ð½ÐºÐ¸ Ð¿Ð¾ Ð·Ð°Ð¿ÑÐ¾ÑÑ Ð¾ÑÐ´ÐµÐ½ Ð²Ð¾Ð² png"/>
          <p:cNvPicPr>
            <a:picLocks noGrp="1" noChangeAspect="1" noChangeArrowheads="1"/>
          </p:cNvPicPr>
          <p:nvPr>
            <p:ph idx="1"/>
          </p:nvPr>
        </p:nvPicPr>
        <p:blipFill>
          <a:blip r:embed="rId2" cstate="print">
            <a:extLst>
              <a:ext uri="{28A0092B-C50C-407E-A947-70E740481C1C}">
                <a14:useLocalDpi xmlns:a14="http://schemas.microsoft.com/office/drawing/2010/main" xmlns="" val="0"/>
              </a:ext>
            </a:extLst>
          </a:blip>
          <a:srcRect/>
          <a:stretch>
            <a:fillRect/>
          </a:stretch>
        </p:blipFill>
        <p:spPr bwMode="auto">
          <a:xfrm>
            <a:off x="3406326" y="2740026"/>
            <a:ext cx="2331348" cy="3236912"/>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xmlns="">
                <a:solidFill>
                  <a:srgbClr val="FFFFFF"/>
                </a:solidFill>
              </a14:hiddenFill>
            </a:ext>
          </a:extLst>
        </p:spPr>
      </p:pic>
      <p:sp>
        <p:nvSpPr>
          <p:cNvPr id="5" name="Скругленный прямоугольник 4"/>
          <p:cNvSpPr/>
          <p:nvPr/>
        </p:nvSpPr>
        <p:spPr>
          <a:xfrm>
            <a:off x="3007519" y="1740695"/>
            <a:ext cx="3128963" cy="992188"/>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ru-RU" b="1" dirty="0" smtClean="0"/>
              <a:t>1. Основные этапы войны, даты </a:t>
            </a:r>
            <a:br>
              <a:rPr lang="ru-RU" b="1" dirty="0" smtClean="0"/>
            </a:br>
            <a:r>
              <a:rPr lang="ru-RU" b="1" dirty="0" smtClean="0"/>
              <a:t>и ключевые события на фронте</a:t>
            </a:r>
            <a:endParaRPr lang="ru-RU" b="1" dirty="0"/>
          </a:p>
        </p:txBody>
      </p:sp>
      <p:sp>
        <p:nvSpPr>
          <p:cNvPr id="7" name="Скругленный прямоугольник 6"/>
          <p:cNvSpPr/>
          <p:nvPr/>
        </p:nvSpPr>
        <p:spPr>
          <a:xfrm>
            <a:off x="405600" y="3236120"/>
            <a:ext cx="3000726" cy="992188"/>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ru-RU" b="1" dirty="0" smtClean="0"/>
              <a:t>2. Ключевые герои, полководцы </a:t>
            </a:r>
            <a:br>
              <a:rPr lang="ru-RU" b="1" dirty="0" smtClean="0"/>
            </a:br>
            <a:r>
              <a:rPr lang="ru-RU" b="1" dirty="0" smtClean="0"/>
              <a:t>и их роли в событиях войны</a:t>
            </a:r>
            <a:endParaRPr lang="ru-RU" b="1" dirty="0"/>
          </a:p>
        </p:txBody>
      </p:sp>
      <p:sp>
        <p:nvSpPr>
          <p:cNvPr id="8" name="Скругленный прямоугольник 7"/>
          <p:cNvSpPr/>
          <p:nvPr/>
        </p:nvSpPr>
        <p:spPr>
          <a:xfrm>
            <a:off x="5737674" y="3236120"/>
            <a:ext cx="3000726" cy="992188"/>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ru-RU" b="1" dirty="0" smtClean="0"/>
              <a:t>3. Картографические представления </a:t>
            </a:r>
            <a:br>
              <a:rPr lang="ru-RU" b="1" dirty="0" smtClean="0"/>
            </a:br>
            <a:r>
              <a:rPr lang="ru-RU" b="1" dirty="0" smtClean="0"/>
              <a:t>о событиях войны </a:t>
            </a:r>
            <a:br>
              <a:rPr lang="ru-RU" b="1" dirty="0" smtClean="0"/>
            </a:br>
            <a:r>
              <a:rPr lang="ru-RU" b="1" dirty="0" smtClean="0"/>
              <a:t>+ умение «читать карту»</a:t>
            </a:r>
            <a:endParaRPr lang="ru-RU" b="1" dirty="0"/>
          </a:p>
        </p:txBody>
      </p:sp>
      <p:sp>
        <p:nvSpPr>
          <p:cNvPr id="9" name="Скругленный прямоугольник 8"/>
          <p:cNvSpPr/>
          <p:nvPr/>
        </p:nvSpPr>
        <p:spPr>
          <a:xfrm>
            <a:off x="911739" y="5576890"/>
            <a:ext cx="3000726" cy="992188"/>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ru-RU" b="1" dirty="0" smtClean="0"/>
              <a:t>4. Участие СССР </a:t>
            </a:r>
            <a:br>
              <a:rPr lang="ru-RU" b="1" dirty="0" smtClean="0"/>
            </a:br>
            <a:r>
              <a:rPr lang="ru-RU" b="1" dirty="0" smtClean="0"/>
              <a:t>в Антигитлеровской коалиции</a:t>
            </a:r>
            <a:endParaRPr lang="ru-RU" b="1" dirty="0"/>
          </a:p>
        </p:txBody>
      </p:sp>
      <p:sp>
        <p:nvSpPr>
          <p:cNvPr id="10" name="Скругленный прямоугольник 9"/>
          <p:cNvSpPr/>
          <p:nvPr/>
        </p:nvSpPr>
        <p:spPr>
          <a:xfrm>
            <a:off x="5231535" y="5576890"/>
            <a:ext cx="3000726" cy="992188"/>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ru-RU" b="1" dirty="0" smtClean="0"/>
              <a:t>5. Советский тыл в годы Вов </a:t>
            </a:r>
            <a:br>
              <a:rPr lang="ru-RU" b="1" dirty="0" smtClean="0"/>
            </a:br>
            <a:r>
              <a:rPr lang="ru-RU" b="1" dirty="0" smtClean="0"/>
              <a:t>(экономика, культура) </a:t>
            </a:r>
            <a:endParaRPr lang="ru-RU" b="1" dirty="0"/>
          </a:p>
        </p:txBody>
      </p:sp>
    </p:spTree>
    <p:extLst>
      <p:ext uri="{BB962C8B-B14F-4D97-AF65-F5344CB8AC3E}">
        <p14:creationId xmlns:p14="http://schemas.microsoft.com/office/powerpoint/2010/main" xmlns="" val="30940415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8" descr="ÐÐ°ÑÑÐ¸Ð½ÐºÐ¸ Ð¿Ð¾ Ð·Ð°Ð¿ÑÐ¾ÑÑ Ð¾ÑÐ´ÐµÐ½ Ð²Ð¾Ð² pn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347864" y="404664"/>
            <a:ext cx="2664296" cy="2586196"/>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xmlns="">
                <a:solidFill>
                  <a:srgbClr val="FFFFFF"/>
                </a:solidFill>
              </a14:hiddenFill>
            </a:ext>
          </a:extLst>
        </p:spPr>
      </p:pic>
      <p:sp>
        <p:nvSpPr>
          <p:cNvPr id="3" name="Прямоугольник 2"/>
          <p:cNvSpPr/>
          <p:nvPr/>
        </p:nvSpPr>
        <p:spPr>
          <a:xfrm>
            <a:off x="755576" y="3140968"/>
            <a:ext cx="7704856" cy="2308324"/>
          </a:xfrm>
          <a:prstGeom prst="rect">
            <a:avLst/>
          </a:prstGeom>
        </p:spPr>
        <p:txBody>
          <a:bodyPr wrap="square">
            <a:spAutoFit/>
          </a:bodyPr>
          <a:lstStyle/>
          <a:p>
            <a:pPr algn="just"/>
            <a:r>
              <a:rPr lang="ru-RU" sz="2400" b="1" dirty="0" smtClean="0">
                <a:latin typeface="Times New Roman" pitchFamily="18" charset="0"/>
                <a:cs typeface="Times New Roman" pitchFamily="18" charset="0"/>
              </a:rPr>
              <a:t>Ключевым заданием при подготовке к ЕГЭ по истории по теме ВОВ является 17 задание. Состоит задание из двух отрывков, к ним дается три вопроса. Оценивается задание в 3 балла. Главный секрет его выполнения – хорошее знание событий ВОВ. Пример выполнения.</a:t>
            </a:r>
            <a:endParaRPr lang="ru-RU" sz="2400" b="1" dirty="0">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1"/>
          <p:cNvSpPr>
            <a:spLocks noChangeArrowheads="1"/>
          </p:cNvSpPr>
          <p:nvPr/>
        </p:nvSpPr>
        <p:spPr bwMode="auto">
          <a:xfrm>
            <a:off x="0" y="86916"/>
            <a:ext cx="9036496" cy="677108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Arial" pitchFamily="34" charset="0"/>
                <a:cs typeface="Arial" pitchFamily="34" charset="0"/>
              </a:rPr>
              <a:t>17. Прочтите отрывки из воспоминаний современников.</a:t>
            </a: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Arial" pitchFamily="34" charset="0"/>
                <a:cs typeface="Arial"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Arial" pitchFamily="34" charset="0"/>
                <a:cs typeface="Arial" pitchFamily="34" charset="0"/>
              </a:rPr>
              <a:t>ФРАГМЕНТЫ ИСТОЧНИКОВ</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Arial" pitchFamily="34" charset="0"/>
                <a:cs typeface="Arial" pitchFamily="34" charset="0"/>
              </a:rPr>
              <a:t>А)  «Ключевым </a:t>
            </a:r>
            <a:r>
              <a:rPr kumimoji="0" lang="ru-RU" sz="1400" b="0" i="0" u="none" strike="noStrike" cap="none" normalizeH="0" baseline="0" dirty="0" err="1" smtClean="0">
                <a:ln>
                  <a:noFill/>
                </a:ln>
                <a:solidFill>
                  <a:schemeClr val="tx1"/>
                </a:solidFill>
                <a:effectLst/>
                <a:latin typeface="Arial" pitchFamily="34" charset="0"/>
                <a:cs typeface="Arial" pitchFamily="34" charset="0"/>
              </a:rPr>
              <a:t>моментом________</a:t>
            </a:r>
            <a:r>
              <a:rPr kumimoji="0" lang="ru-RU" sz="1400" b="0" i="0" u="none" strike="noStrike" cap="none" normalizeH="0" baseline="0" dirty="0" smtClean="0">
                <a:ln>
                  <a:noFill/>
                </a:ln>
                <a:solidFill>
                  <a:schemeClr val="tx1"/>
                </a:solidFill>
                <a:effectLst/>
                <a:latin typeface="Arial" pitchFamily="34" charset="0"/>
                <a:cs typeface="Arial" pitchFamily="34" charset="0"/>
              </a:rPr>
              <a:t> битвы считается танковое сражение под деревней Прохоровкой 12 июля 1943 года.</a:t>
            </a: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Arial" pitchFamily="34" charset="0"/>
                <a:cs typeface="Arial" pitchFamily="34" charset="0"/>
              </a:rPr>
              <a:t>Удивительно, но это масштабное столкновение бронетехники противоборствующих сторон и по сей день вызывает ожесточённые споры историков.</a:t>
            </a: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Arial" pitchFamily="34" charset="0"/>
                <a:cs typeface="Arial" pitchFamily="34" charset="0"/>
              </a:rPr>
              <a:t>Классическая советская историография сообщала о 800 танках у Красной Армии и 700 у вермахта. Современные историки склонны увеличивать число советских танков и уменьшать число немецких. Говорят также, что костяк советских танковых корпусов и армий на тот момент составляли устаревшие Т-34, значительно уступавшие новейшим немецким «Тиграм» и «Пантерам»  — именно этим объясняется высокое число советских потерь. Так или иначе, но на поле у Прохоровки гитлеровские танки были остановлены. После чего фашисты начали стремительно откатываться на Запад».</a:t>
            </a: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Arial" pitchFamily="34" charset="0"/>
                <a:cs typeface="Arial" pitchFamily="34" charset="0"/>
              </a:rPr>
              <a:t>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Arial" pitchFamily="34" charset="0"/>
                <a:cs typeface="Arial" pitchFamily="34" charset="0"/>
              </a:rPr>
              <a:t>Б)  «Когда немцы начали слабеть, наш корпус и другие части пустили в наступление. Объезжая подбитые танки, мы рванулись вперед. Нашему экипажу пришлось туго под Прохоровкой. Тяжелые фугасные снаряды сорвали с машины все крылья и фары и все, что плохо лежало  — хорошо, что мы сняли вовремя десант. Самое плохое, что как только мы ринулись в бой, у нас сорвало гусеницу и пришлось во время боя обуваться, но хорошо тренированный экипаж без особого труда справился с этой проблемой. Я первый раз очень боялся, думал, что следующий снаряд попадет прямо в мой люк. Ускорил ход и по пересеченной местности нагнал машину. Когда танк идет на ухабах, он так качается, что трудно в него попасть. Я этим воспользовался и залетел прямо в рощу, тут же выстрел и мы подбили самоходку. Видим, из люков выскакивают немцы, а наш пулемет поливает их огнем. </a:t>
            </a:r>
            <a:r>
              <a:rPr kumimoji="0" lang="ru-RU" sz="1400" b="0" i="0" u="none" strike="noStrike" cap="none" normalizeH="0" baseline="0" dirty="0" err="1" smtClean="0">
                <a:ln>
                  <a:noFill/>
                </a:ln>
                <a:solidFill>
                  <a:schemeClr val="tx1"/>
                </a:solidFill>
                <a:effectLst/>
                <a:latin typeface="Arial" pitchFamily="34" charset="0"/>
                <a:cs typeface="Arial" pitchFamily="34" charset="0"/>
              </a:rPr>
              <a:t>Повыползали</a:t>
            </a:r>
            <a:r>
              <a:rPr kumimoji="0" lang="ru-RU" sz="1400" b="0" i="0" u="none" strike="noStrike" cap="none" normalizeH="0" baseline="0" dirty="0" smtClean="0">
                <a:ln>
                  <a:noFill/>
                </a:ln>
                <a:solidFill>
                  <a:schemeClr val="tx1"/>
                </a:solidFill>
                <a:effectLst/>
                <a:latin typeface="Arial" pitchFamily="34" charset="0"/>
                <a:cs typeface="Arial" pitchFamily="34" charset="0"/>
              </a:rPr>
              <a:t> и остальные немецкие танки, я разворачиваю свою машину и кричу Мише Овечкину: «Давай в бок по «тигру»! Не успел я сообразить, как с «тигра» слетела гусеница и он задымился. Так наш первый бой был и страшный, и удачный. После боя мы получили благодарность. Потом уже в боях стали меньше бояться и нервничать».</a:t>
            </a: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Arial" pitchFamily="34" charset="0"/>
                <a:cs typeface="Arial" pitchFamily="34" charset="0"/>
              </a:rPr>
              <a:t>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Arial" pitchFamily="34" charset="0"/>
                <a:cs typeface="Arial" pitchFamily="34" charset="0"/>
              </a:rPr>
              <a:t>Укажите название битвы, к которой относятся оба представленных отрывка. Укажите кодовое название наступательной операции, проведённой немецкой армией на первом этапе этой битвы. Приведите одно любое суждение, которым автор одного из отрывков указывает на значимость, описанного в нём сражения.</a:t>
            </a:r>
          </a:p>
        </p:txBody>
      </p:sp>
      <p:pic>
        <p:nvPicPr>
          <p:cNvPr id="3" name="Picture 8" descr="ÐÐ°ÑÑÐ¸Ð½ÐºÐ¸ Ð¿Ð¾ Ð·Ð°Ð¿ÑÐ¾ÑÑ Ð¾ÑÐ´ÐµÐ½ Ð²Ð¾Ð² pn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100392" y="0"/>
            <a:ext cx="602210" cy="836126"/>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xmlns="">
                <a:solidFill>
                  <a:srgbClr val="FFFFFF"/>
                </a:solidFill>
              </a14:hiddenFill>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1"/>
          <p:cNvSpPr>
            <a:spLocks noChangeArrowheads="1"/>
          </p:cNvSpPr>
          <p:nvPr/>
        </p:nvSpPr>
        <p:spPr bwMode="auto">
          <a:xfrm>
            <a:off x="611560" y="248601"/>
            <a:ext cx="8532440" cy="403187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3200" b="0" i="0" u="none" strike="noStrike" cap="none" normalizeH="0" baseline="0" dirty="0" smtClean="0">
                <a:ln>
                  <a:noFill/>
                </a:ln>
                <a:solidFill>
                  <a:schemeClr val="tx1"/>
                </a:solidFill>
                <a:effectLst/>
                <a:latin typeface="Arial" pitchFamily="34" charset="0"/>
                <a:cs typeface="Arial" pitchFamily="34" charset="0"/>
              </a:rPr>
              <a:t>1.  Название битвы  — Курская.</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3200" b="0" i="0" u="none" strike="noStrike" cap="none" normalizeH="0" baseline="0" dirty="0" smtClean="0">
                <a:ln>
                  <a:noFill/>
                </a:ln>
                <a:solidFill>
                  <a:schemeClr val="tx1"/>
                </a:solidFill>
                <a:effectLst/>
                <a:latin typeface="Arial" pitchFamily="34" charset="0"/>
                <a:cs typeface="Arial" pitchFamily="34" charset="0"/>
              </a:rPr>
              <a:t>2.  Кодовое название операции: «Цитадель».</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3200" b="0" i="0" u="none" strike="noStrike" cap="none" normalizeH="0" baseline="0" dirty="0" smtClean="0">
                <a:ln>
                  <a:noFill/>
                </a:ln>
                <a:solidFill>
                  <a:schemeClr val="tx1"/>
                </a:solidFill>
                <a:effectLst/>
                <a:latin typeface="Arial" pitchFamily="34" charset="0"/>
                <a:cs typeface="Arial" pitchFamily="34" charset="0"/>
              </a:rPr>
              <a:t>3.  Суждение, например: так или иначе, но на поле у Прохоровки гитлеровские танки были остановлены. После чего фашисты начали стремительно откатываться на Запад.</a:t>
            </a:r>
          </a:p>
        </p:txBody>
      </p:sp>
      <p:pic>
        <p:nvPicPr>
          <p:cNvPr id="3" name="Picture 8" descr="ÐÐ°ÑÑÐ¸Ð½ÐºÐ¸ Ð¿Ð¾ Ð·Ð°Ð¿ÑÐ¾ÑÑ Ð¾ÑÐ´ÐµÐ½ Ð²Ð¾Ð² pn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059832" y="4293096"/>
            <a:ext cx="2160240" cy="2290428"/>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xmlns="">
                <a:solidFill>
                  <a:srgbClr val="FFFFFF"/>
                </a:solidFill>
              </a14:hiddenFill>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
          <p:cNvSpPr>
            <a:spLocks noChangeArrowheads="1"/>
          </p:cNvSpPr>
          <p:nvPr/>
        </p:nvSpPr>
        <p:spPr bwMode="auto">
          <a:xfrm>
            <a:off x="611560" y="2425030"/>
            <a:ext cx="8136904" cy="35394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8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19.</a:t>
            </a:r>
            <a:r>
              <a:rPr kumimoji="0" lang="ru-RU" sz="28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ru-RU" sz="3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Используя знания по истории России, раскройте смысл понятия «коренной перелом». Приведите один исторический факт, конкретизирующий данное понятие относительно истории России. Приведённый факт не должен содержаться в данном Вами определении понятия.</a:t>
            </a:r>
            <a:endParaRPr kumimoji="0" lang="ru-RU" sz="3200" b="0" i="0" u="none" strike="noStrike" cap="none" normalizeH="0" baseline="0" dirty="0" smtClean="0">
              <a:ln>
                <a:noFill/>
              </a:ln>
              <a:solidFill>
                <a:schemeClr val="tx1"/>
              </a:solidFill>
              <a:effectLst/>
              <a:latin typeface="Arial" pitchFamily="34" charset="0"/>
              <a:cs typeface="Arial" pitchFamily="34" charset="0"/>
            </a:endParaRPr>
          </a:p>
        </p:txBody>
      </p:sp>
      <p:pic>
        <p:nvPicPr>
          <p:cNvPr id="4" name="Picture 8" descr="ÐÐ°ÑÑÐ¸Ð½ÐºÐ¸ Ð¿Ð¾ Ð·Ð°Ð¿ÑÐ¾ÑÑ Ð¾ÑÐ´ÐµÐ½ Ð²Ð¾Ð² pn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987824" y="0"/>
            <a:ext cx="2304256" cy="2290428"/>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xmlns="">
                <a:solidFill>
                  <a:srgbClr val="FFFFFF"/>
                </a:solidFill>
              </a14:hiddenFill>
            </a:ext>
          </a:ex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8" descr="ÐÐ°ÑÑÐ¸Ð½ÐºÐ¸ Ð¿Ð¾ Ð·Ð°Ð¿ÑÐ¾ÑÑ Ð¾ÑÐ´ÐµÐ½ Ð²Ð¾Ð² pn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203848" y="116632"/>
            <a:ext cx="2232248" cy="2290428"/>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xmlns="">
                <a:solidFill>
                  <a:srgbClr val="FFFFFF"/>
                </a:solidFill>
              </a14:hiddenFill>
            </a:ext>
          </a:extLst>
        </p:spPr>
      </p:pic>
      <p:sp>
        <p:nvSpPr>
          <p:cNvPr id="4" name="Прямоугольник 3"/>
          <p:cNvSpPr/>
          <p:nvPr/>
        </p:nvSpPr>
        <p:spPr>
          <a:xfrm>
            <a:off x="539552" y="2551837"/>
            <a:ext cx="7704856" cy="3539430"/>
          </a:xfrm>
          <a:prstGeom prst="rect">
            <a:avLst/>
          </a:prstGeom>
        </p:spPr>
        <p:txBody>
          <a:bodyPr wrap="square">
            <a:spAutoFit/>
          </a:bodyPr>
          <a:lstStyle/>
          <a:p>
            <a:r>
              <a:rPr lang="ru-RU" dirty="0" smtClean="0"/>
              <a:t> </a:t>
            </a:r>
            <a:r>
              <a:rPr lang="ru-RU" sz="2800" dirty="0" smtClean="0"/>
              <a:t>19. </a:t>
            </a:r>
            <a:r>
              <a:rPr lang="ru-RU" sz="2800" b="1" dirty="0" smtClean="0"/>
              <a:t>Коренной перелом </a:t>
            </a:r>
            <a:r>
              <a:rPr lang="ru-RU" sz="2800" dirty="0" smtClean="0"/>
              <a:t>- это радикальное изменение сил, характеризующееся переходом стратегической инициативы в руки Красной армии, а также резким ростом военно-экономических показателей СССР, который ранее проигрывал и отступал.</a:t>
            </a:r>
          </a:p>
          <a:p>
            <a:r>
              <a:rPr lang="ru-RU" sz="2800" b="1" dirty="0" smtClean="0"/>
              <a:t>Факт </a:t>
            </a:r>
            <a:r>
              <a:rPr lang="ru-RU" sz="2800" dirty="0" smtClean="0"/>
              <a:t>– коренной перелом наступает в 1943 году.</a:t>
            </a:r>
          </a:p>
          <a:p>
            <a:endParaRPr lang="ru-RU" sz="2800" dirty="0"/>
          </a:p>
        </p:txBody>
      </p:sp>
      <p:sp>
        <p:nvSpPr>
          <p:cNvPr id="26626" name="AutoShape 2" descr="C:\Users\Win10\Downloads\i (6).webp"/>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AutoShape 2" descr="C:\Users\Win10\Downloads\i (6).webp"/>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8676" name="AutoShape 4" descr="C:\Users\Win10\Downloads\i (6).webp"/>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28678" name="Picture 6" descr="Picture background"/>
          <p:cNvPicPr>
            <a:picLocks noChangeAspect="1" noChangeArrowheads="1"/>
          </p:cNvPicPr>
          <p:nvPr/>
        </p:nvPicPr>
        <p:blipFill>
          <a:blip r:embed="rId2" cstate="print"/>
          <a:srcRect/>
          <a:stretch>
            <a:fillRect/>
          </a:stretch>
        </p:blipFill>
        <p:spPr bwMode="auto">
          <a:xfrm>
            <a:off x="0" y="0"/>
            <a:ext cx="9144000" cy="6858001"/>
          </a:xfrm>
          <a:prstGeom prst="rect">
            <a:avLst/>
          </a:prstGeom>
          <a:noFill/>
        </p:spPr>
      </p:pic>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85</TotalTime>
  <Words>447</Words>
  <Application>Microsoft Office PowerPoint</Application>
  <PresentationFormat>Экран (4:3)</PresentationFormat>
  <Paragraphs>103</Paragraphs>
  <Slides>20</Slides>
  <Notes>3</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Тема Office</vt:lpstr>
      <vt:lpstr>Великая Отечественная война</vt:lpstr>
      <vt:lpstr>Слайд 2</vt:lpstr>
      <vt:lpstr>Ключевые методические задачи  при подготовке к ЕГЭ по истории (по теме ВОв)</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   </vt:lpstr>
      <vt:lpstr>Слайд 16</vt:lpstr>
      <vt:lpstr>Слайд 17</vt:lpstr>
      <vt:lpstr>Слайд 18</vt:lpstr>
      <vt:lpstr>Слайд 19</vt:lpstr>
      <vt:lpstr>Слайд 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Великая Отечественная война</dc:title>
  <dc:creator>Win10</dc:creator>
  <cp:lastModifiedBy>Win10</cp:lastModifiedBy>
  <cp:revision>5</cp:revision>
  <dcterms:created xsi:type="dcterms:W3CDTF">2025-02-26T11:10:51Z</dcterms:created>
  <dcterms:modified xsi:type="dcterms:W3CDTF">2025-07-09T12:35:13Z</dcterms:modified>
</cp:coreProperties>
</file>