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07" r:id="rId2"/>
    <p:sldId id="266" r:id="rId3"/>
    <p:sldId id="277" r:id="rId4"/>
    <p:sldId id="292" r:id="rId5"/>
    <p:sldId id="431" r:id="rId6"/>
    <p:sldId id="296" r:id="rId7"/>
    <p:sldId id="302" r:id="rId8"/>
    <p:sldId id="306" r:id="rId9"/>
    <p:sldId id="310" r:id="rId10"/>
    <p:sldId id="322" r:id="rId11"/>
    <p:sldId id="333" r:id="rId12"/>
    <p:sldId id="344" r:id="rId13"/>
    <p:sldId id="348" r:id="rId14"/>
    <p:sldId id="355" r:id="rId15"/>
    <p:sldId id="422" r:id="rId16"/>
    <p:sldId id="370" r:id="rId17"/>
    <p:sldId id="381" r:id="rId18"/>
    <p:sldId id="391" r:id="rId19"/>
    <p:sldId id="396" r:id="rId20"/>
    <p:sldId id="399" r:id="rId21"/>
    <p:sldId id="40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Мои документы\Загрузки\ОБОИ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3500430" cy="1357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10-11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КЛАСС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857364"/>
            <a:ext cx="5643602" cy="2000264"/>
          </a:xfrm>
          <a:prstGeom prst="rect">
            <a:avLst/>
          </a:prstGeom>
          <a:ln/>
          <a:scene3d>
            <a:camera prst="isometricOffAxis1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ЗАДАНИЕ 28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572140"/>
            <a:ext cx="2643206" cy="12858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РЕШЕНИЕ ЗАДАЧ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СЦЕПЛЕННОЕ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С ПОЛОМ НАСЛЕДОВАНИЕ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42928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60000"/>
              </a:lnSpc>
              <a:buNone/>
            </a:pPr>
            <a:r>
              <a:rPr lang="ru-RU" dirty="0" smtClean="0"/>
              <a:t>   У кур встречается </a:t>
            </a:r>
            <a:r>
              <a:rPr lang="ru-RU" u="sng" dirty="0" smtClean="0"/>
              <a:t>сцепленный с полом</a:t>
            </a:r>
            <a:r>
              <a:rPr lang="ru-RU" dirty="0" smtClean="0"/>
              <a:t> летальный ген (а), вызывающий гибель эмбрионов, гетерозиготы по этому гену жизнеспособны. Скрестили нормальную курицу с гетерозиготным по этому гену петухом (у </a:t>
            </a:r>
            <a:r>
              <a:rPr lang="ru-RU" u="sng" dirty="0" smtClean="0"/>
              <a:t>птиц гетерогаметный </a:t>
            </a:r>
            <a:r>
              <a:rPr lang="ru-RU" dirty="0" smtClean="0"/>
              <a:t>пол — </a:t>
            </a:r>
            <a:r>
              <a:rPr lang="ru-RU" u="sng" dirty="0" smtClean="0"/>
              <a:t>женский</a:t>
            </a:r>
            <a:r>
              <a:rPr lang="ru-RU" dirty="0" smtClean="0"/>
              <a:t>). Составьте </a:t>
            </a:r>
            <a:r>
              <a:rPr lang="ru-RU" u="sng" dirty="0" smtClean="0"/>
              <a:t>схему </a:t>
            </a:r>
            <a:r>
              <a:rPr lang="ru-RU" dirty="0" smtClean="0"/>
              <a:t>решения задачи, определите генотипы родителей, </a:t>
            </a:r>
            <a:r>
              <a:rPr lang="ru-RU" u="sng" dirty="0" smtClean="0"/>
              <a:t>пол</a:t>
            </a:r>
            <a:r>
              <a:rPr lang="ru-RU" dirty="0" smtClean="0"/>
              <a:t> и </a:t>
            </a:r>
            <a:r>
              <a:rPr lang="ru-RU" u="sng" dirty="0" smtClean="0"/>
              <a:t>генотип</a:t>
            </a:r>
            <a:r>
              <a:rPr lang="ru-RU" dirty="0" smtClean="0"/>
              <a:t> возможного потомства и вероятность гибели эмбрионов. Обоснуйте полученные результаты.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85786" y="1285860"/>
            <a:ext cx="571504" cy="4286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429388" y="1643050"/>
            <a:ext cx="207170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643042" y="2857496"/>
            <a:ext cx="300039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000364" y="228599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+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4143380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478632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478632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357826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5720" y="285728"/>
            <a:ext cx="1143008" cy="64294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6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6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16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6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16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16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16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16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16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071546"/>
          <a:ext cx="8501090" cy="5839596"/>
        </p:xfrm>
        <a:graphic>
          <a:graphicData uri="http://schemas.openxmlformats.org/drawingml/2006/table">
            <a:tbl>
              <a:tblPr/>
              <a:tblGrid>
                <a:gridCol w="6860494"/>
                <a:gridCol w="1640596"/>
              </a:tblGrid>
              <a:tr h="1285884"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признак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фенотип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ген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генотип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4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ген</a:t>
                      </a:r>
                      <a:r>
                        <a:rPr lang="ru-RU" sz="2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жизнеспособности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ген  летальности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: ♀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наличие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жизнеспособного</a:t>
                      </a:r>
                      <a:r>
                        <a:rPr lang="ru-RU" sz="24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гена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♂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наличие жизнеспособного гена 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(гетерозигота)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  <a:tabLst>
                          <a:tab pos="2209800" algn="l"/>
                        </a:tabLs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-  ?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Вероятность гибели эмбрионов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Объяснить полученные результаты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 </a:t>
                      </a:r>
                      <a:r>
                        <a:rPr lang="ru-RU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8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AutoShape 1"/>
          <p:cNvSpPr>
            <a:spLocks noChangeShapeType="1"/>
          </p:cNvSpPr>
          <p:nvPr/>
        </p:nvSpPr>
        <p:spPr bwMode="auto">
          <a:xfrm>
            <a:off x="357158" y="2260273"/>
            <a:ext cx="8358246" cy="4571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6786578" y="1571612"/>
            <a:ext cx="45719" cy="507209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04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1.Условие задачи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4F622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курица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2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2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205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2.Решение задачи: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292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Р:</a:t>
            </a:r>
            <a:r>
              <a:rPr lang="ru-RU" dirty="0" smtClean="0"/>
              <a:t>        </a:t>
            </a:r>
            <a:r>
              <a:rPr lang="ru-RU" sz="5100" b="1" dirty="0" smtClean="0"/>
              <a:t>♀</a:t>
            </a:r>
            <a:r>
              <a:rPr lang="ru-RU" dirty="0" smtClean="0"/>
              <a:t>  наличие жизнеспособного гена    </a:t>
            </a:r>
            <a:r>
              <a:rPr lang="ru-RU" b="1" dirty="0" smtClean="0"/>
              <a:t>Х</a:t>
            </a:r>
            <a:r>
              <a:rPr lang="ru-RU" dirty="0" smtClean="0"/>
              <a:t>    </a:t>
            </a:r>
            <a:r>
              <a:rPr lang="ru-RU" sz="5100" b="1" dirty="0" smtClean="0"/>
              <a:t>♂</a:t>
            </a:r>
            <a:r>
              <a:rPr lang="ru-RU" b="1" dirty="0" smtClean="0"/>
              <a:t> </a:t>
            </a:r>
            <a:r>
              <a:rPr lang="ru-RU" dirty="0" smtClean="0"/>
              <a:t>наличие жизнеспособного гена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       (гетерозигота)</a:t>
            </a:r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</a:t>
            </a:r>
            <a:r>
              <a:rPr lang="ru-RU" sz="3800" b="1" dirty="0" smtClean="0"/>
              <a:t>Х </a:t>
            </a:r>
            <a:r>
              <a:rPr lang="ru-RU" sz="3800" b="1" baseline="30000" dirty="0" smtClean="0"/>
              <a:t>А  </a:t>
            </a:r>
            <a:r>
              <a:rPr lang="en-US" sz="3800" b="1" dirty="0" smtClean="0"/>
              <a:t>Y</a:t>
            </a:r>
            <a:r>
              <a:rPr lang="ru-RU" sz="3800" b="1" dirty="0" smtClean="0"/>
              <a:t>                                                </a:t>
            </a:r>
            <a:r>
              <a:rPr lang="ru-RU" sz="3800" dirty="0" smtClean="0"/>
              <a:t> </a:t>
            </a:r>
            <a:r>
              <a:rPr lang="ru-RU" sz="3800" b="1" dirty="0" smtClean="0"/>
              <a:t>Х </a:t>
            </a:r>
            <a:r>
              <a:rPr lang="ru-RU" sz="3800" b="1" baseline="30000" dirty="0" smtClean="0"/>
              <a:t>А </a:t>
            </a:r>
            <a:r>
              <a:rPr lang="ru-RU" sz="3800" b="1" dirty="0" smtClean="0"/>
              <a:t>Х</a:t>
            </a:r>
            <a:r>
              <a:rPr lang="ru-RU" sz="3800" b="1" baseline="30000" dirty="0" smtClean="0"/>
              <a:t>а</a:t>
            </a:r>
            <a:endParaRPr lang="ru-RU" sz="3800" b="1" dirty="0" smtClean="0"/>
          </a:p>
          <a:p>
            <a:pPr>
              <a:buNone/>
            </a:pPr>
            <a:r>
              <a:rPr lang="ru-RU" sz="4000" dirty="0" smtClean="0"/>
              <a:t>  </a:t>
            </a:r>
            <a:endParaRPr lang="ru-RU" sz="4000" i="1" dirty="0" smtClean="0"/>
          </a:p>
          <a:p>
            <a:pPr>
              <a:buNone/>
            </a:pPr>
            <a:r>
              <a:rPr lang="en-US" b="1" dirty="0" smtClean="0"/>
              <a:t>G</a:t>
            </a:r>
            <a:r>
              <a:rPr lang="ru-RU" b="1" dirty="0" smtClean="0"/>
              <a:t>:  	</a:t>
            </a:r>
            <a:r>
              <a:rPr lang="ru-RU" sz="3800" b="1" dirty="0" smtClean="0"/>
              <a:t>                           Х </a:t>
            </a:r>
            <a:r>
              <a:rPr lang="ru-RU" sz="3800" b="1" baseline="30000" dirty="0" smtClean="0"/>
              <a:t>А </a:t>
            </a:r>
            <a:r>
              <a:rPr lang="ru-RU" sz="3800" b="1" dirty="0" smtClean="0"/>
              <a:t>, </a:t>
            </a:r>
            <a:r>
              <a:rPr lang="en-US" sz="3800" b="1" dirty="0" smtClean="0"/>
              <a:t>Y </a:t>
            </a:r>
            <a:r>
              <a:rPr lang="ru-RU" sz="3800" b="1" dirty="0" smtClean="0"/>
              <a:t>				 Х </a:t>
            </a:r>
            <a:r>
              <a:rPr lang="ru-RU" sz="3800" b="1" baseline="30000" dirty="0" smtClean="0"/>
              <a:t>А</a:t>
            </a:r>
            <a:r>
              <a:rPr lang="ru-RU" sz="3800" b="1" dirty="0" smtClean="0"/>
              <a:t>, Х</a:t>
            </a:r>
            <a:r>
              <a:rPr lang="ru-RU" sz="3800" b="1" baseline="30000" dirty="0" smtClean="0"/>
              <a:t>а</a:t>
            </a:r>
            <a:endParaRPr lang="ru-RU" sz="3800" dirty="0" smtClean="0"/>
          </a:p>
          <a:p>
            <a:pPr>
              <a:buNone/>
            </a:pPr>
            <a:r>
              <a:rPr lang="ru-RU" sz="3400" b="1" dirty="0" smtClean="0"/>
              <a:t>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F</a:t>
            </a:r>
            <a:r>
              <a:rPr lang="ru-RU" b="1" baseline="-25000" dirty="0" smtClean="0"/>
              <a:t>1</a:t>
            </a:r>
            <a:r>
              <a:rPr lang="ru-RU" b="1" dirty="0" smtClean="0"/>
              <a:t> :	              Х </a:t>
            </a:r>
            <a:r>
              <a:rPr lang="ru-RU" b="1" baseline="30000" dirty="0" smtClean="0"/>
              <a:t>А</a:t>
            </a:r>
            <a:r>
              <a:rPr lang="ru-RU" b="1" dirty="0" smtClean="0"/>
              <a:t> Х </a:t>
            </a:r>
            <a:r>
              <a:rPr lang="ru-RU" b="1" baseline="30000" dirty="0" smtClean="0"/>
              <a:t>А</a:t>
            </a:r>
            <a:r>
              <a:rPr lang="ru-RU" b="1" dirty="0" smtClean="0"/>
              <a:t>                    :         Х </a:t>
            </a:r>
            <a:r>
              <a:rPr lang="ru-RU" b="1" baseline="30000" dirty="0" smtClean="0"/>
              <a:t>А</a:t>
            </a:r>
            <a:r>
              <a:rPr lang="en-US" b="1" dirty="0" smtClean="0"/>
              <a:t> Y </a:t>
            </a:r>
            <a:r>
              <a:rPr lang="ru-RU" b="1" dirty="0" smtClean="0"/>
              <a:t>         :</a:t>
            </a:r>
            <a:r>
              <a:rPr lang="ru-RU" dirty="0" smtClean="0"/>
              <a:t>	</a:t>
            </a:r>
            <a:r>
              <a:rPr lang="ru-RU" b="1" dirty="0" smtClean="0"/>
              <a:t>  Х </a:t>
            </a:r>
            <a:r>
              <a:rPr lang="ru-RU" b="1" baseline="30000" dirty="0" smtClean="0"/>
              <a:t>А</a:t>
            </a:r>
            <a:r>
              <a:rPr lang="ru-RU" b="1" dirty="0" smtClean="0"/>
              <a:t> Х </a:t>
            </a:r>
            <a:r>
              <a:rPr lang="ru-RU" b="1" baseline="30000" dirty="0" smtClean="0"/>
              <a:t>а</a:t>
            </a:r>
            <a:r>
              <a:rPr lang="ru-RU" dirty="0" smtClean="0"/>
              <a:t>          :          </a:t>
            </a:r>
            <a:r>
              <a:rPr lang="ru-RU" b="1" dirty="0" smtClean="0"/>
              <a:t>Х </a:t>
            </a:r>
            <a:r>
              <a:rPr lang="ru-RU" b="1" baseline="30000" dirty="0" smtClean="0"/>
              <a:t>а </a:t>
            </a:r>
            <a:r>
              <a:rPr lang="en-US" b="1" dirty="0" smtClean="0"/>
              <a:t>Y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sz="2900" dirty="0" smtClean="0"/>
              <a:t>мужской пол                  женский пол                 мужской пол        женский пол</a:t>
            </a:r>
          </a:p>
          <a:p>
            <a:pPr>
              <a:buNone/>
            </a:pPr>
            <a:r>
              <a:rPr lang="ru-RU" sz="2300" dirty="0" smtClean="0"/>
              <a:t>               жизнеспособный                    </a:t>
            </a:r>
            <a:r>
              <a:rPr lang="ru-RU" sz="2300" dirty="0" err="1" smtClean="0"/>
              <a:t>жизнеспособный</a:t>
            </a:r>
            <a:r>
              <a:rPr lang="ru-RU" sz="2300" dirty="0" smtClean="0"/>
              <a:t>                     </a:t>
            </a:r>
            <a:r>
              <a:rPr lang="ru-RU" sz="2300" dirty="0" err="1" smtClean="0"/>
              <a:t>жизнеспособный</a:t>
            </a:r>
            <a:r>
              <a:rPr lang="ru-RU" sz="2300" dirty="0" smtClean="0"/>
              <a:t>          нежизнеспособный</a:t>
            </a:r>
          </a:p>
          <a:p>
            <a:pPr>
              <a:buNone/>
            </a:pPr>
            <a:r>
              <a:rPr lang="ru-RU" sz="2300" dirty="0" smtClean="0"/>
              <a:t>                                                                                                                              (гетерозигота)</a:t>
            </a:r>
          </a:p>
          <a:p>
            <a:pPr>
              <a:buNone/>
            </a:pPr>
            <a:r>
              <a:rPr lang="ru-RU" sz="2300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 1)Генотипы и фенотипы родителей: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en-US" b="1" dirty="0" smtClean="0"/>
              <a:t>P</a:t>
            </a:r>
            <a:r>
              <a:rPr lang="ru-RU" dirty="0" smtClean="0"/>
              <a:t>:  </a:t>
            </a:r>
            <a:r>
              <a:rPr lang="ru-RU" b="1" dirty="0" smtClean="0"/>
              <a:t>♀ - Х </a:t>
            </a:r>
            <a:r>
              <a:rPr lang="ru-RU" b="1" baseline="30000" dirty="0" smtClean="0"/>
              <a:t>А  </a:t>
            </a:r>
            <a:r>
              <a:rPr lang="en-US" b="1" dirty="0" smtClean="0"/>
              <a:t>Y</a:t>
            </a:r>
            <a:r>
              <a:rPr lang="ru-RU" b="1" dirty="0" smtClean="0"/>
              <a:t> </a:t>
            </a:r>
            <a:r>
              <a:rPr lang="ru-RU" dirty="0" smtClean="0"/>
              <a:t>(гаметы </a:t>
            </a:r>
            <a:r>
              <a:rPr lang="ru-RU" b="1" dirty="0" smtClean="0"/>
              <a:t>Х </a:t>
            </a:r>
            <a:r>
              <a:rPr lang="ru-RU" b="1" baseline="30000" dirty="0" smtClean="0"/>
              <a:t>А </a:t>
            </a:r>
            <a:r>
              <a:rPr lang="ru-RU" b="1" dirty="0" smtClean="0"/>
              <a:t>, </a:t>
            </a:r>
            <a:r>
              <a:rPr lang="en-US" b="1" dirty="0" smtClean="0"/>
              <a:t>Y </a:t>
            </a:r>
            <a:r>
              <a:rPr lang="ru-RU" dirty="0" smtClean="0"/>
              <a:t>) наличие гена </a:t>
            </a:r>
          </a:p>
          <a:p>
            <a:pPr>
              <a:buNone/>
            </a:pPr>
            <a:r>
              <a:rPr lang="ru-RU" dirty="0" smtClean="0"/>
              <a:t>                                                    жизнеспособности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♂ - Х </a:t>
            </a:r>
            <a:r>
              <a:rPr lang="ru-RU" b="1" baseline="30000" dirty="0" smtClean="0"/>
              <a:t>А </a:t>
            </a:r>
            <a:r>
              <a:rPr lang="ru-RU" b="1" dirty="0" smtClean="0"/>
              <a:t>Х</a:t>
            </a:r>
            <a:r>
              <a:rPr lang="ru-RU" b="1" baseline="30000" dirty="0" smtClean="0"/>
              <a:t>а </a:t>
            </a:r>
            <a:r>
              <a:rPr lang="ru-RU" dirty="0" smtClean="0"/>
              <a:t>(гаметы </a:t>
            </a:r>
            <a:r>
              <a:rPr lang="ru-RU" b="1" dirty="0" smtClean="0"/>
              <a:t>Х </a:t>
            </a:r>
            <a:r>
              <a:rPr lang="ru-RU" b="1" baseline="30000" dirty="0" smtClean="0"/>
              <a:t>А</a:t>
            </a:r>
            <a:r>
              <a:rPr lang="ru-RU" b="1" dirty="0" smtClean="0"/>
              <a:t>, Х</a:t>
            </a:r>
            <a:r>
              <a:rPr lang="ru-RU" b="1" baseline="30000" dirty="0" smtClean="0"/>
              <a:t>а</a:t>
            </a:r>
            <a:r>
              <a:rPr lang="ru-RU" dirty="0" smtClean="0"/>
              <a:t>) наличие гена</a:t>
            </a:r>
          </a:p>
          <a:p>
            <a:pPr>
              <a:buNone/>
            </a:pPr>
            <a:r>
              <a:rPr lang="ru-RU" dirty="0" smtClean="0"/>
              <a:t>                                жизнеспособности (гетерозигота)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2)  возможные генотипы , фенотипы и пол  потомства: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2)  возможные генотипы , фенотипы и пол  потомства: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en-US" sz="2800" b="1" dirty="0" smtClean="0"/>
              <a:t>F</a:t>
            </a:r>
            <a:r>
              <a:rPr lang="ru-RU" sz="2800" b="1" baseline="-25000" dirty="0" smtClean="0"/>
              <a:t>1</a:t>
            </a:r>
            <a:r>
              <a:rPr lang="ru-RU" sz="2800" dirty="0" smtClean="0"/>
              <a:t>:  </a:t>
            </a:r>
            <a:r>
              <a:rPr lang="ru-RU" sz="2800" b="1" dirty="0" smtClean="0"/>
              <a:t>♀ Х </a:t>
            </a:r>
            <a:r>
              <a:rPr lang="ru-RU" sz="2800" b="1" baseline="30000" dirty="0" smtClean="0"/>
              <a:t>А</a:t>
            </a:r>
            <a:r>
              <a:rPr lang="en-US" sz="2800" b="1" dirty="0" smtClean="0"/>
              <a:t> Y</a:t>
            </a:r>
            <a:r>
              <a:rPr lang="ru-RU" sz="2800" b="1" dirty="0" smtClean="0"/>
              <a:t> </a:t>
            </a:r>
            <a:r>
              <a:rPr lang="ru-RU" sz="2800" dirty="0" smtClean="0"/>
              <a:t>(наличие гена жизнеспособности),</a:t>
            </a:r>
          </a:p>
          <a:p>
            <a:pPr>
              <a:buNone/>
            </a:pPr>
            <a:r>
              <a:rPr lang="ru-RU" sz="2800" dirty="0" smtClean="0"/>
              <a:t>                                   женский пол (курица)</a:t>
            </a:r>
          </a:p>
          <a:p>
            <a:pPr>
              <a:buNone/>
            </a:pPr>
            <a:r>
              <a:rPr lang="ru-RU" sz="2800" dirty="0" smtClean="0"/>
              <a:t>              </a:t>
            </a:r>
            <a:r>
              <a:rPr lang="ru-RU" sz="2800" b="1" dirty="0" smtClean="0"/>
              <a:t>♂ Х </a:t>
            </a:r>
            <a:r>
              <a:rPr lang="ru-RU" sz="2800" b="1" baseline="30000" dirty="0" smtClean="0"/>
              <a:t>А</a:t>
            </a:r>
            <a:r>
              <a:rPr lang="ru-RU" sz="2800" b="1" dirty="0" smtClean="0"/>
              <a:t> Х </a:t>
            </a:r>
            <a:r>
              <a:rPr lang="ru-RU" sz="2800" b="1" baseline="30000" dirty="0" smtClean="0"/>
              <a:t>А</a:t>
            </a:r>
            <a:r>
              <a:rPr lang="ru-RU" sz="2800" dirty="0" smtClean="0"/>
              <a:t>(наличие гена жизнеспособности),</a:t>
            </a:r>
          </a:p>
          <a:p>
            <a:pPr>
              <a:buNone/>
            </a:pPr>
            <a:r>
              <a:rPr lang="ru-RU" sz="2800" dirty="0" smtClean="0"/>
              <a:t>                                     мужской пол (петух)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2800" b="1" dirty="0" smtClean="0"/>
              <a:t>♂ Х </a:t>
            </a:r>
            <a:r>
              <a:rPr lang="ru-RU" sz="2800" b="1" baseline="30000" dirty="0" smtClean="0"/>
              <a:t>А</a:t>
            </a:r>
            <a:r>
              <a:rPr lang="ru-RU" sz="2800" b="1" dirty="0" smtClean="0"/>
              <a:t> Х </a:t>
            </a:r>
            <a:r>
              <a:rPr lang="ru-RU" sz="2800" b="1" baseline="30000" dirty="0" smtClean="0"/>
              <a:t>а</a:t>
            </a:r>
            <a:r>
              <a:rPr lang="ru-RU" sz="2800" dirty="0" smtClean="0"/>
              <a:t> (наличие гена жизнеспособности –</a:t>
            </a:r>
          </a:p>
          <a:p>
            <a:pPr>
              <a:buNone/>
            </a:pPr>
            <a:r>
              <a:rPr lang="ru-RU" sz="2800" dirty="0" smtClean="0"/>
              <a:t>                                   гетерозигота), мужской пол (петух)</a:t>
            </a:r>
          </a:p>
          <a:p>
            <a:pPr>
              <a:buNone/>
            </a:pPr>
            <a:r>
              <a:rPr lang="ru-RU" sz="2800" b="1" dirty="0" smtClean="0"/>
              <a:t>3) Вероятность гибель эмбрионов составляет 25 % - Х </a:t>
            </a:r>
            <a:r>
              <a:rPr lang="ru-RU" sz="2800" b="1" baseline="30000" dirty="0" smtClean="0"/>
              <a:t>а </a:t>
            </a:r>
            <a:r>
              <a:rPr lang="en-US" sz="2800" b="1" dirty="0" smtClean="0"/>
              <a:t>Y</a:t>
            </a:r>
            <a:r>
              <a:rPr lang="ru-RU" sz="2800" b="1" dirty="0" smtClean="0"/>
              <a:t> , курица (женский пол)</a:t>
            </a:r>
            <a:endParaRPr lang="ru-RU" sz="24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4) </a:t>
            </a:r>
            <a:r>
              <a:rPr lang="ru-RU" dirty="0" smtClean="0"/>
              <a:t>У кур гомогаметным  является мужской пол, а гетерогаметным – женский.  </a:t>
            </a:r>
          </a:p>
          <a:p>
            <a:pPr marL="514350" indent="-514350">
              <a:buNone/>
            </a:pPr>
            <a:r>
              <a:rPr lang="ru-RU" dirty="0" smtClean="0"/>
              <a:t>Ген вызывающий гибель эмбриона является рецессивным и  локализован в Х- хромосоме. </a:t>
            </a:r>
          </a:p>
          <a:p>
            <a:pPr marL="514350" indent="-514350">
              <a:buNone/>
            </a:pPr>
            <a:r>
              <a:rPr lang="ru-RU" dirty="0" smtClean="0"/>
              <a:t>У петуха  с генотипом Х </a:t>
            </a:r>
            <a:r>
              <a:rPr lang="ru-RU" baseline="30000" dirty="0" smtClean="0"/>
              <a:t>А</a:t>
            </a:r>
            <a:r>
              <a:rPr lang="ru-RU" dirty="0" smtClean="0"/>
              <a:t> Х </a:t>
            </a:r>
            <a:r>
              <a:rPr lang="ru-RU" baseline="30000" dirty="0" smtClean="0"/>
              <a:t>а</a:t>
            </a:r>
            <a:r>
              <a:rPr lang="ru-RU" dirty="0" smtClean="0"/>
              <a:t>  (гетерозигота) образуется 2 сорта гамет (Х </a:t>
            </a:r>
            <a:r>
              <a:rPr lang="ru-RU" baseline="30000" dirty="0" smtClean="0"/>
              <a:t>А</a:t>
            </a:r>
            <a:r>
              <a:rPr lang="ru-RU" dirty="0" smtClean="0"/>
              <a:t> ,</a:t>
            </a:r>
            <a:r>
              <a:rPr lang="ru-RU" baseline="30000" dirty="0" smtClean="0"/>
              <a:t> </a:t>
            </a:r>
            <a:r>
              <a:rPr lang="ru-RU" dirty="0" smtClean="0"/>
              <a:t>Х </a:t>
            </a:r>
            <a:r>
              <a:rPr lang="ru-RU" baseline="30000" dirty="0" smtClean="0"/>
              <a:t>а </a:t>
            </a:r>
            <a:r>
              <a:rPr lang="ru-RU" dirty="0" smtClean="0"/>
              <a:t>).</a:t>
            </a:r>
          </a:p>
          <a:p>
            <a:pPr marL="514350" indent="-514350">
              <a:buNone/>
            </a:pPr>
            <a:r>
              <a:rPr lang="ru-RU" dirty="0" smtClean="0"/>
              <a:t>У курицы только одна Х-хромосома   с генотипом Х </a:t>
            </a:r>
            <a:r>
              <a:rPr lang="ru-RU" baseline="30000" dirty="0" smtClean="0"/>
              <a:t>А</a:t>
            </a:r>
            <a:r>
              <a:rPr lang="en-US" dirty="0" smtClean="0"/>
              <a:t> Y</a:t>
            </a:r>
            <a:r>
              <a:rPr lang="ru-RU" dirty="0" smtClean="0"/>
              <a:t> , что приводит к образованию 2 сортов гамет (Х </a:t>
            </a:r>
            <a:r>
              <a:rPr lang="ru-RU" baseline="30000" dirty="0" smtClean="0"/>
              <a:t>А</a:t>
            </a:r>
            <a:r>
              <a:rPr lang="ru-RU" dirty="0" smtClean="0"/>
              <a:t>, </a:t>
            </a:r>
            <a:r>
              <a:rPr lang="en-US" dirty="0" smtClean="0"/>
              <a:t>Y</a:t>
            </a:r>
            <a:r>
              <a:rPr lang="ru-RU" dirty="0" smtClean="0"/>
              <a:t>). </a:t>
            </a:r>
          </a:p>
          <a:p>
            <a:pPr marL="514350" indent="-514350">
              <a:buNone/>
            </a:pPr>
            <a:r>
              <a:rPr lang="ru-RU" dirty="0" smtClean="0"/>
              <a:t>В результате скрещивания жизнеспособное потомство составляет  75% их них 25% особи женского пола (курица) Х </a:t>
            </a:r>
            <a:r>
              <a:rPr lang="ru-RU" baseline="30000" dirty="0" smtClean="0"/>
              <a:t>А</a:t>
            </a:r>
            <a:r>
              <a:rPr lang="en-US" dirty="0" smtClean="0"/>
              <a:t> Y</a:t>
            </a:r>
            <a:r>
              <a:rPr lang="ru-RU" dirty="0" smtClean="0"/>
              <a:t> и 50 % особи мужского  пола (петух), </a:t>
            </a:r>
          </a:p>
          <a:p>
            <a:pPr marL="514350" indent="-514350">
              <a:buNone/>
            </a:pPr>
            <a:r>
              <a:rPr lang="ru-RU" dirty="0" smtClean="0"/>
              <a:t>где 25% - гомозигота Х </a:t>
            </a:r>
            <a:r>
              <a:rPr lang="ru-RU" baseline="30000" dirty="0" smtClean="0"/>
              <a:t>А</a:t>
            </a:r>
            <a:r>
              <a:rPr lang="ru-RU" dirty="0" smtClean="0"/>
              <a:t> Х </a:t>
            </a:r>
            <a:r>
              <a:rPr lang="ru-RU" baseline="30000" dirty="0" smtClean="0"/>
              <a:t>А</a:t>
            </a:r>
            <a:r>
              <a:rPr lang="ru-RU" dirty="0" smtClean="0"/>
              <a:t> и 25% гетерозигота (носитель летального гена) - Х </a:t>
            </a:r>
            <a:r>
              <a:rPr lang="ru-RU" baseline="30000" dirty="0" smtClean="0"/>
              <a:t>А</a:t>
            </a:r>
            <a:r>
              <a:rPr lang="ru-RU" dirty="0" smtClean="0"/>
              <a:t> Х </a:t>
            </a:r>
            <a:r>
              <a:rPr lang="ru-RU" baseline="30000" dirty="0" smtClean="0"/>
              <a:t>а</a:t>
            </a:r>
            <a:r>
              <a:rPr lang="ru-RU" dirty="0" smtClean="0"/>
              <a:t> </a:t>
            </a:r>
          </a:p>
          <a:p>
            <a:pPr marL="514350" indent="-514350">
              <a:buNone/>
            </a:pPr>
            <a:r>
              <a:rPr lang="ru-RU" dirty="0" smtClean="0"/>
              <a:t>нежизнеспособные эмбрионы – 25% (Х </a:t>
            </a:r>
            <a:r>
              <a:rPr lang="ru-RU" baseline="30000" dirty="0" smtClean="0"/>
              <a:t>а</a:t>
            </a:r>
            <a:r>
              <a:rPr lang="en-US" dirty="0" smtClean="0"/>
              <a:t> Y</a:t>
            </a:r>
            <a:r>
              <a:rPr lang="ru-RU" dirty="0" smtClean="0"/>
              <a:t> ), женский пол (курица).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СЦЕПЛЕННОЕ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С ПОЛОМ НАСЛЕДОВАНИЕ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4292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   Женщина-дальтоник вышла замуж за мужчину с волосатыми ушами (гипертрихоз) и не страдающего дальтонизмом. Составьте </a:t>
            </a:r>
            <a:r>
              <a:rPr lang="ru-RU" u="sng" dirty="0" smtClean="0"/>
              <a:t>схему решения задачи</a:t>
            </a:r>
            <a:r>
              <a:rPr lang="ru-RU" dirty="0" smtClean="0"/>
              <a:t>. Определите генотипы родителей, генотипы и фенотипы потомства. Обоснуйте полученные результаты.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00298" y="1785926"/>
            <a:ext cx="171451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85786" y="3214686"/>
            <a:ext cx="4857784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215206" y="2428868"/>
            <a:ext cx="490542" cy="952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286644" y="1857364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+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28662" y="2500306"/>
            <a:ext cx="335758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28662" y="2571744"/>
            <a:ext cx="3357586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85852" y="407194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407194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4786322"/>
            <a:ext cx="35719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4282" y="357166"/>
            <a:ext cx="1143008" cy="64294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6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16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16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16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16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16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16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16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16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  <p:bldP spid="13" grpId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357166"/>
          <a:ext cx="8501090" cy="6633224"/>
        </p:xfrm>
        <a:graphic>
          <a:graphicData uri="http://schemas.openxmlformats.org/drawingml/2006/table">
            <a:tbl>
              <a:tblPr/>
              <a:tblGrid>
                <a:gridCol w="6860494"/>
                <a:gridCol w="1640596"/>
              </a:tblGrid>
              <a:tr h="1441085"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признак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фенотип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ген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генотип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92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нормальное цветовое зрение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дальтонизм (цветовая слепота)</a:t>
                      </a:r>
                      <a:endParaRPr lang="en-US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волосатые уши </a:t>
                      </a: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гипертрихоз</a:t>
                      </a: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: ♀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дальтоник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♂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нормальное цветовое зрение, волосатые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уши (гипертрихоз)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  <a:tabLst>
                          <a:tab pos="2209800" algn="l"/>
                        </a:tabLs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-  ?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Объяснить полученные результаты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 </a:t>
                      </a:r>
                      <a:r>
                        <a:rPr lang="en-US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 </a:t>
                      </a:r>
                      <a:r>
                        <a:rPr lang="en-US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endParaRPr lang="ru-RU" sz="2400" b="1" kern="1200" baseline="300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kern="1200" baseline="300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2400" b="1" kern="1200" baseline="300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AutoShape 1"/>
          <p:cNvSpPr>
            <a:spLocks noChangeShapeType="1"/>
          </p:cNvSpPr>
          <p:nvPr/>
        </p:nvSpPr>
        <p:spPr bwMode="auto">
          <a:xfrm>
            <a:off x="428596" y="1500174"/>
            <a:ext cx="8358246" cy="4571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6786578" y="928670"/>
            <a:ext cx="45719" cy="571504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04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1.Условие задачи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4F622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6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6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20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2.Решение задачи: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29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Р:</a:t>
            </a:r>
            <a:r>
              <a:rPr lang="ru-RU" dirty="0" smtClean="0"/>
              <a:t>        </a:t>
            </a:r>
            <a:r>
              <a:rPr lang="ru-RU" sz="5100" b="1" dirty="0" smtClean="0"/>
              <a:t>♀</a:t>
            </a:r>
            <a:r>
              <a:rPr lang="ru-RU" dirty="0" smtClean="0"/>
              <a:t>  дальтоник                 </a:t>
            </a:r>
            <a:r>
              <a:rPr lang="ru-RU" b="1" dirty="0" smtClean="0"/>
              <a:t>Х</a:t>
            </a:r>
            <a:r>
              <a:rPr lang="ru-RU" dirty="0" smtClean="0"/>
              <a:t>             </a:t>
            </a:r>
            <a:r>
              <a:rPr lang="ru-RU" sz="5100" b="1" dirty="0" smtClean="0"/>
              <a:t>♂</a:t>
            </a:r>
            <a:r>
              <a:rPr lang="ru-RU" b="1" dirty="0" smtClean="0"/>
              <a:t>    </a:t>
            </a:r>
            <a:r>
              <a:rPr lang="ru-RU" dirty="0" smtClean="0"/>
              <a:t>нормальное цветовое зрение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гипертрихоз </a:t>
            </a:r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sz="3800" dirty="0" smtClean="0"/>
              <a:t>                    </a:t>
            </a:r>
            <a:r>
              <a:rPr lang="ru-RU" sz="3800" b="1" dirty="0" smtClean="0"/>
              <a:t>Х </a:t>
            </a:r>
            <a:r>
              <a:rPr lang="en-US" sz="3800" b="1" baseline="30000" dirty="0" smtClean="0"/>
              <a:t>d</a:t>
            </a:r>
            <a:r>
              <a:rPr lang="ru-RU" sz="3800" b="1" baseline="30000" dirty="0" smtClean="0"/>
              <a:t> </a:t>
            </a:r>
            <a:r>
              <a:rPr lang="ru-RU" sz="3800" b="1" dirty="0" smtClean="0"/>
              <a:t>Х </a:t>
            </a:r>
            <a:r>
              <a:rPr lang="en-US" sz="3800" b="1" baseline="30000" dirty="0" smtClean="0"/>
              <a:t>d</a:t>
            </a:r>
            <a:r>
              <a:rPr lang="ru-RU" sz="3800" b="1" baseline="30000" dirty="0" smtClean="0"/>
              <a:t>                                                                 </a:t>
            </a:r>
            <a:r>
              <a:rPr lang="ru-RU" sz="3800" b="1" dirty="0" smtClean="0"/>
              <a:t>Х </a:t>
            </a:r>
            <a:r>
              <a:rPr lang="en-US" sz="3800" b="1" baseline="30000" dirty="0" smtClean="0"/>
              <a:t>D</a:t>
            </a:r>
            <a:r>
              <a:rPr lang="ru-RU" sz="3800" b="1" baseline="30000" dirty="0" smtClean="0"/>
              <a:t>  </a:t>
            </a:r>
            <a:r>
              <a:rPr lang="en-US" sz="3800" b="1" dirty="0" err="1" smtClean="0"/>
              <a:t>Y</a:t>
            </a:r>
            <a:r>
              <a:rPr lang="en-US" sz="3800" b="1" baseline="30000" dirty="0" err="1" smtClean="0"/>
              <a:t>z</a:t>
            </a:r>
            <a:endParaRPr lang="ru-RU" sz="3800" dirty="0" smtClean="0"/>
          </a:p>
          <a:p>
            <a:pPr>
              <a:buNone/>
            </a:pPr>
            <a:r>
              <a:rPr lang="ru-RU" sz="4000" dirty="0" smtClean="0"/>
              <a:t>     </a:t>
            </a:r>
          </a:p>
          <a:p>
            <a:pPr>
              <a:buNone/>
            </a:pPr>
            <a:r>
              <a:rPr lang="en-US" b="1" dirty="0" smtClean="0"/>
              <a:t>G</a:t>
            </a:r>
            <a:r>
              <a:rPr lang="ru-RU" b="1" dirty="0" smtClean="0"/>
              <a:t>:  	                 </a:t>
            </a:r>
            <a:r>
              <a:rPr lang="ru-RU" sz="3400" b="1" dirty="0" smtClean="0"/>
              <a:t>Х </a:t>
            </a:r>
            <a:r>
              <a:rPr lang="en-US" sz="3400" b="1" baseline="30000" dirty="0" smtClean="0"/>
              <a:t>d</a:t>
            </a:r>
            <a:r>
              <a:rPr lang="ru-RU" sz="3400" b="1" dirty="0" smtClean="0"/>
              <a:t>				 Х </a:t>
            </a:r>
            <a:r>
              <a:rPr lang="en-US" sz="3400" b="1" baseline="30000" dirty="0" smtClean="0"/>
              <a:t>D</a:t>
            </a:r>
            <a:r>
              <a:rPr lang="ru-RU" sz="3400" b="1" dirty="0" smtClean="0"/>
              <a:t>, </a:t>
            </a:r>
            <a:r>
              <a:rPr lang="en-US" sz="3600" b="1" dirty="0" err="1" smtClean="0"/>
              <a:t>Y</a:t>
            </a:r>
            <a:r>
              <a:rPr lang="en-US" sz="3600" b="1" baseline="30000" dirty="0" err="1" smtClean="0"/>
              <a:t>z</a:t>
            </a:r>
            <a:r>
              <a:rPr lang="ru-RU" sz="3400" b="1" dirty="0" smtClean="0"/>
              <a:t>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F</a:t>
            </a:r>
            <a:r>
              <a:rPr lang="ru-RU" b="1" baseline="-25000" dirty="0" smtClean="0"/>
              <a:t>1</a:t>
            </a:r>
            <a:r>
              <a:rPr lang="ru-RU" b="1" dirty="0" smtClean="0"/>
              <a:t> :	              Х </a:t>
            </a:r>
            <a:r>
              <a:rPr lang="en-US" b="1" baseline="30000" dirty="0" smtClean="0"/>
              <a:t>D</a:t>
            </a:r>
            <a:r>
              <a:rPr lang="ru-RU" b="1" dirty="0" smtClean="0"/>
              <a:t> Х </a:t>
            </a:r>
            <a:r>
              <a:rPr lang="en-US" b="1" baseline="30000" dirty="0" smtClean="0"/>
              <a:t>d</a:t>
            </a:r>
            <a:r>
              <a:rPr lang="ru-RU" b="1" dirty="0" smtClean="0"/>
              <a:t>                  </a:t>
            </a:r>
            <a:r>
              <a:rPr lang="en-US" b="1" dirty="0" smtClean="0"/>
              <a:t>      </a:t>
            </a:r>
            <a:r>
              <a:rPr lang="ru-RU" b="1" dirty="0" smtClean="0"/>
              <a:t>  :       </a:t>
            </a:r>
            <a:r>
              <a:rPr lang="en-US" b="1" dirty="0" smtClean="0"/>
              <a:t>             </a:t>
            </a:r>
            <a:r>
              <a:rPr lang="ru-RU" b="1" dirty="0" smtClean="0"/>
              <a:t>  Х </a:t>
            </a:r>
            <a:r>
              <a:rPr lang="en-US" b="1" baseline="30000" dirty="0" smtClean="0"/>
              <a:t>d</a:t>
            </a:r>
            <a:r>
              <a:rPr lang="en-US" b="1" dirty="0" smtClean="0"/>
              <a:t> </a:t>
            </a:r>
            <a:r>
              <a:rPr lang="en-US" b="1" dirty="0" err="1" smtClean="0"/>
              <a:t>Y</a:t>
            </a:r>
            <a:r>
              <a:rPr lang="en-US" b="1" baseline="30000" dirty="0" err="1" smtClean="0"/>
              <a:t>z</a:t>
            </a:r>
            <a:r>
              <a:rPr lang="en-US" b="1" dirty="0" smtClean="0"/>
              <a:t> </a:t>
            </a:r>
            <a:r>
              <a:rPr lang="ru-RU" b="1" dirty="0" smtClean="0"/>
              <a:t>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en-US" dirty="0" smtClean="0"/>
              <a:t>          </a:t>
            </a:r>
            <a:r>
              <a:rPr lang="ru-RU" sz="2900" dirty="0" smtClean="0"/>
              <a:t>женский пол                   </a:t>
            </a:r>
            <a:r>
              <a:rPr lang="en-US" sz="2900" dirty="0" smtClean="0"/>
              <a:t>                         </a:t>
            </a:r>
            <a:r>
              <a:rPr lang="ru-RU" sz="2900" dirty="0" smtClean="0"/>
              <a:t>мужской пол                 </a:t>
            </a:r>
          </a:p>
          <a:p>
            <a:pPr>
              <a:buNone/>
            </a:pPr>
            <a:r>
              <a:rPr lang="ru-RU" sz="2300" dirty="0" smtClean="0"/>
              <a:t>         </a:t>
            </a:r>
            <a:r>
              <a:rPr lang="en-US" sz="2300" dirty="0" smtClean="0"/>
              <a:t>                  </a:t>
            </a:r>
            <a:r>
              <a:rPr lang="ru-RU" sz="2300" dirty="0" smtClean="0"/>
              <a:t>нормальное цветовое зрение      </a:t>
            </a:r>
            <a:r>
              <a:rPr lang="en-US" sz="2300" dirty="0" smtClean="0"/>
              <a:t>                  </a:t>
            </a:r>
            <a:r>
              <a:rPr lang="ru-RU" sz="2300" dirty="0" smtClean="0"/>
              <a:t> дальтоник, волосатые уши (гипертрихоз)</a:t>
            </a:r>
          </a:p>
          <a:p>
            <a:pPr>
              <a:buNone/>
            </a:pPr>
            <a:r>
              <a:rPr lang="ru-RU" sz="2300" dirty="0" smtClean="0"/>
              <a:t>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300" dirty="0" smtClean="0"/>
              <a:t>                          (носитель гена дальтонизма)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1)Генотипы и фенотипы родителей: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en-US" b="1" dirty="0" smtClean="0"/>
              <a:t>P</a:t>
            </a:r>
            <a:r>
              <a:rPr lang="ru-RU" dirty="0" smtClean="0"/>
              <a:t>:  </a:t>
            </a:r>
            <a:r>
              <a:rPr lang="ru-RU" b="1" dirty="0" smtClean="0"/>
              <a:t>♀ - Х </a:t>
            </a:r>
            <a:r>
              <a:rPr lang="en-US" b="1" baseline="30000" dirty="0" smtClean="0"/>
              <a:t>d</a:t>
            </a:r>
            <a:r>
              <a:rPr lang="ru-RU" b="1" baseline="30000" dirty="0" smtClean="0"/>
              <a:t> </a:t>
            </a:r>
            <a:r>
              <a:rPr lang="ru-RU" b="1" dirty="0" smtClean="0"/>
              <a:t>Х </a:t>
            </a:r>
            <a:r>
              <a:rPr lang="en-US" b="1" baseline="30000" dirty="0" smtClean="0"/>
              <a:t>d</a:t>
            </a:r>
            <a:r>
              <a:rPr lang="ru-RU" b="1" baseline="30000" dirty="0" smtClean="0"/>
              <a:t> </a:t>
            </a:r>
            <a:r>
              <a:rPr lang="ru-RU" dirty="0" smtClean="0"/>
              <a:t>(гаметы </a:t>
            </a:r>
            <a:r>
              <a:rPr lang="ru-RU" b="1" dirty="0" smtClean="0"/>
              <a:t>Х </a:t>
            </a:r>
            <a:r>
              <a:rPr lang="en-US" b="1" baseline="30000" dirty="0" smtClean="0"/>
              <a:t>d</a:t>
            </a:r>
            <a:r>
              <a:rPr lang="ru-RU" b="1" baseline="30000" dirty="0" smtClean="0"/>
              <a:t> </a:t>
            </a:r>
            <a:r>
              <a:rPr lang="ru-RU" dirty="0" smtClean="0"/>
              <a:t>) дальтоник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♂ - Х </a:t>
            </a:r>
            <a:r>
              <a:rPr lang="en-US" b="1" baseline="30000" dirty="0" smtClean="0"/>
              <a:t>D</a:t>
            </a:r>
            <a:r>
              <a:rPr lang="ru-RU" b="1" baseline="30000" dirty="0" smtClean="0"/>
              <a:t>  </a:t>
            </a:r>
            <a:r>
              <a:rPr lang="en-US" b="1" dirty="0" err="1" smtClean="0"/>
              <a:t>Y</a:t>
            </a:r>
            <a:r>
              <a:rPr lang="en-US" b="1" baseline="30000" dirty="0" err="1" smtClean="0"/>
              <a:t>z</a:t>
            </a:r>
            <a:r>
              <a:rPr lang="ru-RU" dirty="0" smtClean="0"/>
              <a:t>(гаметы </a:t>
            </a:r>
            <a:r>
              <a:rPr lang="ru-RU" b="1" dirty="0" smtClean="0"/>
              <a:t>Х </a:t>
            </a:r>
            <a:r>
              <a:rPr lang="en-US" b="1" baseline="30000" dirty="0" smtClean="0"/>
              <a:t>D</a:t>
            </a:r>
            <a:r>
              <a:rPr lang="ru-RU" b="1" baseline="30000" dirty="0" smtClean="0"/>
              <a:t> </a:t>
            </a:r>
            <a:r>
              <a:rPr lang="ru-RU" b="1" dirty="0" smtClean="0"/>
              <a:t>, </a:t>
            </a:r>
            <a:r>
              <a:rPr lang="en-US" b="1" dirty="0" err="1" smtClean="0"/>
              <a:t>Y</a:t>
            </a:r>
            <a:r>
              <a:rPr lang="en-US" b="1" baseline="30000" dirty="0" err="1" smtClean="0"/>
              <a:t>z</a:t>
            </a:r>
            <a:r>
              <a:rPr lang="ru-RU" dirty="0" smtClean="0"/>
              <a:t>) нормальное цветовое</a:t>
            </a:r>
          </a:p>
          <a:p>
            <a:pPr>
              <a:buNone/>
            </a:pPr>
            <a:r>
              <a:rPr lang="ru-RU" dirty="0" smtClean="0"/>
              <a:t>                                                    зрение, гипертрихоз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2)  возможные генотипы и фенотипы потомства: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3684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СЦЕПЛЕННОЕ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С ПОЛОМ НАСЛЕДОВАНИЕ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43998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Отсутствие потовых желез у человека наследуется как рецессивный признак (с), сцепленный с Х-хромосомой. В семье родители здоровы, но мать жены имела этот дефект. Составьте </a:t>
            </a:r>
            <a:r>
              <a:rPr lang="ru-RU" u="sng" dirty="0" smtClean="0"/>
              <a:t>схему решения задачи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 Определите генотипы родителей, генотипы и фенотипы возможного потомства, </a:t>
            </a:r>
            <a:r>
              <a:rPr lang="ru-RU" u="sng" dirty="0" smtClean="0"/>
              <a:t>пол</a:t>
            </a:r>
            <a:r>
              <a:rPr lang="ru-RU" dirty="0" smtClean="0"/>
              <a:t> и вероятность рождения </a:t>
            </a:r>
            <a:r>
              <a:rPr lang="ru-RU" u="sng" dirty="0" smtClean="0"/>
              <a:t>здоровых детей </a:t>
            </a:r>
            <a:r>
              <a:rPr lang="ru-RU" dirty="0" smtClean="0"/>
              <a:t>в этой семье. Обоснуйте полученные результаты.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500694" y="1357298"/>
            <a:ext cx="1714512" cy="5000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43240" y="2285992"/>
            <a:ext cx="2857520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1472" y="1785926"/>
            <a:ext cx="4500594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500298" y="3214686"/>
            <a:ext cx="142876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786050" y="2714620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+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3714752"/>
            <a:ext cx="35719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4286256"/>
            <a:ext cx="35719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4786322"/>
            <a:ext cx="35719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5286388"/>
            <a:ext cx="35719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85720" y="428604"/>
            <a:ext cx="1143008" cy="64294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16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6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16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16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16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16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16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16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16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16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5" grpId="0" animBg="1"/>
      <p:bldP spid="8" grpId="0"/>
      <p:bldP spid="10" grpId="0"/>
      <p:bldP spid="12" grpId="0"/>
      <p:bldP spid="13" grpId="0"/>
      <p:bldP spid="14" grpId="0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2)  возможные генотипы и фенотипы потомства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en-US" sz="2800" b="1" dirty="0" smtClean="0"/>
              <a:t>F</a:t>
            </a:r>
            <a:r>
              <a:rPr lang="ru-RU" sz="2800" b="1" baseline="-25000" dirty="0" smtClean="0"/>
              <a:t>1</a:t>
            </a:r>
            <a:r>
              <a:rPr lang="ru-RU" sz="2800" dirty="0" smtClean="0"/>
              <a:t>:  1  - </a:t>
            </a:r>
            <a:r>
              <a:rPr lang="ru-RU" sz="2800" b="1" dirty="0" smtClean="0"/>
              <a:t>♀ Х </a:t>
            </a:r>
            <a:r>
              <a:rPr lang="en-US" sz="2800" b="1" baseline="30000" dirty="0" smtClean="0"/>
              <a:t>D</a:t>
            </a:r>
            <a:r>
              <a:rPr lang="ru-RU" sz="2800" b="1" dirty="0" smtClean="0"/>
              <a:t> Х </a:t>
            </a:r>
            <a:r>
              <a:rPr lang="en-US" sz="2800" b="1" baseline="30000" dirty="0" smtClean="0"/>
              <a:t>d</a:t>
            </a:r>
            <a:r>
              <a:rPr lang="ru-RU" sz="2800" b="1" baseline="30000" dirty="0" smtClean="0"/>
              <a:t> </a:t>
            </a:r>
            <a:r>
              <a:rPr lang="ru-RU" sz="2800" dirty="0" smtClean="0"/>
              <a:t>(нормальное цветовое зрение,</a:t>
            </a:r>
          </a:p>
          <a:p>
            <a:pPr>
              <a:buNone/>
            </a:pPr>
            <a:r>
              <a:rPr lang="ru-RU" sz="2800" dirty="0" smtClean="0"/>
              <a:t>                                      носитель гена дальтонизма), девочка</a:t>
            </a:r>
          </a:p>
          <a:p>
            <a:pPr>
              <a:buNone/>
            </a:pPr>
            <a:r>
              <a:rPr lang="ru-RU" sz="2800" dirty="0" smtClean="0"/>
              <a:t>            </a:t>
            </a:r>
          </a:p>
          <a:p>
            <a:pPr>
              <a:buNone/>
            </a:pPr>
            <a:r>
              <a:rPr lang="ru-RU" sz="2800" dirty="0" smtClean="0"/>
              <a:t>             1  - </a:t>
            </a:r>
            <a:r>
              <a:rPr lang="ru-RU" sz="2800" b="1" dirty="0" smtClean="0"/>
              <a:t>♂ Х </a:t>
            </a:r>
            <a:r>
              <a:rPr lang="en-US" sz="2800" b="1" baseline="30000" dirty="0" smtClean="0"/>
              <a:t>d</a:t>
            </a:r>
            <a:r>
              <a:rPr lang="ru-RU" sz="2800" b="1" baseline="30000" dirty="0" smtClean="0"/>
              <a:t>  </a:t>
            </a:r>
            <a:r>
              <a:rPr lang="en-US" sz="2800" b="1" dirty="0" err="1" smtClean="0"/>
              <a:t>Y</a:t>
            </a:r>
            <a:r>
              <a:rPr lang="en-US" sz="2800" b="1" baseline="30000" dirty="0" err="1" smtClean="0"/>
              <a:t>z</a:t>
            </a:r>
            <a:r>
              <a:rPr lang="ru-RU" sz="2800" b="1" baseline="30000" dirty="0" smtClean="0"/>
              <a:t>      </a:t>
            </a:r>
            <a:r>
              <a:rPr lang="ru-RU" sz="2800" dirty="0" smtClean="0"/>
              <a:t>(дальтоник, гипертрихоз), мальчик</a:t>
            </a:r>
          </a:p>
          <a:p>
            <a:pPr>
              <a:buNone/>
            </a:pPr>
            <a:r>
              <a:rPr lang="ru-RU" sz="2800" dirty="0" smtClean="0"/>
              <a:t>       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3) </a:t>
            </a:r>
            <a:r>
              <a:rPr lang="ru-RU" dirty="0" smtClean="0"/>
              <a:t>У человека гомогаметным  является женский пол, а гетерогаметным – мужской.  </a:t>
            </a:r>
          </a:p>
          <a:p>
            <a:pPr marL="514350" indent="-514350">
              <a:buNone/>
            </a:pPr>
            <a:r>
              <a:rPr lang="ru-RU" dirty="0" smtClean="0"/>
              <a:t>Женщина страдает дальтонизмом (ген локализован в Х-хромосоме), её генотип  - 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</a:t>
            </a:r>
            <a:r>
              <a:rPr lang="ru-RU" dirty="0" smtClean="0"/>
              <a:t>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 </a:t>
            </a:r>
            <a:r>
              <a:rPr lang="ru-RU" dirty="0" smtClean="0"/>
              <a:t>следовательно  образуется один сорт гамет (Х </a:t>
            </a:r>
            <a:r>
              <a:rPr lang="en-US" baseline="30000" dirty="0" smtClean="0"/>
              <a:t>d</a:t>
            </a:r>
            <a:r>
              <a:rPr lang="ru-RU" dirty="0" smtClean="0"/>
              <a:t> </a:t>
            </a:r>
            <a:r>
              <a:rPr lang="ru-RU" baseline="30000" dirty="0" smtClean="0"/>
              <a:t> </a:t>
            </a:r>
            <a:r>
              <a:rPr lang="ru-RU" dirty="0" smtClean="0"/>
              <a:t>). </a:t>
            </a:r>
          </a:p>
          <a:p>
            <a:pPr marL="514350" indent="-514350">
              <a:buNone/>
            </a:pPr>
            <a:r>
              <a:rPr lang="ru-RU" dirty="0" smtClean="0"/>
              <a:t>Мужчина имеет волосатые уши (ген локализован в </a:t>
            </a:r>
            <a:r>
              <a:rPr lang="en-US" dirty="0" smtClean="0"/>
              <a:t>Y</a:t>
            </a:r>
            <a:r>
              <a:rPr lang="ru-RU" dirty="0" smtClean="0"/>
              <a:t>- хромосоме) и нормальное цветовое зрение, его генотип – 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 </a:t>
            </a:r>
            <a:r>
              <a:rPr lang="en-US" dirty="0" err="1" smtClean="0"/>
              <a:t>Y</a:t>
            </a:r>
            <a:r>
              <a:rPr lang="en-US" baseline="30000" dirty="0" err="1" smtClean="0"/>
              <a:t>z</a:t>
            </a:r>
            <a:r>
              <a:rPr lang="en-US" baseline="30000" dirty="0" smtClean="0"/>
              <a:t> </a:t>
            </a:r>
            <a:r>
              <a:rPr lang="ru-RU" dirty="0" smtClean="0"/>
              <a:t>, что приводит к образованию 2 сортов гамет </a:t>
            </a:r>
          </a:p>
          <a:p>
            <a:pPr marL="514350" indent="-514350">
              <a:buNone/>
            </a:pPr>
            <a:r>
              <a:rPr lang="ru-RU" dirty="0" smtClean="0"/>
              <a:t>     (Х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</a:t>
            </a:r>
            <a:r>
              <a:rPr lang="ru-RU" dirty="0" smtClean="0"/>
              <a:t>, </a:t>
            </a:r>
            <a:r>
              <a:rPr lang="en-US" dirty="0" err="1" smtClean="0"/>
              <a:t>Y</a:t>
            </a:r>
            <a:r>
              <a:rPr lang="en-US" baseline="30000" dirty="0" err="1" smtClean="0"/>
              <a:t>z</a:t>
            </a:r>
            <a:r>
              <a:rPr lang="ru-RU" dirty="0" smtClean="0"/>
              <a:t>). </a:t>
            </a:r>
          </a:p>
          <a:p>
            <a:pPr marL="514350" indent="-514350">
              <a:buNone/>
            </a:pPr>
            <a:r>
              <a:rPr lang="ru-RU" dirty="0" smtClean="0"/>
              <a:t>Дети в этой семье могут страдать обоими дефектами (только мальчики) - 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 </a:t>
            </a:r>
            <a:r>
              <a:rPr lang="en-US" dirty="0" err="1" smtClean="0"/>
              <a:t>Y</a:t>
            </a:r>
            <a:r>
              <a:rPr lang="en-US" baseline="30000" dirty="0" err="1" smtClean="0"/>
              <a:t>z</a:t>
            </a:r>
            <a:r>
              <a:rPr lang="ru-RU" dirty="0" smtClean="0"/>
              <a:t> , а девочки здоровы, но являются носителями гена дальтонизма - Х </a:t>
            </a:r>
            <a:r>
              <a:rPr lang="en-US" baseline="30000" dirty="0" smtClean="0"/>
              <a:t>D</a:t>
            </a:r>
            <a:r>
              <a:rPr lang="ru-RU" dirty="0" smtClean="0"/>
              <a:t> Х </a:t>
            </a:r>
            <a:r>
              <a:rPr lang="en-US" baseline="30000" dirty="0" smtClean="0"/>
              <a:t>d</a:t>
            </a:r>
            <a:r>
              <a:rPr lang="ru-RU" baseline="30000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071546"/>
          <a:ext cx="8501090" cy="5640117"/>
        </p:xfrm>
        <a:graphic>
          <a:graphicData uri="http://schemas.openxmlformats.org/drawingml/2006/table">
            <a:tbl>
              <a:tblPr/>
              <a:tblGrid>
                <a:gridCol w="6860494"/>
                <a:gridCol w="1640596"/>
              </a:tblGrid>
              <a:tr h="1285884"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признак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фенотип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 marR="89535" algn="ctr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ген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, генотип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54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наличие потовых желез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отсутствие потовых желез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: ♀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наличие потовых желез (гетерозигота)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♂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наличие потовых желез</a:t>
                      </a:r>
                      <a:endParaRPr lang="ru-RU" sz="24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  <a:tabLst>
                          <a:tab pos="2209800" algn="l"/>
                        </a:tabLs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-  ?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Вероятность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рождения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здоровых детей</a:t>
                      </a: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Объяснить полученные результаты 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 </a:t>
                      </a:r>
                      <a:r>
                        <a:rPr lang="ru-RU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 </a:t>
                      </a:r>
                      <a:r>
                        <a:rPr lang="ru-RU" sz="2400" b="1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28600" marR="89535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AutoShape 1"/>
          <p:cNvSpPr>
            <a:spLocks noChangeShapeType="1"/>
          </p:cNvSpPr>
          <p:nvPr/>
        </p:nvSpPr>
        <p:spPr bwMode="auto">
          <a:xfrm>
            <a:off x="357158" y="2260273"/>
            <a:ext cx="8358246" cy="4571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6786578" y="1571612"/>
            <a:ext cx="45719" cy="507209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904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1.Условие задачи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4F622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6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6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20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2.Решение задачи: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4292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Р:</a:t>
            </a:r>
            <a:r>
              <a:rPr lang="ru-RU" dirty="0" smtClean="0"/>
              <a:t>        </a:t>
            </a:r>
            <a:r>
              <a:rPr lang="ru-RU" sz="5100" b="1" dirty="0" smtClean="0"/>
              <a:t>♀</a:t>
            </a:r>
            <a:r>
              <a:rPr lang="ru-RU" dirty="0" smtClean="0"/>
              <a:t>  наличие потовых желез         </a:t>
            </a:r>
            <a:r>
              <a:rPr lang="ru-RU" b="1" dirty="0" smtClean="0"/>
              <a:t>Х</a:t>
            </a:r>
            <a:r>
              <a:rPr lang="ru-RU" dirty="0" smtClean="0"/>
              <a:t>           </a:t>
            </a:r>
            <a:r>
              <a:rPr lang="ru-RU" sz="5100" b="1" dirty="0" smtClean="0"/>
              <a:t>♂</a:t>
            </a:r>
            <a:r>
              <a:rPr lang="ru-RU" b="1" dirty="0" smtClean="0"/>
              <a:t>    </a:t>
            </a:r>
            <a:r>
              <a:rPr lang="ru-RU" dirty="0" smtClean="0"/>
              <a:t>наличие потовых желез</a:t>
            </a:r>
          </a:p>
          <a:p>
            <a:pPr>
              <a:buNone/>
            </a:pPr>
            <a:r>
              <a:rPr lang="ru-RU" dirty="0" smtClean="0"/>
              <a:t>                         (гетерозигота)</a:t>
            </a:r>
          </a:p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sz="3400" b="1" dirty="0" smtClean="0"/>
              <a:t>Х </a:t>
            </a:r>
            <a:r>
              <a:rPr lang="ru-RU" sz="3400" b="1" baseline="30000" dirty="0" smtClean="0"/>
              <a:t>С </a:t>
            </a:r>
            <a:r>
              <a:rPr lang="ru-RU" sz="3400" b="1" dirty="0" smtClean="0"/>
              <a:t>Х </a:t>
            </a:r>
            <a:r>
              <a:rPr lang="ru-RU" sz="3400" b="1" baseline="30000" dirty="0" smtClean="0"/>
              <a:t>с                                                                                     </a:t>
            </a:r>
            <a:r>
              <a:rPr lang="ru-RU" sz="3400" b="1" dirty="0" smtClean="0"/>
              <a:t>Х </a:t>
            </a:r>
            <a:r>
              <a:rPr lang="ru-RU" sz="3400" b="1" baseline="30000" dirty="0" smtClean="0"/>
              <a:t>С  </a:t>
            </a:r>
            <a:r>
              <a:rPr lang="en-US" sz="3400" b="1" dirty="0" smtClean="0"/>
              <a:t>Y</a:t>
            </a:r>
            <a:endParaRPr lang="ru-RU" sz="3400" b="1" dirty="0" smtClean="0"/>
          </a:p>
          <a:p>
            <a:pPr>
              <a:buNone/>
            </a:pPr>
            <a:r>
              <a:rPr lang="ru-RU" sz="4000" dirty="0" smtClean="0"/>
              <a:t>  </a:t>
            </a:r>
          </a:p>
          <a:p>
            <a:pPr>
              <a:buNone/>
            </a:pPr>
            <a:r>
              <a:rPr lang="en-US" b="1" dirty="0" smtClean="0"/>
              <a:t>G</a:t>
            </a:r>
            <a:r>
              <a:rPr lang="ru-RU" b="1" dirty="0" smtClean="0"/>
              <a:t>:  	                 </a:t>
            </a:r>
            <a:r>
              <a:rPr lang="ru-RU" sz="3400" b="1" dirty="0" smtClean="0"/>
              <a:t>Х </a:t>
            </a:r>
            <a:r>
              <a:rPr lang="ru-RU" sz="3400" b="1" baseline="30000" dirty="0" smtClean="0"/>
              <a:t>С</a:t>
            </a:r>
            <a:r>
              <a:rPr lang="ru-RU" sz="3400" b="1" dirty="0" smtClean="0"/>
              <a:t>, Х </a:t>
            </a:r>
            <a:r>
              <a:rPr lang="ru-RU" sz="3400" b="1" baseline="30000" dirty="0" smtClean="0"/>
              <a:t>с </a:t>
            </a:r>
            <a:r>
              <a:rPr lang="ru-RU" sz="3400" b="1" dirty="0" smtClean="0"/>
              <a:t>				 Х </a:t>
            </a:r>
            <a:r>
              <a:rPr lang="ru-RU" sz="3400" b="1" baseline="30000" dirty="0" smtClean="0"/>
              <a:t>С</a:t>
            </a:r>
            <a:r>
              <a:rPr lang="ru-RU" sz="3400" b="1" dirty="0" smtClean="0"/>
              <a:t>, </a:t>
            </a:r>
            <a:r>
              <a:rPr lang="en-US" sz="3400" b="1" dirty="0" smtClean="0"/>
              <a:t>Y</a:t>
            </a:r>
            <a:endParaRPr lang="ru-RU" sz="3400" dirty="0" smtClean="0"/>
          </a:p>
          <a:p>
            <a:pPr>
              <a:buNone/>
            </a:pPr>
            <a:r>
              <a:rPr lang="ru-RU" sz="3400" b="1" dirty="0" smtClean="0"/>
              <a:t>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/>
              <a:t>F</a:t>
            </a:r>
            <a:r>
              <a:rPr lang="ru-RU" b="1" baseline="-25000" dirty="0" smtClean="0"/>
              <a:t>1</a:t>
            </a:r>
            <a:r>
              <a:rPr lang="ru-RU" b="1" dirty="0" smtClean="0"/>
              <a:t> :	              Х </a:t>
            </a:r>
            <a:r>
              <a:rPr lang="ru-RU" b="1" baseline="30000" dirty="0" smtClean="0"/>
              <a:t>С</a:t>
            </a:r>
            <a:r>
              <a:rPr lang="ru-RU" b="1" dirty="0" smtClean="0"/>
              <a:t> Х </a:t>
            </a:r>
            <a:r>
              <a:rPr lang="ru-RU" b="1" baseline="30000" dirty="0" smtClean="0"/>
              <a:t>С</a:t>
            </a:r>
            <a:r>
              <a:rPr lang="ru-RU" b="1" dirty="0" smtClean="0"/>
              <a:t>                    :         Х </a:t>
            </a:r>
            <a:r>
              <a:rPr lang="ru-RU" b="1" baseline="30000" dirty="0" smtClean="0"/>
              <a:t>С</a:t>
            </a:r>
            <a:r>
              <a:rPr lang="en-US" b="1" dirty="0" smtClean="0"/>
              <a:t> Y </a:t>
            </a:r>
            <a:r>
              <a:rPr lang="ru-RU" b="1" dirty="0" smtClean="0"/>
              <a:t>         :</a:t>
            </a:r>
            <a:r>
              <a:rPr lang="ru-RU" dirty="0" smtClean="0"/>
              <a:t>	</a:t>
            </a:r>
            <a:r>
              <a:rPr lang="ru-RU" b="1" dirty="0" smtClean="0"/>
              <a:t>  Х </a:t>
            </a:r>
            <a:r>
              <a:rPr lang="ru-RU" b="1" baseline="30000" dirty="0" smtClean="0"/>
              <a:t>С</a:t>
            </a:r>
            <a:r>
              <a:rPr lang="ru-RU" b="1" dirty="0" smtClean="0"/>
              <a:t> Х </a:t>
            </a:r>
            <a:r>
              <a:rPr lang="ru-RU" b="1" baseline="30000" dirty="0" smtClean="0"/>
              <a:t>с</a:t>
            </a:r>
            <a:r>
              <a:rPr lang="ru-RU" dirty="0" smtClean="0"/>
              <a:t>          :          </a:t>
            </a:r>
            <a:r>
              <a:rPr lang="ru-RU" b="1" dirty="0" smtClean="0"/>
              <a:t>Х </a:t>
            </a:r>
            <a:r>
              <a:rPr lang="ru-RU" b="1" baseline="30000" dirty="0" smtClean="0"/>
              <a:t>с </a:t>
            </a:r>
            <a:r>
              <a:rPr lang="en-US" b="1" dirty="0" smtClean="0"/>
              <a:t>Y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sz="2900" dirty="0" smtClean="0"/>
              <a:t>женский пол                   мужской пол                 женский пол         мужской пол</a:t>
            </a:r>
          </a:p>
          <a:p>
            <a:pPr>
              <a:buNone/>
            </a:pPr>
            <a:r>
              <a:rPr lang="ru-RU" sz="2300" dirty="0" smtClean="0"/>
              <a:t>         наличие потовых желез       наличие потовых желез       наличие потовых желез         отсутствие потовых  желез</a:t>
            </a:r>
          </a:p>
          <a:p>
            <a:pPr>
              <a:buNone/>
            </a:pPr>
            <a:r>
              <a:rPr lang="ru-RU" sz="2300" dirty="0" smtClean="0"/>
              <a:t>                                                                                                                              (гетерозигота)</a:t>
            </a:r>
          </a:p>
          <a:p>
            <a:pPr>
              <a:buNone/>
            </a:pPr>
            <a:r>
              <a:rPr lang="ru-RU" sz="2300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72560" cy="61436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тексте задач на </a:t>
            </a:r>
            <a:r>
              <a:rPr lang="ru-RU" dirty="0" smtClean="0">
                <a:solidFill>
                  <a:srgbClr val="C00000"/>
                </a:solidFill>
              </a:rPr>
              <a:t>сцепленное с полом </a:t>
            </a:r>
            <a:r>
              <a:rPr lang="ru-RU" dirty="0" smtClean="0"/>
              <a:t>наследование признаков имеется указание: «</a:t>
            </a:r>
            <a:r>
              <a:rPr lang="ru-RU" i="1" dirty="0" smtClean="0"/>
              <a:t>Определите генотипы </a:t>
            </a:r>
            <a:r>
              <a:rPr lang="ru-RU" i="1" dirty="0" smtClean="0">
                <a:solidFill>
                  <a:srgbClr val="C00000"/>
                </a:solidFill>
              </a:rPr>
              <a:t>родительских</a:t>
            </a:r>
            <a:r>
              <a:rPr lang="ru-RU" i="1" dirty="0" smtClean="0"/>
              <a:t> особей, генотипы и фенотипы </a:t>
            </a:r>
            <a:r>
              <a:rPr lang="ru-RU" i="1" dirty="0" smtClean="0">
                <a:solidFill>
                  <a:srgbClr val="C00000"/>
                </a:solidFill>
              </a:rPr>
              <a:t>потомства</a:t>
            </a:r>
            <a:r>
              <a:rPr lang="ru-RU" i="1" dirty="0" smtClean="0"/>
              <a:t> в </a:t>
            </a:r>
            <a:r>
              <a:rPr lang="ru-RU" dirty="0" smtClean="0"/>
              <a:t>ДВУХ </a:t>
            </a:r>
            <a:r>
              <a:rPr lang="ru-RU" i="1" dirty="0" smtClean="0"/>
              <a:t>скрещиваниях</a:t>
            </a:r>
            <a:r>
              <a:rPr lang="ru-RU" i="1" dirty="0" smtClean="0"/>
              <a:t>, </a:t>
            </a:r>
            <a:r>
              <a:rPr lang="ru-RU" i="1" dirty="0" smtClean="0">
                <a:solidFill>
                  <a:srgbClr val="C00000"/>
                </a:solidFill>
              </a:rPr>
              <a:t>пол</a:t>
            </a:r>
            <a:r>
              <a:rPr lang="ru-RU" i="1" dirty="0" smtClean="0"/>
              <a:t> потомства в </a:t>
            </a:r>
            <a:r>
              <a:rPr lang="ru-RU" i="1" dirty="0" smtClean="0"/>
              <a:t>КАЖДОМ</a:t>
            </a:r>
            <a:r>
              <a:rPr lang="ru-RU" i="1" u="sng" dirty="0" smtClean="0"/>
              <a:t> </a:t>
            </a:r>
            <a:r>
              <a:rPr lang="ru-RU" i="1" dirty="0" smtClean="0"/>
              <a:t>скрещивании</a:t>
            </a:r>
            <a:r>
              <a:rPr lang="ru-RU" dirty="0" smtClean="0"/>
              <a:t>».</a:t>
            </a:r>
          </a:p>
          <a:p>
            <a:r>
              <a:rPr lang="ru-RU" u="sng" dirty="0" smtClean="0"/>
              <a:t>Отсутствие</a:t>
            </a:r>
            <a:r>
              <a:rPr lang="ru-RU" dirty="0" smtClean="0"/>
              <a:t> в ответе и генотипа, и фенотипа, и пола потомства </a:t>
            </a:r>
            <a:r>
              <a:rPr lang="ru-RU" dirty="0" smtClean="0">
                <a:solidFill>
                  <a:srgbClr val="C00000"/>
                </a:solidFill>
              </a:rPr>
              <a:t>считается ошибкой</a:t>
            </a:r>
            <a:r>
              <a:rPr lang="ru-RU" dirty="0" smtClean="0"/>
              <a:t>, элемент </a:t>
            </a:r>
            <a:r>
              <a:rPr lang="ru-RU" dirty="0" smtClean="0"/>
              <a:t>НЕ ЗАСЧИТЫВАЕТСЯ. </a:t>
            </a:r>
            <a:endParaRPr lang="ru-RU" dirty="0" smtClean="0"/>
          </a:p>
          <a:p>
            <a:r>
              <a:rPr lang="ru-RU" dirty="0" smtClean="0"/>
              <a:t>Если при решении задачи </a:t>
            </a:r>
            <a:r>
              <a:rPr lang="ru-RU" u="sng" dirty="0" smtClean="0"/>
              <a:t>неправильно </a:t>
            </a:r>
            <a:r>
              <a:rPr lang="ru-RU" dirty="0" smtClean="0"/>
              <a:t>определен признак, </a:t>
            </a:r>
            <a:r>
              <a:rPr lang="ru-RU" dirty="0" smtClean="0">
                <a:solidFill>
                  <a:srgbClr val="C00000"/>
                </a:solidFill>
              </a:rPr>
              <a:t>сцепленный с Х-хромосомой</a:t>
            </a:r>
            <a:r>
              <a:rPr lang="ru-RU" dirty="0" smtClean="0"/>
              <a:t>, то решение задачи считается </a:t>
            </a:r>
            <a:r>
              <a:rPr lang="ru-RU" dirty="0" smtClean="0"/>
              <a:t>НЕВЕРНЫМ, </a:t>
            </a:r>
            <a:r>
              <a:rPr lang="ru-RU" dirty="0" smtClean="0"/>
              <a:t>ответ оценивается в </a:t>
            </a:r>
            <a:r>
              <a:rPr lang="ru-RU" dirty="0" smtClean="0">
                <a:solidFill>
                  <a:srgbClr val="C00000"/>
                </a:solidFill>
              </a:rPr>
              <a:t>0 баллов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Данные указания содержатся в </a:t>
            </a:r>
            <a:r>
              <a:rPr lang="ru-RU" u="sng" dirty="0" smtClean="0"/>
              <a:t>конкретных </a:t>
            </a:r>
            <a:r>
              <a:rPr lang="ru-RU" dirty="0" smtClean="0"/>
              <a:t>генетических</a:t>
            </a:r>
            <a:r>
              <a:rPr lang="ru-RU" u="sng" dirty="0" smtClean="0"/>
              <a:t> </a:t>
            </a:r>
            <a:r>
              <a:rPr lang="ru-RU" dirty="0" smtClean="0"/>
              <a:t>задачах.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1)Генотипы и фенотипы родителей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en-US" b="1" dirty="0" smtClean="0"/>
              <a:t>P</a:t>
            </a:r>
            <a:r>
              <a:rPr lang="ru-RU" dirty="0" smtClean="0"/>
              <a:t>:  </a:t>
            </a:r>
            <a:r>
              <a:rPr lang="ru-RU" b="1" dirty="0" smtClean="0"/>
              <a:t>♀ - Х </a:t>
            </a:r>
            <a:r>
              <a:rPr lang="ru-RU" b="1" baseline="30000" dirty="0" smtClean="0"/>
              <a:t>С </a:t>
            </a:r>
            <a:r>
              <a:rPr lang="ru-RU" b="1" dirty="0" smtClean="0"/>
              <a:t>Х </a:t>
            </a:r>
            <a:r>
              <a:rPr lang="ru-RU" b="1" baseline="30000" dirty="0" smtClean="0"/>
              <a:t>с</a:t>
            </a:r>
            <a:r>
              <a:rPr lang="ru-RU" dirty="0" smtClean="0"/>
              <a:t> (гаметы </a:t>
            </a:r>
            <a:r>
              <a:rPr lang="ru-RU" b="1" dirty="0" smtClean="0"/>
              <a:t>Х </a:t>
            </a:r>
            <a:r>
              <a:rPr lang="ru-RU" b="1" baseline="30000" dirty="0" smtClean="0"/>
              <a:t>С</a:t>
            </a:r>
            <a:r>
              <a:rPr lang="ru-RU" b="1" dirty="0" smtClean="0"/>
              <a:t> ,</a:t>
            </a:r>
            <a:r>
              <a:rPr lang="ru-RU" b="1" baseline="30000" dirty="0" smtClean="0"/>
              <a:t> </a:t>
            </a:r>
            <a:r>
              <a:rPr lang="ru-RU" b="1" dirty="0" smtClean="0"/>
              <a:t>Х </a:t>
            </a:r>
            <a:r>
              <a:rPr lang="ru-RU" b="1" baseline="30000" dirty="0" smtClean="0"/>
              <a:t>с </a:t>
            </a:r>
            <a:r>
              <a:rPr lang="ru-RU" dirty="0" smtClean="0"/>
              <a:t>) наличие потовых желез (гетерозигота)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♂ - Х </a:t>
            </a:r>
            <a:r>
              <a:rPr lang="ru-RU" b="1" baseline="30000" dirty="0" smtClean="0"/>
              <a:t>С </a:t>
            </a:r>
            <a:r>
              <a:rPr lang="en-US" b="1" dirty="0" smtClean="0"/>
              <a:t>Y</a:t>
            </a:r>
            <a:r>
              <a:rPr lang="ru-RU" dirty="0" smtClean="0"/>
              <a:t> (гаметы </a:t>
            </a:r>
            <a:r>
              <a:rPr lang="ru-RU" b="1" dirty="0" smtClean="0"/>
              <a:t>Х </a:t>
            </a:r>
            <a:r>
              <a:rPr lang="ru-RU" b="1" baseline="30000" dirty="0" smtClean="0"/>
              <a:t>С</a:t>
            </a:r>
            <a:r>
              <a:rPr lang="ru-RU" b="1" dirty="0" smtClean="0"/>
              <a:t>, </a:t>
            </a:r>
            <a:r>
              <a:rPr lang="en-US" b="1" dirty="0" smtClean="0"/>
              <a:t>Y</a:t>
            </a:r>
            <a:r>
              <a:rPr lang="ru-RU" dirty="0" smtClean="0"/>
              <a:t>) наличие потовых желез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2)  возможные генотипы и фенотипы потомства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2)  возможные генотипы и фенотипы потомства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en-US" sz="2800" b="1" dirty="0" smtClean="0"/>
              <a:t>F</a:t>
            </a:r>
            <a:r>
              <a:rPr lang="ru-RU" sz="2800" b="1" baseline="-25000" dirty="0" smtClean="0"/>
              <a:t>1</a:t>
            </a:r>
            <a:r>
              <a:rPr lang="ru-RU" sz="2800" dirty="0" smtClean="0"/>
              <a:t>:  </a:t>
            </a:r>
            <a:r>
              <a:rPr lang="ru-RU" sz="2800" b="1" dirty="0" smtClean="0"/>
              <a:t>♀  Х </a:t>
            </a:r>
            <a:r>
              <a:rPr lang="ru-RU" sz="2800" b="1" baseline="30000" dirty="0" smtClean="0"/>
              <a:t>С</a:t>
            </a:r>
            <a:r>
              <a:rPr lang="ru-RU" sz="2800" b="1" dirty="0" smtClean="0"/>
              <a:t> Х </a:t>
            </a:r>
            <a:r>
              <a:rPr lang="ru-RU" sz="2800" b="1" baseline="30000" dirty="0" smtClean="0"/>
              <a:t>С</a:t>
            </a:r>
            <a:r>
              <a:rPr lang="ru-RU" sz="2800" dirty="0" smtClean="0"/>
              <a:t> (наличие потовых желез), женский пол</a:t>
            </a:r>
          </a:p>
          <a:p>
            <a:pPr>
              <a:buNone/>
            </a:pPr>
            <a:r>
              <a:rPr lang="ru-RU" sz="2800" dirty="0" smtClean="0"/>
              <a:t>            </a:t>
            </a:r>
          </a:p>
          <a:p>
            <a:pPr>
              <a:buNone/>
            </a:pPr>
            <a:r>
              <a:rPr lang="ru-RU" sz="2800" b="1" dirty="0" smtClean="0"/>
              <a:t>             ♀ Х </a:t>
            </a:r>
            <a:r>
              <a:rPr lang="ru-RU" sz="2800" b="1" baseline="30000" dirty="0" smtClean="0"/>
              <a:t>С</a:t>
            </a:r>
            <a:r>
              <a:rPr lang="ru-RU" sz="2800" b="1" dirty="0" smtClean="0"/>
              <a:t> Х </a:t>
            </a:r>
            <a:r>
              <a:rPr lang="ru-RU" sz="2800" b="1" baseline="30000" dirty="0" smtClean="0"/>
              <a:t>с</a:t>
            </a:r>
            <a:r>
              <a:rPr lang="ru-RU" sz="2800" dirty="0" smtClean="0"/>
              <a:t> (наличие потовых желез, носитель гена</a:t>
            </a:r>
          </a:p>
          <a:p>
            <a:pPr>
              <a:buNone/>
            </a:pPr>
            <a:r>
              <a:rPr lang="ru-RU" sz="2800" dirty="0" smtClean="0"/>
              <a:t>                              отсутствия потовых желез), женский пол</a:t>
            </a:r>
          </a:p>
          <a:p>
            <a:pPr>
              <a:buNone/>
            </a:pPr>
            <a:r>
              <a:rPr lang="ru-RU" sz="2800" dirty="0" smtClean="0"/>
              <a:t>              </a:t>
            </a:r>
            <a:r>
              <a:rPr lang="ru-RU" sz="2800" b="1" dirty="0" smtClean="0"/>
              <a:t>♂  Х </a:t>
            </a:r>
            <a:r>
              <a:rPr lang="ru-RU" sz="2800" b="1" baseline="30000" dirty="0" smtClean="0"/>
              <a:t>С</a:t>
            </a:r>
            <a:r>
              <a:rPr lang="en-US" sz="2800" b="1" dirty="0" smtClean="0"/>
              <a:t> Y</a:t>
            </a:r>
            <a:r>
              <a:rPr lang="ru-RU" sz="2800" b="1" dirty="0" smtClean="0"/>
              <a:t>    </a:t>
            </a:r>
            <a:r>
              <a:rPr lang="ru-RU" sz="2800" dirty="0" smtClean="0"/>
              <a:t>(наличие потовых желез), мужской пол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2800" dirty="0" smtClean="0"/>
              <a:t> </a:t>
            </a:r>
            <a:r>
              <a:rPr lang="ru-RU" sz="2800" b="1" dirty="0" smtClean="0"/>
              <a:t>♂  Х </a:t>
            </a:r>
            <a:r>
              <a:rPr lang="ru-RU" sz="2800" b="1" baseline="30000" dirty="0" smtClean="0"/>
              <a:t>с </a:t>
            </a:r>
            <a:r>
              <a:rPr lang="en-US" sz="2800" b="1" dirty="0" smtClean="0"/>
              <a:t>Y</a:t>
            </a:r>
            <a:r>
              <a:rPr lang="ru-RU" sz="2800" dirty="0" smtClean="0"/>
              <a:t>(отсутствие потовых желез), мужской пол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514350" indent="-514350">
              <a:buAutoNum type="arabicParenR" startAt="3"/>
            </a:pPr>
            <a:r>
              <a:rPr lang="ru-RU" dirty="0" smtClean="0"/>
              <a:t>Вероятность рождения здоровых детей (наличие потовых желез) в этой семье  составляет 75%  из них:</a:t>
            </a:r>
          </a:p>
          <a:p>
            <a:pPr marL="514350" indent="-514350">
              <a:buNone/>
            </a:pPr>
            <a:r>
              <a:rPr lang="ru-RU" b="1" dirty="0" smtClean="0"/>
              <a:t>     </a:t>
            </a:r>
          </a:p>
          <a:p>
            <a:pPr marL="514350" indent="-514350">
              <a:buNone/>
            </a:pPr>
            <a:r>
              <a:rPr lang="ru-RU" b="1" dirty="0" smtClean="0"/>
              <a:t>     </a:t>
            </a:r>
            <a:r>
              <a:rPr lang="ru-RU" dirty="0" smtClean="0"/>
              <a:t>25 % - мальчики (Х </a:t>
            </a:r>
            <a:r>
              <a:rPr lang="ru-RU" baseline="30000" dirty="0" smtClean="0"/>
              <a:t>С</a:t>
            </a:r>
            <a:r>
              <a:rPr lang="en-US" dirty="0" smtClean="0"/>
              <a:t> Y</a:t>
            </a:r>
            <a:r>
              <a:rPr lang="ru-RU" dirty="0" smtClean="0"/>
              <a:t> )</a:t>
            </a:r>
          </a:p>
          <a:p>
            <a:pPr marL="514350" indent="-514350">
              <a:buNone/>
            </a:pPr>
            <a:r>
              <a:rPr lang="ru-RU" b="1" dirty="0" smtClean="0"/>
              <a:t>     </a:t>
            </a:r>
          </a:p>
          <a:p>
            <a:pPr marL="514350" indent="-514350">
              <a:buNone/>
            </a:pPr>
            <a:r>
              <a:rPr lang="ru-RU" b="1" dirty="0" smtClean="0"/>
              <a:t>     </a:t>
            </a:r>
            <a:r>
              <a:rPr lang="ru-RU" dirty="0" smtClean="0"/>
              <a:t>50% - девочки (25 %  - носители гена отсутствия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    потовых желез , Х </a:t>
            </a:r>
            <a:r>
              <a:rPr lang="ru-RU" baseline="30000" dirty="0" smtClean="0"/>
              <a:t>С</a:t>
            </a:r>
            <a:r>
              <a:rPr lang="ru-RU" dirty="0" smtClean="0"/>
              <a:t> Х </a:t>
            </a:r>
            <a:r>
              <a:rPr lang="ru-RU" baseline="30000" dirty="0" smtClean="0"/>
              <a:t>с</a:t>
            </a:r>
            <a:r>
              <a:rPr lang="ru-RU" dirty="0" smtClean="0"/>
              <a:t> )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1435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3.Ответ задачи: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22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514350" indent="-514350">
              <a:buNone/>
            </a:pPr>
            <a:r>
              <a:rPr lang="ru-RU" b="1" dirty="0" smtClean="0"/>
              <a:t>4) </a:t>
            </a:r>
            <a:r>
              <a:rPr lang="ru-RU" dirty="0" smtClean="0"/>
              <a:t>У человека гомогаметным  является женский пол, а гетерогаметным – мужской.  </a:t>
            </a:r>
          </a:p>
          <a:p>
            <a:pPr marL="514350" indent="-514350">
              <a:buNone/>
            </a:pPr>
            <a:r>
              <a:rPr lang="ru-RU" dirty="0" smtClean="0"/>
              <a:t>У женщины наличие потовых желез, но  в условии указано что её мать имела дефект (отсутствие потовых желез), следовательно  эта женщина носитель гена отсутствия потовых желез  с генотипом Х </a:t>
            </a:r>
            <a:r>
              <a:rPr lang="ru-RU" baseline="30000" dirty="0" smtClean="0"/>
              <a:t>С</a:t>
            </a:r>
            <a:r>
              <a:rPr lang="ru-RU" dirty="0" smtClean="0"/>
              <a:t> Х </a:t>
            </a:r>
            <a:r>
              <a:rPr lang="ru-RU" baseline="30000" dirty="0" smtClean="0"/>
              <a:t>с</a:t>
            </a:r>
            <a:r>
              <a:rPr lang="ru-RU" dirty="0" smtClean="0"/>
              <a:t>  (гетерозигота), что приводит к появлению у неё 2 сортов гамет (Х </a:t>
            </a:r>
            <a:r>
              <a:rPr lang="ru-RU" baseline="30000" dirty="0" smtClean="0"/>
              <a:t>С</a:t>
            </a:r>
            <a:r>
              <a:rPr lang="ru-RU" dirty="0" smtClean="0"/>
              <a:t> ,</a:t>
            </a:r>
            <a:r>
              <a:rPr lang="ru-RU" baseline="30000" dirty="0" smtClean="0"/>
              <a:t> </a:t>
            </a:r>
            <a:r>
              <a:rPr lang="ru-RU" dirty="0" smtClean="0"/>
              <a:t>Х </a:t>
            </a:r>
            <a:r>
              <a:rPr lang="ru-RU" baseline="30000" dirty="0" smtClean="0"/>
              <a:t>с </a:t>
            </a:r>
            <a:r>
              <a:rPr lang="ru-RU" dirty="0" smtClean="0"/>
              <a:t>).</a:t>
            </a:r>
          </a:p>
          <a:p>
            <a:pPr marL="514350" indent="-514350">
              <a:buNone/>
            </a:pPr>
            <a:r>
              <a:rPr lang="ru-RU" dirty="0" smtClean="0"/>
              <a:t>У мужчины потовые железы развиты нормально, и так в его генотипе только одна Х-хромосома  - Х </a:t>
            </a:r>
            <a:r>
              <a:rPr lang="ru-RU" baseline="30000" dirty="0" smtClean="0"/>
              <a:t>С</a:t>
            </a:r>
            <a:r>
              <a:rPr lang="en-US" dirty="0" smtClean="0"/>
              <a:t> Y</a:t>
            </a:r>
            <a:r>
              <a:rPr lang="ru-RU" dirty="0" smtClean="0"/>
              <a:t> , что приводит к образованию 2 сортов гамет (Х </a:t>
            </a:r>
            <a:r>
              <a:rPr lang="ru-RU" baseline="30000" dirty="0" smtClean="0"/>
              <a:t>С</a:t>
            </a:r>
            <a:r>
              <a:rPr lang="ru-RU" dirty="0" smtClean="0"/>
              <a:t>, </a:t>
            </a:r>
            <a:r>
              <a:rPr lang="en-US" dirty="0" smtClean="0"/>
              <a:t>Y</a:t>
            </a:r>
            <a:r>
              <a:rPr lang="ru-RU" dirty="0" smtClean="0"/>
              <a:t>). </a:t>
            </a:r>
          </a:p>
          <a:p>
            <a:pPr marL="514350" indent="-514350">
              <a:buNone/>
            </a:pPr>
            <a:r>
              <a:rPr lang="ru-RU" dirty="0" smtClean="0"/>
              <a:t>В данной семье могут родиться дети с  наличием потовых желез – 75% и с отсутствием потовых желез – 25%.</a:t>
            </a:r>
          </a:p>
          <a:p>
            <a:pPr>
              <a:buNone/>
            </a:pPr>
            <a:r>
              <a:rPr lang="ru-RU" dirty="0" smtClean="0"/>
              <a:t>     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450</Words>
  <PresentationFormat>Экран (4:3)</PresentationFormat>
  <Paragraphs>276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СЦЕПЛЕННОЕ  С ПОЛОМ НАСЛЕДОВАНИЕ </vt:lpstr>
      <vt:lpstr>Слайд 3</vt:lpstr>
      <vt:lpstr>2.Решение задачи:</vt:lpstr>
      <vt:lpstr>Слайд 5</vt:lpstr>
      <vt:lpstr>3.Ответ задачи:</vt:lpstr>
      <vt:lpstr>3.Ответ задачи:</vt:lpstr>
      <vt:lpstr>3.Ответ задачи:</vt:lpstr>
      <vt:lpstr>3.Ответ задачи:</vt:lpstr>
      <vt:lpstr>СЦЕПЛЕННОЕ  С ПОЛОМ НАСЛЕДОВАНИЕ </vt:lpstr>
      <vt:lpstr>Слайд 11</vt:lpstr>
      <vt:lpstr>2.Решение задачи:</vt:lpstr>
      <vt:lpstr>3.Ответ задачи:</vt:lpstr>
      <vt:lpstr>3.Ответ задачи:</vt:lpstr>
      <vt:lpstr>3.Ответ задачи:</vt:lpstr>
      <vt:lpstr>СЦЕПЛЕННОЕ  С ПОЛОМ НАСЛЕДОВАНИЕ </vt:lpstr>
      <vt:lpstr>Слайд 17</vt:lpstr>
      <vt:lpstr>2.Решение задачи:</vt:lpstr>
      <vt:lpstr>3.Ответ задачи:</vt:lpstr>
      <vt:lpstr>3.Ответ задачи:</vt:lpstr>
      <vt:lpstr>3.Ответ задачи: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СЦЕПЛЕННОЕ С ПОЛОМ НАСЛЕДОВАНИЕ </dc:title>
  <dc:creator>ОВЛ</dc:creator>
  <cp:lastModifiedBy>ОВЛ</cp:lastModifiedBy>
  <cp:revision>115</cp:revision>
  <dcterms:created xsi:type="dcterms:W3CDTF">2020-06-14T04:21:28Z</dcterms:created>
  <dcterms:modified xsi:type="dcterms:W3CDTF">2025-08-09T08:43:23Z</dcterms:modified>
</cp:coreProperties>
</file>