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</p:sldMasterIdLst>
  <p:notesMasterIdLst>
    <p:notesMasterId r:id="rId21"/>
  </p:notesMasterIdLst>
  <p:sldIdLst>
    <p:sldId id="256" r:id="rId2"/>
    <p:sldId id="270" r:id="rId3"/>
    <p:sldId id="271" r:id="rId4"/>
    <p:sldId id="259" r:id="rId5"/>
    <p:sldId id="260" r:id="rId6"/>
    <p:sldId id="269" r:id="rId7"/>
    <p:sldId id="272" r:id="rId8"/>
    <p:sldId id="274" r:id="rId9"/>
    <p:sldId id="278" r:id="rId10"/>
    <p:sldId id="284" r:id="rId11"/>
    <p:sldId id="275" r:id="rId12"/>
    <p:sldId id="279" r:id="rId13"/>
    <p:sldId id="280" r:id="rId14"/>
    <p:sldId id="281" r:id="rId15"/>
    <p:sldId id="277" r:id="rId16"/>
    <p:sldId id="282" r:id="rId17"/>
    <p:sldId id="283" r:id="rId18"/>
    <p:sldId id="276" r:id="rId19"/>
    <p:sldId id="268" r:id="rId2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layout with centered title and subtitle placeholders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sadovnika.net/wp-content/uploads/2008/02/1-85-1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hyperlink" Target="http://test.ukr-info.net/edit1/5035/polezn_files/promo10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19.jpeg"/><Relationship Id="rId4" Type="http://schemas.openxmlformats.org/officeDocument/2006/relationships/image" Target="../media/image15.jpeg"/><Relationship Id="rId9" Type="http://schemas.openxmlformats.org/officeDocument/2006/relationships/hyperlink" Target="http://img11.nnm.ru/imagez/gallery/e/c/7/e/f/ec7ef9aca28d657b8e24cd8b00d9e368.jpg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subTitle" idx="1"/>
          </p:nvPr>
        </p:nvSpPr>
        <p:spPr>
          <a:xfrm>
            <a:off x="-323850" y="2603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3200"/>
              <a:buFont typeface="Arial"/>
              <a:buNone/>
            </a:pP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1835150" y="1052512"/>
            <a:ext cx="5545137" cy="252095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l"/>
            <a:r>
              <a:rPr b="0" i="1" smtClean="0">
                <a:ln w="952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  <a:gradFill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0"/>
                </a:gradFill>
                <a:latin typeface="Comic Sans MS"/>
              </a:rPr>
              <a:t>Почвы</a:t>
            </a:r>
            <a:endParaRPr b="0" i="1">
              <a:ln w="9525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  <a:gradFill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0"/>
              </a:gra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i="1" dirty="0" smtClean="0"/>
              <a:t>Исходное положение каждого упражнения — стоя или сидя.</a:t>
            </a:r>
            <a:endParaRPr lang="ru-RU" sz="1800" dirty="0" smtClean="0"/>
          </a:p>
          <a:p>
            <a:r>
              <a:rPr lang="ru-RU" sz="1800" b="1" i="1" dirty="0" smtClean="0"/>
              <a:t>Упражнение 1.</a:t>
            </a:r>
            <a:r>
              <a:rPr lang="ru-RU" sz="1800" i="1" dirty="0" smtClean="0"/>
              <a:t> Сделайте 10 колебательных движений глазами по горизонтали </a:t>
            </a:r>
            <a:r>
              <a:rPr lang="ru-RU" sz="1800" i="1" dirty="0" err="1" smtClean="0"/>
              <a:t>справа-налево</a:t>
            </a:r>
            <a:r>
              <a:rPr lang="ru-RU" sz="1800" i="1" dirty="0" smtClean="0"/>
              <a:t>, затем </a:t>
            </a:r>
            <a:r>
              <a:rPr lang="ru-RU" sz="1800" i="1" dirty="0" err="1" smtClean="0"/>
              <a:t>слева-направо</a:t>
            </a:r>
            <a:r>
              <a:rPr lang="ru-RU" sz="1800" i="1" dirty="0" smtClean="0"/>
              <a:t>.</a:t>
            </a:r>
            <a:endParaRPr lang="ru-RU" sz="1800" dirty="0" smtClean="0"/>
          </a:p>
          <a:p>
            <a:r>
              <a:rPr lang="ru-RU" sz="1800" b="1" i="1" dirty="0" smtClean="0"/>
              <a:t>Упражнение 2.</a:t>
            </a:r>
            <a:r>
              <a:rPr lang="ru-RU" sz="1800" i="1" dirty="0" smtClean="0"/>
              <a:t> 10 колебательных движений глазами по вертикали — вверх-вниз и </a:t>
            </a:r>
            <a:r>
              <a:rPr lang="ru-RU" sz="1800" i="1" dirty="0" err="1" smtClean="0"/>
              <a:t>вниз-вверх</a:t>
            </a:r>
            <a:r>
              <a:rPr lang="ru-RU" sz="1800" i="1" dirty="0" smtClean="0"/>
              <a:t>.</a:t>
            </a:r>
            <a:endParaRPr lang="ru-RU" sz="1800" dirty="0" smtClean="0"/>
          </a:p>
          <a:p>
            <a:r>
              <a:rPr lang="ru-RU" sz="1800" b="1" i="1" dirty="0" smtClean="0"/>
              <a:t>Упражнение 3.</a:t>
            </a:r>
            <a:r>
              <a:rPr lang="ru-RU" sz="1800" i="1" dirty="0" smtClean="0"/>
              <a:t> Тоже 10, но круговых вращательных движений глазами </a:t>
            </a:r>
            <a:r>
              <a:rPr lang="ru-RU" sz="1800" i="1" dirty="0" err="1" smtClean="0"/>
              <a:t>слева-направо</a:t>
            </a:r>
            <a:r>
              <a:rPr lang="ru-RU" sz="1800" i="1" dirty="0" smtClean="0"/>
              <a:t>.</a:t>
            </a:r>
            <a:endParaRPr lang="ru-RU" sz="1800" dirty="0" smtClean="0"/>
          </a:p>
          <a:p>
            <a:r>
              <a:rPr lang="ru-RU" sz="1800" b="1" i="1" dirty="0" smtClean="0"/>
              <a:t>Упражнение 4.</a:t>
            </a:r>
            <a:r>
              <a:rPr lang="ru-RU" sz="1800" i="1" dirty="0" smtClean="0"/>
              <a:t> То же самое, но </a:t>
            </a:r>
            <a:r>
              <a:rPr lang="ru-RU" sz="1800" i="1" dirty="0" err="1" smtClean="0"/>
              <a:t>справа-налево</a:t>
            </a:r>
            <a:r>
              <a:rPr lang="ru-RU" sz="1800" i="1" dirty="0" smtClean="0"/>
              <a:t>.</a:t>
            </a:r>
            <a:endParaRPr lang="ru-RU" sz="1800" dirty="0" smtClean="0"/>
          </a:p>
          <a:p>
            <a:r>
              <a:rPr lang="ru-RU" sz="1800" b="1" i="1" dirty="0" smtClean="0"/>
              <a:t>Упражнение 5.</a:t>
            </a:r>
            <a:r>
              <a:rPr lang="ru-RU" sz="1800" i="1" dirty="0" smtClean="0"/>
              <a:t> Сделайте </a:t>
            </a:r>
            <a:r>
              <a:rPr lang="ru-RU" sz="1800" i="1" smtClean="0"/>
              <a:t>по 10 </a:t>
            </a:r>
            <a:r>
              <a:rPr lang="ru-RU" sz="1800" i="1" dirty="0" smtClean="0"/>
              <a:t>круговых вращательных движений глазами вначале в правую, затем в левую стороны, как бы вычерчивая глазами уложенную набок цифру 8.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Практическая работа</a:t>
            </a:r>
            <a:br>
              <a:rPr lang="ru-RU" sz="3600" dirty="0" smtClean="0"/>
            </a:br>
            <a:r>
              <a:rPr lang="ru-RU" sz="3600" dirty="0" smtClean="0"/>
              <a:t>«Анализ почвы»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i="1" u="sng" dirty="0" smtClean="0"/>
              <a:t>Цель:</a:t>
            </a:r>
            <a:r>
              <a:rPr lang="ru-RU" sz="2800" b="1" i="1" dirty="0" smtClean="0"/>
              <a:t> </a:t>
            </a:r>
            <a:r>
              <a:rPr lang="ru-RU" sz="2800" dirty="0" smtClean="0"/>
              <a:t>определить состав почвы, научиться фильтровать и выпаривать жидкость.</a:t>
            </a:r>
          </a:p>
          <a:p>
            <a:r>
              <a:rPr lang="ru-RU" sz="2800" b="1" i="1" u="sng" dirty="0" smtClean="0"/>
              <a:t>Оборудование:</a:t>
            </a:r>
            <a:r>
              <a:rPr lang="ru-RU" sz="2800" b="1" i="1" dirty="0" smtClean="0"/>
              <a:t> </a:t>
            </a:r>
            <a:r>
              <a:rPr lang="ru-RU" sz="2800" dirty="0" smtClean="0"/>
              <a:t>образцы почвы, две пробирки, воронка, бумажный фильтр, стеклянная палочка, предметное стекло, спиртовка, спички, держатель, химический стакан с водой, универсальная индикаторная бумага, перчатки.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Кислотность почвы -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8574" y="1289649"/>
            <a:ext cx="8229600" cy="4525962"/>
          </a:xfrm>
        </p:spPr>
        <p:txBody>
          <a:bodyPr/>
          <a:lstStyle/>
          <a:p>
            <a:r>
              <a:rPr lang="ru-RU" dirty="0" smtClean="0"/>
              <a:t>это способность почвы проявлять свойства кислот, вызванная наличием ионов водорода (Н)</a:t>
            </a:r>
          </a:p>
          <a:p>
            <a:endParaRPr lang="ru-RU" dirty="0"/>
          </a:p>
        </p:txBody>
      </p:sp>
      <p:pic>
        <p:nvPicPr>
          <p:cNvPr id="4" name="Picture 6" descr="Картинка 2 из 55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36203"/>
            <a:ext cx="9144000" cy="4021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Растения- индикаторы почвы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5056" y="1203385"/>
            <a:ext cx="8229600" cy="4525962"/>
          </a:xfrm>
        </p:spPr>
        <p:txBody>
          <a:bodyPr/>
          <a:lstStyle/>
          <a:p>
            <a:r>
              <a:rPr lang="ru-RU" sz="1600" dirty="0" smtClean="0">
                <a:solidFill>
                  <a:srgbClr val="FF3300"/>
                </a:solidFill>
              </a:rPr>
              <a:t>Кислая почва:</a:t>
            </a:r>
          </a:p>
          <a:p>
            <a:r>
              <a:rPr lang="ru-RU" sz="1600" b="1" dirty="0" smtClean="0"/>
              <a:t>хвощ, </a:t>
            </a:r>
          </a:p>
          <a:p>
            <a:r>
              <a:rPr lang="ru-RU" sz="1600" b="1" dirty="0" smtClean="0"/>
              <a:t>мята, </a:t>
            </a:r>
          </a:p>
          <a:p>
            <a:r>
              <a:rPr lang="ru-RU" sz="1600" b="1" dirty="0" smtClean="0"/>
              <a:t>подорожник, </a:t>
            </a:r>
          </a:p>
          <a:p>
            <a:r>
              <a:rPr lang="ru-RU" sz="1600" b="1" dirty="0" smtClean="0"/>
              <a:t>иван-да-марья</a:t>
            </a:r>
          </a:p>
          <a:p>
            <a:r>
              <a:rPr lang="ru-RU" sz="1600" dirty="0" smtClean="0">
                <a:solidFill>
                  <a:srgbClr val="CC9900"/>
                </a:solidFill>
              </a:rPr>
              <a:t>Нейтральная и слабокислая почва:</a:t>
            </a:r>
          </a:p>
          <a:p>
            <a:r>
              <a:rPr lang="ru-RU" sz="1600" b="1" dirty="0" smtClean="0"/>
              <a:t>ромашка непахучая, </a:t>
            </a:r>
          </a:p>
          <a:p>
            <a:r>
              <a:rPr lang="ru-RU" sz="1600" b="1" dirty="0" smtClean="0"/>
              <a:t>вьюнок полевой, </a:t>
            </a:r>
          </a:p>
          <a:p>
            <a:r>
              <a:rPr lang="ru-RU" sz="1600" b="1" dirty="0" smtClean="0"/>
              <a:t>манжетка, </a:t>
            </a:r>
          </a:p>
          <a:p>
            <a:r>
              <a:rPr lang="ru-RU" sz="1600" b="1" dirty="0" smtClean="0"/>
              <a:t>редька полевая, </a:t>
            </a:r>
          </a:p>
          <a:p>
            <a:r>
              <a:rPr lang="ru-RU" sz="1600" b="1" dirty="0" smtClean="0"/>
              <a:t>мать-и-мачеха, </a:t>
            </a:r>
          </a:p>
          <a:p>
            <a:r>
              <a:rPr lang="ru-RU" sz="1600" b="1" dirty="0" smtClean="0"/>
              <a:t>клевер</a:t>
            </a:r>
          </a:p>
          <a:p>
            <a:r>
              <a:rPr lang="ru-RU" sz="1600" dirty="0" smtClean="0">
                <a:solidFill>
                  <a:schemeClr val="accent2"/>
                </a:solidFill>
              </a:rPr>
              <a:t>Щелочная почва:</a:t>
            </a:r>
          </a:p>
          <a:p>
            <a:r>
              <a:rPr lang="ru-RU" sz="1600" b="1" dirty="0" smtClean="0"/>
              <a:t>мак-самосейка, </a:t>
            </a:r>
          </a:p>
          <a:p>
            <a:r>
              <a:rPr lang="ru-RU" sz="1600" b="1" dirty="0" smtClean="0"/>
              <a:t>горчица полевая, </a:t>
            </a:r>
          </a:p>
          <a:p>
            <a:r>
              <a:rPr lang="ru-RU" sz="1600" b="1" dirty="0" smtClean="0"/>
              <a:t>дрема белая, </a:t>
            </a:r>
          </a:p>
          <a:p>
            <a:r>
              <a:rPr lang="ru-RU" sz="1600" b="1" dirty="0" smtClean="0"/>
              <a:t>живокость</a:t>
            </a:r>
          </a:p>
          <a:p>
            <a:pPr eaLnBrk="0" hangingPunct="0"/>
            <a:endParaRPr lang="ru-RU" dirty="0" smtClean="0"/>
          </a:p>
          <a:p>
            <a:endParaRPr lang="ru-RU" dirty="0"/>
          </a:p>
        </p:txBody>
      </p:sp>
      <p:pic>
        <p:nvPicPr>
          <p:cNvPr id="4" name="Picture 5" descr="i?id=64547721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0497" y="1263800"/>
            <a:ext cx="216058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Ромашка непахучая, растение-индикатор нейтральной и слабокислой почвы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58846" y="2913602"/>
            <a:ext cx="2592388" cy="163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7" descr="Мак-самосейка, растение-индикатор щелочной почвы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125429" y="4726468"/>
            <a:ext cx="2376487" cy="155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Отношение растений к реакции почвы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err="1" smtClean="0">
                <a:solidFill>
                  <a:srgbClr val="FF3300"/>
                </a:solidFill>
              </a:rPr>
              <a:t>рН</a:t>
            </a:r>
            <a:r>
              <a:rPr lang="ru-RU" sz="1600" b="1" dirty="0" smtClean="0"/>
              <a:t> благоприятный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600" b="1" dirty="0" smtClean="0"/>
              <a:t>     для роста</a:t>
            </a:r>
          </a:p>
          <a:p>
            <a:pPr>
              <a:buNone/>
            </a:pPr>
            <a:r>
              <a:rPr lang="ru-RU" sz="1600" dirty="0" smtClean="0"/>
              <a:t>                           7,0-7,4                                                                 6,4-7,5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</a:t>
            </a:r>
          </a:p>
          <a:p>
            <a:pPr>
              <a:buNone/>
            </a:pPr>
            <a:r>
              <a:rPr lang="ru-RU" sz="1600" dirty="0" smtClean="0"/>
              <a:t>                 6,4-7,5                                                                             5,0-8,0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                                                                                                              4,5-6,3</a:t>
            </a:r>
          </a:p>
          <a:p>
            <a:pPr>
              <a:buNone/>
            </a:pPr>
            <a:r>
              <a:rPr lang="ru-RU" sz="1600" dirty="0" smtClean="0"/>
              <a:t>                                                        4,8-5,5 </a:t>
            </a:r>
          </a:p>
        </p:txBody>
      </p:sp>
      <p:pic>
        <p:nvPicPr>
          <p:cNvPr id="4" name="Picture 4" descr="i?id=198210780&amp;tov=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093" y="1695360"/>
            <a:ext cx="17637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i?id=50774951&amp;tov=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850" y="1412875"/>
            <a:ext cx="15621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i?id=58767230&amp;tov=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0390" y="2920402"/>
            <a:ext cx="1871663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i?id=103652599&amp;tov=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22189" y="2896109"/>
            <a:ext cx="208915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i?id=45174494&amp;tov=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0685" y="4620643"/>
            <a:ext cx="1839096" cy="137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Картинка 24 из 4198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2858" y="4805183"/>
            <a:ext cx="34925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Картинка 272 из 55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08278" y="4516918"/>
            <a:ext cx="205105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85486" y="4318908"/>
            <a:ext cx="740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5,0-7,0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устранения </a:t>
            </a:r>
            <a:r>
              <a:rPr lang="ru-RU" dirty="0" err="1" smtClean="0"/>
              <a:t>рН</a:t>
            </a:r>
            <a:r>
              <a:rPr lang="ru-RU" dirty="0" smtClean="0"/>
              <a:t> среды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err="1" smtClean="0"/>
              <a:t>рН</a:t>
            </a:r>
            <a:r>
              <a:rPr lang="ru-RU" sz="2400" dirty="0" smtClean="0"/>
              <a:t> &lt;7 (кислая) – известкование</a:t>
            </a:r>
          </a:p>
          <a:p>
            <a:pPr lvl="0"/>
            <a:r>
              <a:rPr lang="ru-RU" sz="2400" dirty="0" err="1" smtClean="0"/>
              <a:t>рН</a:t>
            </a:r>
            <a:r>
              <a:rPr lang="ru-RU" sz="2400" dirty="0" smtClean="0"/>
              <a:t> &gt;7 (щелочная)- гипсование</a:t>
            </a:r>
          </a:p>
          <a:p>
            <a:pPr lvl="0"/>
            <a:r>
              <a:rPr lang="ru-RU" sz="2400" dirty="0" err="1" smtClean="0"/>
              <a:t>рН</a:t>
            </a:r>
            <a:r>
              <a:rPr lang="ru-RU" sz="2400" dirty="0" smtClean="0"/>
              <a:t> =7 (нейтральная) –самая благоприятная для выращивания растений.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какие характеристики почвы вы будете обращать внимание при приобретении земельного участка в Кировской области?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Характеристика почвы земельного участка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Тип почвы – подзолистая, дерново-подзолистая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Механический состав – средний, легкий суглинок, супесь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Структура почвы – комковатая, ореховая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Химический состав  - хорошо и среднерастворимые соединения</a:t>
            </a:r>
          </a:p>
          <a:p>
            <a:pPr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</a:rPr>
              <a:t>Реакция среды – нейтральная или слабокислая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6862" y="1220373"/>
            <a:ext cx="8229600" cy="4525962"/>
          </a:xfrm>
        </p:spPr>
        <p:txBody>
          <a:bodyPr/>
          <a:lstStyle/>
          <a:p>
            <a:r>
              <a:rPr lang="ru-RU" sz="2400" dirty="0" smtClean="0"/>
              <a:t>Шевелить мозгами</a:t>
            </a:r>
          </a:p>
          <a:p>
            <a:r>
              <a:rPr lang="ru-RU" sz="2400" dirty="0" smtClean="0"/>
              <a:t>Краем уха</a:t>
            </a:r>
          </a:p>
          <a:p>
            <a:r>
              <a:rPr lang="ru-RU" sz="2400" dirty="0" smtClean="0"/>
              <a:t>Хлопать ушами</a:t>
            </a:r>
          </a:p>
          <a:p>
            <a:r>
              <a:rPr lang="ru-RU" sz="2400" dirty="0" smtClean="0"/>
              <a:t>Бить баклуши</a:t>
            </a:r>
          </a:p>
          <a:p>
            <a:r>
              <a:rPr lang="ru-RU" sz="2400" dirty="0" smtClean="0"/>
              <a:t>Держать нос по ветру</a:t>
            </a:r>
          </a:p>
          <a:p>
            <a:r>
              <a:rPr lang="ru-RU" sz="2400" dirty="0" smtClean="0"/>
              <a:t>Спустя рукава</a:t>
            </a:r>
          </a:p>
          <a:p>
            <a:r>
              <a:rPr lang="ru-RU" sz="2400" dirty="0" smtClean="0"/>
              <a:t>Засучив рукава</a:t>
            </a:r>
          </a:p>
          <a:p>
            <a:r>
              <a:rPr lang="ru-RU" sz="2400" dirty="0" smtClean="0"/>
              <a:t>Есть чем похвалиться, кто умеет трудиться</a:t>
            </a:r>
          </a:p>
          <a:p>
            <a:r>
              <a:rPr lang="ru-RU" sz="2400" dirty="0" smtClean="0"/>
              <a:t>Смотрел во все глаза</a:t>
            </a:r>
          </a:p>
          <a:p>
            <a:r>
              <a:rPr lang="ru-RU" sz="2400" dirty="0" smtClean="0"/>
              <a:t>Работал до седьмого пота</a:t>
            </a:r>
          </a:p>
          <a:p>
            <a:r>
              <a:rPr lang="ru-RU" sz="2400" dirty="0" smtClean="0"/>
              <a:t>Мотал на ус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Pts val="4400"/>
              <a:buFont typeface="Arial"/>
              <a:buNone/>
            </a:pPr>
            <a:r>
              <a:rPr lang="en-US" sz="4400" b="1" i="1" u="sng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Спасибо за работу!</a:t>
            </a:r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4" name="Google Shape;12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9612" y="1700212"/>
            <a:ext cx="5472112" cy="3913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b="1" dirty="0" smtClean="0"/>
              <a:t>Обобщить, систематизировать и расширить знания о почве – уникальном природном образовании, об удобрениях и их значении.</a:t>
            </a:r>
          </a:p>
          <a:p>
            <a:r>
              <a:rPr lang="ru-RU" sz="2400" b="1" dirty="0" smtClean="0"/>
              <a:t> Изучить методику определения </a:t>
            </a:r>
            <a:r>
              <a:rPr lang="ru-RU" sz="2400" b="1" dirty="0" err="1" smtClean="0"/>
              <a:t>рН</a:t>
            </a:r>
            <a:r>
              <a:rPr lang="ru-RU" sz="2400" b="1" dirty="0" smtClean="0"/>
              <a:t> среды почвы и применить ее на практике.</a:t>
            </a:r>
          </a:p>
          <a:p>
            <a:r>
              <a:rPr lang="ru-RU" sz="2400" b="1" dirty="0" smtClean="0"/>
              <a:t>Определить требования к выбору почвы и меры улучшения ее, с целью получения высокого урожая.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«Скажи мне – и я забуду. Покажи мне – и я запомню. Вовлеки меня – и я научусь</a:t>
            </a:r>
            <a:r>
              <a:rPr lang="ru-RU" dirty="0" smtClean="0"/>
              <a:t>».</a:t>
            </a:r>
          </a:p>
          <a:p>
            <a:pPr algn="r">
              <a:buNone/>
            </a:pPr>
            <a:r>
              <a:rPr lang="ru-RU" dirty="0" smtClean="0"/>
              <a:t>Конфуций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4000"/>
              <a:buFont typeface="Arial"/>
              <a:buNone/>
            </a:pPr>
            <a:r>
              <a:rPr lang="en-US" sz="4000" b="1" i="0" u="sng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Проверка домашнего задания:</a:t>
            </a:r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None/>
            </a:pPr>
            <a:r>
              <a:rPr lang="en-US" sz="2400" b="1" i="1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Географический</a:t>
            </a:r>
            <a:r>
              <a:rPr lang="en-US" sz="2400" b="1" i="1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400" b="1" i="1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диктант</a:t>
            </a:r>
            <a:r>
              <a:rPr lang="en-US" sz="2400" b="1" i="1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AutoNum type="arabicPeriod"/>
            </a:pP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Тип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промываемых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малым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содержанием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гумуса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имеющих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верхний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горизонт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светло-серого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цвета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(……………..)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AutoNum type="arabicPeriod"/>
            </a:pPr>
            <a:r>
              <a:rPr lang="en-US" sz="2400" b="1" i="0" u="none" strike="noStrike" cap="none" dirty="0" err="1" smtClean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400" b="1" i="0" u="none" strike="noStrike" cap="none" dirty="0" smtClean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мощным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горизонтом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гумуса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(……………….)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AutoNum type="arabicPeriod"/>
            </a:pP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имеющие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низкое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содержание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перегноя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но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большое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засоление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(…………..)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AutoNum type="arabicPeriod"/>
            </a:pP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Горизонт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светло-серого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цвета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почвах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тайги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(………)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AutoNum type="arabicPeriod"/>
            </a:pP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Органическое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вещество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(………………..)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003300"/>
              </a:buClr>
              <a:buSzPts val="2400"/>
              <a:buFont typeface="Arial"/>
              <a:buAutoNum type="arabicPeriod"/>
            </a:pP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Главное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свойство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4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(…………..)</a:t>
            </a:r>
            <a:endParaRPr/>
          </a:p>
        </p:txBody>
      </p:sp>
      <p:pic>
        <p:nvPicPr>
          <p:cNvPr id="52" name="Google Shape;52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109662" cy="152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4000"/>
              <a:buFont typeface="Arial"/>
              <a:buNone/>
            </a:pPr>
            <a:r>
              <a:rPr lang="en-US" sz="4000" b="1" i="0" u="none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Проверка домашнего задания:</a:t>
            </a:r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None/>
            </a:pPr>
            <a:r>
              <a:rPr lang="en-US" sz="2000" b="1" i="1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Географический</a:t>
            </a:r>
            <a:r>
              <a:rPr lang="en-US" sz="2000" b="1" i="1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1" i="1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диктант</a:t>
            </a:r>
            <a:r>
              <a:rPr lang="en-US" sz="2000" b="1" i="1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AutoNum type="arabicPeriod"/>
            </a:pP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Тип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промываемых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малым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содержанием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гумуса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имеющих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верхний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горизонт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светло-серого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цвета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Подзолистые</a:t>
            </a:r>
            <a:r>
              <a:rPr lang="en-US" sz="2000" b="1" i="0" u="none" strike="noStrike" cap="none" dirty="0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AutoNum type="arabicPeriod"/>
            </a:pPr>
            <a:r>
              <a:rPr lang="en-US" sz="2000" b="1" i="0" u="none" strike="noStrike" cap="none" dirty="0" err="1" smtClean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000" b="1" i="0" u="none" strike="noStrike" cap="none" dirty="0" smtClean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мощным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горизонтом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гумуса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Черноземы</a:t>
            </a:r>
            <a:r>
              <a:rPr lang="en-US" sz="2000" b="1" i="0" u="none" strike="noStrike" cap="none" dirty="0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AutoNum type="arabicPeriod"/>
            </a:pP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имеющие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низкое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содержание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перегноя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но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большое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засоление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Сероземы</a:t>
            </a:r>
            <a:r>
              <a:rPr lang="en-US" sz="2000" b="1" i="0" u="none" strike="noStrike" cap="none" dirty="0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солончаки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AutoNum type="arabicPeriod"/>
            </a:pP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Горизонт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светло-серого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цвета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почвах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тайги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Подзол</a:t>
            </a:r>
            <a:r>
              <a:rPr lang="en-US" sz="2000" b="1" i="0" u="none" strike="noStrike" cap="none" dirty="0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AutoNum type="arabicPeriod"/>
            </a:pP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Органическое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вещество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Гумус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.)</a:t>
            </a:r>
            <a:endParaRPr/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003300"/>
              </a:buClr>
              <a:buSzPts val="2000"/>
              <a:buFont typeface="Arial"/>
              <a:buAutoNum type="arabicPeriod"/>
            </a:pP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Главное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свойство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почвы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 (</a:t>
            </a:r>
            <a:r>
              <a:rPr lang="en-US" sz="2000" b="1" i="0" u="none" strike="noStrike" cap="none" dirty="0" err="1">
                <a:solidFill>
                  <a:srgbClr val="A50021"/>
                </a:solidFill>
                <a:latin typeface="Arial"/>
                <a:ea typeface="Arial"/>
                <a:cs typeface="Arial"/>
                <a:sym typeface="Arial"/>
              </a:rPr>
              <a:t>Плодородие</a:t>
            </a:r>
            <a:r>
              <a:rPr lang="en-US" sz="2000" b="1" i="0" u="none" strike="noStrike" cap="none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.)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Почвенная карта России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1" name="Picture 7" descr="F:\опорная школа\2024\география и химия почвы\b01e0c595acc4fa4bcda9131b6b637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9563"/>
            <a:ext cx="9144000" cy="6548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Почвенная карта Кировской области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опорная школа\2024\w6r8S_B1xL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9666" y="1526876"/>
            <a:ext cx="3610043" cy="510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Pts val="4000"/>
              <a:buFont typeface="Arial"/>
              <a:buNone/>
            </a:pPr>
            <a:r>
              <a:rPr lang="en-US" sz="4000" b="0" i="0" u="none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Почва - это богатство страны. Чем выше плодородие почв, тем больший урожай можно получить</a:t>
            </a:r>
            <a:r>
              <a:rPr lang="en-US" sz="4000" b="0" i="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73" name="Google Shape;7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1916112"/>
            <a:ext cx="2649537" cy="198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1550" y="3933825"/>
            <a:ext cx="2981325" cy="18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5375" y="1700212"/>
            <a:ext cx="2789237" cy="209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156325" y="3878262"/>
            <a:ext cx="2686050" cy="2014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В чем причина разной урожайности?</a:t>
            </a:r>
          </a:p>
          <a:p>
            <a:r>
              <a:rPr lang="ru-RU" sz="2400" dirty="0" smtClean="0"/>
              <a:t>Как оценить плодородие почвы?</a:t>
            </a:r>
          </a:p>
          <a:p>
            <a:r>
              <a:rPr lang="ru-RU" sz="2400" dirty="0" smtClean="0"/>
              <a:t>Что влияет на плодородие почвы?</a:t>
            </a:r>
          </a:p>
          <a:p>
            <a:pPr>
              <a:buNone/>
            </a:pPr>
            <a:r>
              <a:rPr lang="ru-RU" sz="2400" u="sng" dirty="0" smtClean="0"/>
              <a:t>Экологическая задача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Ребята посадили небольшой еловый лес. Они тщательно за ним ухаживали: все дорожки в лесу заасфальтировали, каждую травинку выпалывали, выгребали и убирали опавшую хвою.</a:t>
            </a:r>
          </a:p>
          <a:p>
            <a:pPr>
              <a:buNone/>
            </a:pPr>
            <a:r>
              <a:rPr lang="ru-RU" sz="2400" dirty="0" smtClean="0"/>
              <a:t>    С течением времени все елочки перестали расти, и постепенно лес погиб. Почему?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624</Words>
  <PresentationFormat>Экран (4:3)</PresentationFormat>
  <Paragraphs>100</Paragraphs>
  <Slides>19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Слайд 1</vt:lpstr>
      <vt:lpstr>Цель урока: </vt:lpstr>
      <vt:lpstr>Слайд 3</vt:lpstr>
      <vt:lpstr>Проверка домашнего задания:</vt:lpstr>
      <vt:lpstr>Проверка домашнего задания:</vt:lpstr>
      <vt:lpstr>Почвенная карта России</vt:lpstr>
      <vt:lpstr>Почвенная карта Кировской области</vt:lpstr>
      <vt:lpstr>Почва - это богатство страны. Чем выше плодородие почв, тем больший урожай можно получить </vt:lpstr>
      <vt:lpstr>Вопросы</vt:lpstr>
      <vt:lpstr>Физкультминутка</vt:lpstr>
      <vt:lpstr>Практическая работа «Анализ почвы» </vt:lpstr>
      <vt:lpstr>Кислотность почвы -</vt:lpstr>
      <vt:lpstr>Растения- индикаторы почвы</vt:lpstr>
      <vt:lpstr>Отношение растений к реакции почвы</vt:lpstr>
      <vt:lpstr>Методы устранения рН среды </vt:lpstr>
      <vt:lpstr>Слайд 16</vt:lpstr>
      <vt:lpstr>Характеристика почвы земельного участка</vt:lpstr>
      <vt:lpstr>Рефлексия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24</cp:revision>
  <dcterms:modified xsi:type="dcterms:W3CDTF">2024-01-19T06:25:39Z</dcterms:modified>
</cp:coreProperties>
</file>