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56" r:id="rId3"/>
    <p:sldId id="257" r:id="rId4"/>
    <p:sldId id="294" r:id="rId5"/>
    <p:sldId id="295" r:id="rId6"/>
    <p:sldId id="296" r:id="rId7"/>
    <p:sldId id="297" r:id="rId8"/>
    <p:sldId id="298" r:id="rId9"/>
    <p:sldId id="290" r:id="rId10"/>
    <p:sldId id="299" r:id="rId11"/>
    <p:sldId id="303" r:id="rId12"/>
    <p:sldId id="307" r:id="rId13"/>
    <p:sldId id="311" r:id="rId14"/>
    <p:sldId id="315" r:id="rId15"/>
    <p:sldId id="291" r:id="rId16"/>
    <p:sldId id="300" r:id="rId17"/>
    <p:sldId id="304" r:id="rId18"/>
    <p:sldId id="308" r:id="rId19"/>
    <p:sldId id="312" r:id="rId20"/>
    <p:sldId id="317" r:id="rId21"/>
    <p:sldId id="292" r:id="rId22"/>
    <p:sldId id="301" r:id="rId23"/>
    <p:sldId id="305" r:id="rId24"/>
    <p:sldId id="309" r:id="rId25"/>
    <p:sldId id="313" r:id="rId26"/>
    <p:sldId id="316" r:id="rId27"/>
    <p:sldId id="293" r:id="rId28"/>
    <p:sldId id="302" r:id="rId29"/>
    <p:sldId id="306" r:id="rId30"/>
    <p:sldId id="310" r:id="rId31"/>
    <p:sldId id="314" r:id="rId32"/>
    <p:sldId id="318" r:id="rId33"/>
    <p:sldId id="319" r:id="rId34"/>
  </p:sldIdLst>
  <p:sldSz cx="9144000" cy="6858000" type="screen4x3"/>
  <p:notesSz cx="6858000" cy="9144000"/>
  <p:custDataLst>
    <p:tags r:id="rId3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939CF"/>
    <a:srgbClr val="FF99FF"/>
    <a:srgbClr val="FF33CC"/>
    <a:srgbClr val="3CC2F2"/>
    <a:srgbClr val="660033"/>
    <a:srgbClr val="FF66FF"/>
    <a:srgbClr val="800000"/>
    <a:srgbClr val="FFCCCC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0" autoAdjust="0"/>
    <p:restoredTop sz="94693" autoAdjust="0"/>
  </p:normalViewPr>
  <p:slideViewPr>
    <p:cSldViewPr>
      <p:cViewPr varScale="1">
        <p:scale>
          <a:sx n="111" d="100"/>
          <a:sy n="111" d="100"/>
        </p:scale>
        <p:origin x="-159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476C1-CC53-4999-8886-B135B66CC2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D2A10-BB9B-4761-BCEF-8DF6731874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1489E1-56CD-4AED-B124-AFDB20FF6B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65CED-262B-498B-B2E9-002AACFB36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9FA73-96E8-412A-A852-ACE848381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C3B2D-3EBA-47C3-83E6-AD68CC26A0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EF236-6835-4137-9CC2-757E30DDE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D3CFD-4F3B-4800-8CD6-F59931286E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6435B-F8B9-4886-A2C9-CDADCC2A9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E0A07-A318-4543-9A39-9D5A875EB0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BF61B-8A74-49D1-8646-177C6F0BB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charset="0"/>
              </a:defRPr>
            </a:lvl1pPr>
          </a:lstStyle>
          <a:p>
            <a:pPr>
              <a:defRPr/>
            </a:pPr>
            <a:fld id="{EF710CA5-5166-4BDE-823A-BA68DF1066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1.xml"/><Relationship Id="rId18" Type="http://schemas.openxmlformats.org/officeDocument/2006/relationships/slide" Target="slide18.xml"/><Relationship Id="rId26" Type="http://schemas.openxmlformats.org/officeDocument/2006/relationships/slide" Target="slide25.xml"/><Relationship Id="rId3" Type="http://schemas.openxmlformats.org/officeDocument/2006/relationships/image" Target="../media/image5.png"/><Relationship Id="rId21" Type="http://schemas.openxmlformats.org/officeDocument/2006/relationships/slide" Target="slide20.xml"/><Relationship Id="rId34" Type="http://schemas.openxmlformats.org/officeDocument/2006/relationships/image" Target="../media/image6.png"/><Relationship Id="rId7" Type="http://schemas.openxmlformats.org/officeDocument/2006/relationships/slide" Target="slide5.xml"/><Relationship Id="rId12" Type="http://schemas.openxmlformats.org/officeDocument/2006/relationships/slide" Target="slide12.xml"/><Relationship Id="rId17" Type="http://schemas.openxmlformats.org/officeDocument/2006/relationships/slide" Target="slide15.xml"/><Relationship Id="rId25" Type="http://schemas.openxmlformats.org/officeDocument/2006/relationships/slide" Target="slide23.xml"/><Relationship Id="rId33" Type="http://schemas.openxmlformats.org/officeDocument/2006/relationships/slide" Target="slide32.xml"/><Relationship Id="rId2" Type="http://schemas.openxmlformats.org/officeDocument/2006/relationships/image" Target="../media/image4.png"/><Relationship Id="rId16" Type="http://schemas.openxmlformats.org/officeDocument/2006/relationships/slide" Target="slide16.xml"/><Relationship Id="rId20" Type="http://schemas.openxmlformats.org/officeDocument/2006/relationships/slide" Target="slide19.xml"/><Relationship Id="rId29" Type="http://schemas.openxmlformats.org/officeDocument/2006/relationships/slide" Target="slide2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9.xml"/><Relationship Id="rId24" Type="http://schemas.openxmlformats.org/officeDocument/2006/relationships/slide" Target="slide24.xml"/><Relationship Id="rId32" Type="http://schemas.openxmlformats.org/officeDocument/2006/relationships/slide" Target="slide31.xml"/><Relationship Id="rId5" Type="http://schemas.openxmlformats.org/officeDocument/2006/relationships/slide" Target="slide3.xml"/><Relationship Id="rId15" Type="http://schemas.openxmlformats.org/officeDocument/2006/relationships/slide" Target="slide14.xml"/><Relationship Id="rId23" Type="http://schemas.openxmlformats.org/officeDocument/2006/relationships/slide" Target="slide21.xml"/><Relationship Id="rId28" Type="http://schemas.openxmlformats.org/officeDocument/2006/relationships/slide" Target="slide28.xml"/><Relationship Id="rId10" Type="http://schemas.openxmlformats.org/officeDocument/2006/relationships/slide" Target="slide10.xml"/><Relationship Id="rId19" Type="http://schemas.openxmlformats.org/officeDocument/2006/relationships/slide" Target="slide17.xml"/><Relationship Id="rId31" Type="http://schemas.openxmlformats.org/officeDocument/2006/relationships/slide" Target="slide29.xml"/><Relationship Id="rId4" Type="http://schemas.openxmlformats.org/officeDocument/2006/relationships/slide" Target="slide4.xml"/><Relationship Id="rId9" Type="http://schemas.openxmlformats.org/officeDocument/2006/relationships/slide" Target="slide8.xml"/><Relationship Id="rId14" Type="http://schemas.openxmlformats.org/officeDocument/2006/relationships/slide" Target="slide13.xml"/><Relationship Id="rId22" Type="http://schemas.openxmlformats.org/officeDocument/2006/relationships/slide" Target="slide22.xml"/><Relationship Id="rId27" Type="http://schemas.openxmlformats.org/officeDocument/2006/relationships/slide" Target="slide26.xml"/><Relationship Id="rId30" Type="http://schemas.openxmlformats.org/officeDocument/2006/relationships/slide" Target="slide3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-381000" y="457200"/>
            <a:ext cx="8991600" cy="6019800"/>
          </a:xfrm>
          <a:prstGeom prst="roundRect">
            <a:avLst/>
          </a:prstGeom>
          <a:solidFill>
            <a:srgbClr val="3939CF"/>
          </a:solidFill>
          <a:ln w="76200" cmpd="thickThin">
            <a:solidFill>
              <a:schemeClr val="bg2">
                <a:lumMod val="20000"/>
                <a:lumOff val="80000"/>
              </a:schemeClr>
            </a:solidFill>
            <a:prstDash val="solid"/>
          </a:ln>
          <a:scene3d>
            <a:camera prst="perspectiveLeft"/>
            <a:lightRig rig="threePt" dir="t"/>
          </a:scene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cmpd="thickThin">
                <a:solidFill>
                  <a:schemeClr val="tx1"/>
                </a:solidFill>
              </a:ln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7239000" y="3962400"/>
            <a:ext cx="685800" cy="1905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00200" y="1752600"/>
            <a:ext cx="5917004" cy="1569660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9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Своя игра</a:t>
            </a:r>
          </a:p>
        </p:txBody>
      </p:sp>
      <p:pic>
        <p:nvPicPr>
          <p:cNvPr id="2053" name="Рисунок 2" descr="C41-33копирование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3581400"/>
            <a:ext cx="1702526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Рисунок 6" descr="19school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4572000"/>
            <a:ext cx="2458507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СИЛог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7025" cy="691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У рыб нет зубов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1732002"/>
            <a:ext cx="6858000" cy="2308324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lvl="0"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Как правильно сказать:</a:t>
            </a:r>
            <a:br>
              <a:rPr lang="ru-RU" sz="3600" b="1" dirty="0">
                <a:solidFill>
                  <a:schemeClr val="tx1"/>
                </a:solidFill>
              </a:rPr>
            </a:br>
            <a:r>
              <a:rPr lang="ru-RU" sz="3600" b="1" dirty="0">
                <a:solidFill>
                  <a:schemeClr val="tx1"/>
                </a:solidFill>
              </a:rPr>
              <a:t>У </a:t>
            </a:r>
            <a:r>
              <a:rPr lang="ru-RU" sz="3600" b="1" dirty="0" err="1">
                <a:solidFill>
                  <a:schemeClr val="tx1"/>
                </a:solidFill>
              </a:rPr>
              <a:t>рыбов</a:t>
            </a:r>
            <a:r>
              <a:rPr lang="ru-RU" sz="3600" b="1" dirty="0">
                <a:solidFill>
                  <a:schemeClr val="tx1"/>
                </a:solidFill>
              </a:rPr>
              <a:t> нет зубов,</a:t>
            </a:r>
            <a:br>
              <a:rPr lang="ru-RU" sz="3600" b="1" dirty="0">
                <a:solidFill>
                  <a:schemeClr val="tx1"/>
                </a:solidFill>
              </a:rPr>
            </a:br>
            <a:r>
              <a:rPr lang="ru-RU" sz="3600" b="1" dirty="0">
                <a:solidFill>
                  <a:schemeClr val="tx1"/>
                </a:solidFill>
              </a:rPr>
              <a:t>У </a:t>
            </a:r>
            <a:r>
              <a:rPr lang="ru-RU" sz="3600" b="1" dirty="0" err="1">
                <a:solidFill>
                  <a:schemeClr val="tx1"/>
                </a:solidFill>
              </a:rPr>
              <a:t>рыбей</a:t>
            </a:r>
            <a:r>
              <a:rPr lang="ru-RU" sz="3600" b="1" dirty="0">
                <a:solidFill>
                  <a:schemeClr val="tx1"/>
                </a:solidFill>
              </a:rPr>
              <a:t> нет </a:t>
            </a:r>
            <a:r>
              <a:rPr lang="ru-RU" sz="3600" b="1" dirty="0" err="1">
                <a:solidFill>
                  <a:schemeClr val="tx1"/>
                </a:solidFill>
              </a:rPr>
              <a:t>зубей</a:t>
            </a:r>
            <a:r>
              <a:rPr lang="ru-RU" sz="3600" b="1" dirty="0">
                <a:solidFill>
                  <a:schemeClr val="tx1"/>
                </a:solidFill>
              </a:rPr>
              <a:t>,</a:t>
            </a:r>
          </a:p>
          <a:p>
            <a:pPr lvl="0">
              <a:defRPr/>
            </a:pPr>
            <a:r>
              <a:rPr lang="ru-RU" sz="3600" b="1" dirty="0">
                <a:solidFill>
                  <a:schemeClr val="tx1"/>
                </a:solidFill>
              </a:rPr>
              <a:t>               У рыб нет зуб? </a:t>
            </a: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E0E0E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Русский язык</a:t>
            </a:r>
            <a:r>
              <a:rPr lang="en-US" sz="4400" b="1" spc="50" dirty="0" smtClean="0">
                <a:ln w="1143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2</a:t>
            </a:r>
            <a:r>
              <a:rPr lang="en-US" sz="4400" b="1" spc="50" dirty="0" smtClean="0">
                <a:ln w="1143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spc="50" dirty="0">
              <a:ln w="11430"/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E0E0E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Солнце </a:t>
            </a: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2734270"/>
            <a:ext cx="6858000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Самая большая звезда. </a:t>
            </a: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Окружающий мир</a:t>
            </a:r>
            <a:r>
              <a:rPr lang="en-US" sz="4400" b="1" spc="5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2</a:t>
            </a:r>
            <a:r>
              <a:rPr lang="en-US" sz="4400" b="1" spc="5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spc="50" dirty="0">
              <a:ln w="11430"/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Рисунок 23" descr="personal_finances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3400" y="304800"/>
            <a:ext cx="1485900" cy="1796387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белые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2457271"/>
            <a:ext cx="6858000" cy="1200329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Розы какой окраски издают самый сильный запах?</a:t>
            </a: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ЦВЕТНАЯ</a:t>
            </a:r>
            <a:r>
              <a:rPr lang="en-US" sz="4400" b="1" spc="50" dirty="0" smtClean="0">
                <a:ln w="11430"/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2</a:t>
            </a:r>
            <a:r>
              <a:rPr lang="en-US" sz="4400" b="1" spc="50" dirty="0" smtClean="0">
                <a:ln w="11430"/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spc="50" dirty="0">
              <a:ln w="11430"/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Рисунок 22" descr="Regenbogen-0042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" y="457200"/>
            <a:ext cx="1438275" cy="167640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Эйфелева башня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2457271"/>
            <a:ext cx="6858000" cy="1200329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Какая башня- самая </a:t>
            </a:r>
          </a:p>
          <a:p>
            <a:pPr algn="ctr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известная в мире?</a:t>
            </a: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chemeClr val="accent3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1981200" y="609600"/>
            <a:ext cx="5181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chemeClr val="accent3">
                    <a:lumMod val="9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САМАЯ, САМАЯ</a:t>
            </a:r>
            <a:r>
              <a:rPr lang="en-US" sz="4400" b="1" spc="50" dirty="0" smtClean="0">
                <a:ln w="11430"/>
                <a:solidFill>
                  <a:schemeClr val="accent3">
                    <a:lumMod val="9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chemeClr val="accent3">
                    <a:lumMod val="9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2</a:t>
            </a:r>
            <a:r>
              <a:rPr lang="en-US" sz="4400" b="1" spc="50" dirty="0" smtClean="0">
                <a:ln w="11430"/>
                <a:solidFill>
                  <a:schemeClr val="accent3">
                    <a:lumMod val="9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spc="50" dirty="0">
              <a:ln w="11430"/>
              <a:solidFill>
                <a:schemeClr val="accent3">
                  <a:lumMod val="9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chemeClr val="accent3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Рисунок 22" descr="88545931_smiley_with_thumbs_up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914400"/>
            <a:ext cx="2020366" cy="1228725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«Али-Баба и 40 разбойников»</a:t>
            </a: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2256473"/>
            <a:ext cx="6858000" cy="1754326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В какой сказке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 звучало это заклинание: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“Сезам, откройся”</a:t>
            </a:r>
            <a:endParaRPr 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FF99FF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1981200" y="609600"/>
            <a:ext cx="5181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Литература 2</a:t>
            </a:r>
            <a:r>
              <a:rPr lang="en-US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FF99FF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rgbClr val="FF99FF"/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961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да</a:t>
            </a: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066800" y="1903274"/>
            <a:ext cx="7010400" cy="2308324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На ветке сидело 5 синиц и 7 воробьёв.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6 птичек улетело. 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Улетел ли хоть один воробей?</a:t>
            </a:r>
            <a:r>
              <a:rPr lang="ru-RU" sz="3600" dirty="0">
                <a:solidFill>
                  <a:schemeClr val="tx1"/>
                </a:solidFill>
              </a:rPr>
              <a:t>   </a:t>
            </a:r>
          </a:p>
        </p:txBody>
      </p:sp>
      <p:pic>
        <p:nvPicPr>
          <p:cNvPr id="4110" name="Picture 2" descr="smiling sun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228600"/>
            <a:ext cx="1524000" cy="1388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Управляющая кнопка: домой 18">
            <a:hlinkClick r:id="rId3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609600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математика</a:t>
            </a:r>
            <a:r>
              <a:rPr lang="en-US" sz="4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300</a:t>
            </a:r>
            <a:endParaRPr lang="en-US" sz="4400" b="1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окончание</a:t>
            </a: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066800" y="2055674"/>
            <a:ext cx="7010400" cy="1754326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</a:rPr>
              <a:t>Эта часть слова 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</a:rPr>
              <a:t>служит для образования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</a:rPr>
              <a:t> форм слова</a:t>
            </a: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E0E0E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Русский язык</a:t>
            </a:r>
            <a:r>
              <a:rPr lang="en-US" sz="4400" b="1" spc="50" dirty="0" smtClean="0">
                <a:ln w="1143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3</a:t>
            </a:r>
            <a:r>
              <a:rPr lang="en-US" sz="4400" b="1" spc="50" dirty="0" smtClean="0">
                <a:ln w="1143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spc="50" dirty="0">
              <a:ln w="11430"/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E0E0E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одинаковые</a:t>
            </a: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2180273"/>
            <a:ext cx="6858000" cy="1754326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lvl="0"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Какие ноги</a:t>
            </a:r>
          </a:p>
          <a:p>
            <a:pPr lvl="0"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 у жирафа длиннее </a:t>
            </a:r>
          </a:p>
          <a:p>
            <a:pPr lvl="0"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передние или задние?</a:t>
            </a: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Окружающий мир</a:t>
            </a:r>
            <a:r>
              <a:rPr lang="en-US" sz="4400" b="1" spc="5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3</a:t>
            </a:r>
            <a:r>
              <a:rPr lang="en-US" sz="4400" b="1" spc="5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spc="50" dirty="0">
              <a:ln w="11430"/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Рисунок 23" descr="personal_finances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3400" y="304800"/>
            <a:ext cx="1485900" cy="1796387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err="1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голубого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066800" y="2304871"/>
            <a:ext cx="7010400" cy="1754326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Кольцо какого цвета на олимпийском флаге символизирует Европу?</a:t>
            </a: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ЦВЕТНАЯ</a:t>
            </a:r>
            <a:r>
              <a:rPr lang="en-US" sz="4400" b="1" spc="50" dirty="0" smtClean="0">
                <a:ln w="11430"/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3</a:t>
            </a:r>
            <a:r>
              <a:rPr lang="en-US" sz="4400" b="1" spc="50" dirty="0" smtClean="0">
                <a:ln w="11430"/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spc="50" dirty="0">
              <a:ln w="11430"/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Рисунок 22" descr="Regenbogen-0042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" y="457200"/>
            <a:ext cx="1438275" cy="167640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гепард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2533471"/>
            <a:ext cx="6858000" cy="1200329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Самое быстрое животное на Земле?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chemeClr val="accent3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1981200" y="609600"/>
            <a:ext cx="5181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endParaRPr lang="ru-RU" sz="4400" b="1" spc="50" dirty="0" smtClean="0">
              <a:ln w="11430"/>
              <a:solidFill>
                <a:schemeClr val="accent3">
                  <a:lumMod val="9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chemeClr val="accent3">
                    <a:lumMod val="9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САМАЯ, САМАЯ</a:t>
            </a:r>
            <a:r>
              <a:rPr lang="en-US" sz="4400" b="1" spc="50" dirty="0" smtClean="0">
                <a:ln w="11430"/>
                <a:solidFill>
                  <a:schemeClr val="accent3">
                    <a:lumMod val="9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chemeClr val="accent3">
                    <a:lumMod val="9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3</a:t>
            </a:r>
            <a:r>
              <a:rPr lang="en-US" sz="4400" b="1" spc="50" dirty="0" smtClean="0">
                <a:ln w="11430"/>
                <a:solidFill>
                  <a:schemeClr val="accent3">
                    <a:lumMod val="9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ru-RU" sz="4400" b="1" spc="50" dirty="0" smtClean="0">
              <a:ln w="11430"/>
              <a:solidFill>
                <a:schemeClr val="accent3">
                  <a:lumMod val="9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sz="2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Вопрос от Ирины Александровны Шишкиной</a:t>
            </a:r>
            <a:endParaRPr lang="en-US" sz="2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  <a:p>
            <a:pPr algn="ctr">
              <a:spcBef>
                <a:spcPct val="50000"/>
              </a:spcBef>
            </a:pPr>
            <a:endParaRPr lang="en-US" sz="4400" b="1" spc="50" dirty="0">
              <a:ln w="11430"/>
              <a:solidFill>
                <a:schemeClr val="accent3">
                  <a:lumMod val="9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chemeClr val="accent3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Рисунок 22" descr="88545931_smiley_with_thumbs_up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914400"/>
            <a:ext cx="2020366" cy="1228725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Рисунок 53" descr="008-sunblock_01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717"/>
          <a:stretch>
            <a:fillRect/>
          </a:stretch>
        </p:blipFill>
        <p:spPr>
          <a:xfrm flipH="1">
            <a:off x="0" y="228600"/>
            <a:ext cx="609600" cy="796955"/>
          </a:xfrm>
          <a:prstGeom prst="rect">
            <a:avLst/>
          </a:prstGeom>
        </p:spPr>
      </p:pic>
      <p:sp>
        <p:nvSpPr>
          <p:cNvPr id="53" name="Скругленный прямоугольник 52"/>
          <p:cNvSpPr/>
          <p:nvPr/>
        </p:nvSpPr>
        <p:spPr>
          <a:xfrm>
            <a:off x="8839199" y="457199"/>
            <a:ext cx="152399" cy="152399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2" name="Рисунок 51" descr="024-soccer_01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221" t="36358" r="7451" b="17367"/>
          <a:stretch>
            <a:fillRect/>
          </a:stretch>
        </p:blipFill>
        <p:spPr>
          <a:xfrm flipH="1">
            <a:off x="8458200" y="381000"/>
            <a:ext cx="685800" cy="685800"/>
          </a:xfrm>
          <a:prstGeom prst="rect">
            <a:avLst/>
          </a:prstGeom>
        </p:spPr>
      </p:pic>
      <p:sp>
        <p:nvSpPr>
          <p:cNvPr id="3110" name="Text Box 51"/>
          <p:cNvSpPr txBox="1">
            <a:spLocks noChangeArrowheads="1"/>
          </p:cNvSpPr>
          <p:nvPr/>
        </p:nvSpPr>
        <p:spPr bwMode="auto">
          <a:xfrm>
            <a:off x="457200" y="319088"/>
            <a:ext cx="119697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1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математика</a:t>
            </a:r>
            <a:endParaRPr lang="en-US" sz="1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3112" name="Text Box 161"/>
          <p:cNvSpPr txBox="1">
            <a:spLocks noChangeArrowheads="1"/>
          </p:cNvSpPr>
          <p:nvPr/>
        </p:nvSpPr>
        <p:spPr bwMode="auto">
          <a:xfrm>
            <a:off x="1844040" y="319088"/>
            <a:ext cx="119697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1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Русский язык</a:t>
            </a:r>
            <a:endParaRPr lang="en-US" sz="1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113" name="Text Box 162"/>
          <p:cNvSpPr txBox="1">
            <a:spLocks noChangeArrowheads="1"/>
          </p:cNvSpPr>
          <p:nvPr/>
        </p:nvSpPr>
        <p:spPr bwMode="auto">
          <a:xfrm>
            <a:off x="3230880" y="319088"/>
            <a:ext cx="134112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Окружающий мир</a:t>
            </a:r>
            <a:endParaRPr lang="en-US" sz="1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114" name="Text Box 163"/>
          <p:cNvSpPr txBox="1">
            <a:spLocks noChangeArrowheads="1"/>
          </p:cNvSpPr>
          <p:nvPr/>
        </p:nvSpPr>
        <p:spPr bwMode="auto">
          <a:xfrm>
            <a:off x="4617720" y="319088"/>
            <a:ext cx="119697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1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ЦВЕТНАЯ</a:t>
            </a:r>
            <a:endParaRPr lang="ru-RU" sz="1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115" name="Text Box 164"/>
          <p:cNvSpPr txBox="1">
            <a:spLocks noChangeArrowheads="1"/>
          </p:cNvSpPr>
          <p:nvPr/>
        </p:nvSpPr>
        <p:spPr bwMode="auto">
          <a:xfrm>
            <a:off x="6004560" y="319088"/>
            <a:ext cx="119697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САМАЯ,</a:t>
            </a:r>
          </a:p>
          <a:p>
            <a:pPr algn="ctr"/>
            <a:r>
              <a:rPr lang="ru-RU" sz="1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САМАЯ</a:t>
            </a:r>
            <a:endParaRPr lang="en-US" sz="1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2213" name="Text Box 165"/>
          <p:cNvSpPr txBox="1">
            <a:spLocks noChangeArrowheads="1"/>
          </p:cNvSpPr>
          <p:nvPr/>
        </p:nvSpPr>
        <p:spPr bwMode="auto">
          <a:xfrm>
            <a:off x="7391400" y="319088"/>
            <a:ext cx="12954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литература</a:t>
            </a:r>
            <a:endParaRPr lang="ru-RU" sz="1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121" name="Text Box 171">
            <a:hlinkClick r:id="" action="ppaction://macro?name=team1"/>
          </p:cNvPr>
          <p:cNvSpPr txBox="1">
            <a:spLocks noChangeArrowheads="1"/>
          </p:cNvSpPr>
          <p:nvPr/>
        </p:nvSpPr>
        <p:spPr bwMode="auto">
          <a:xfrm>
            <a:off x="1219200" y="5503492"/>
            <a:ext cx="990601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US" sz="2000" b="1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57" name="Скругленный прямоугольник 56">
            <a:hlinkClick r:id="rId4" action="ppaction://hlinksldjump"/>
          </p:cNvPr>
          <p:cNvSpPr/>
          <p:nvPr/>
        </p:nvSpPr>
        <p:spPr>
          <a:xfrm>
            <a:off x="1851120" y="11850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58" name="Скругленный прямоугольник 57">
            <a:hlinkClick r:id="rId5" action="ppaction://hlinksldjump"/>
          </p:cNvPr>
          <p:cNvSpPr/>
          <p:nvPr/>
        </p:nvSpPr>
        <p:spPr>
          <a:xfrm>
            <a:off x="457200" y="11850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59" name="Скругленный прямоугольник 58">
            <a:hlinkClick r:id="rId6" action="ppaction://hlinksldjump"/>
          </p:cNvPr>
          <p:cNvSpPr/>
          <p:nvPr/>
        </p:nvSpPr>
        <p:spPr>
          <a:xfrm>
            <a:off x="4638960" y="11850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60" name="Скругленный прямоугольник 59">
            <a:hlinkClick r:id="rId7" action="ppaction://hlinksldjump"/>
          </p:cNvPr>
          <p:cNvSpPr/>
          <p:nvPr/>
        </p:nvSpPr>
        <p:spPr>
          <a:xfrm>
            <a:off x="3245040" y="11850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61" name="Скругленный прямоугольник 60">
            <a:hlinkClick r:id="rId8" action="ppaction://hlinksldjump"/>
          </p:cNvPr>
          <p:cNvSpPr/>
          <p:nvPr/>
        </p:nvSpPr>
        <p:spPr>
          <a:xfrm>
            <a:off x="6032880" y="11850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62" name="Скругленный прямоугольник 61">
            <a:hlinkClick r:id="rId9" action="ppaction://hlinksldjump"/>
          </p:cNvPr>
          <p:cNvSpPr/>
          <p:nvPr/>
        </p:nvSpPr>
        <p:spPr>
          <a:xfrm>
            <a:off x="7426800" y="11850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64" name="Скругленный прямоугольник 63">
            <a:hlinkClick r:id="rId10" action="ppaction://hlinksldjump"/>
          </p:cNvPr>
          <p:cNvSpPr/>
          <p:nvPr/>
        </p:nvSpPr>
        <p:spPr>
          <a:xfrm>
            <a:off x="1851120" y="20232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65" name="Скругленный прямоугольник 64">
            <a:hlinkClick r:id="rId11" action="ppaction://hlinksldjump"/>
          </p:cNvPr>
          <p:cNvSpPr/>
          <p:nvPr/>
        </p:nvSpPr>
        <p:spPr>
          <a:xfrm>
            <a:off x="457200" y="20232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66" name="Скругленный прямоугольник 65">
            <a:hlinkClick r:id="rId12" action="ppaction://hlinksldjump"/>
          </p:cNvPr>
          <p:cNvSpPr/>
          <p:nvPr/>
        </p:nvSpPr>
        <p:spPr>
          <a:xfrm>
            <a:off x="4638960" y="20232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67" name="Скругленный прямоугольник 66">
            <a:hlinkClick r:id="rId13" action="ppaction://hlinksldjump"/>
          </p:cNvPr>
          <p:cNvSpPr/>
          <p:nvPr/>
        </p:nvSpPr>
        <p:spPr>
          <a:xfrm>
            <a:off x="3245040" y="20232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68" name="Скругленный прямоугольник 67">
            <a:hlinkClick r:id="rId14" action="ppaction://hlinksldjump"/>
          </p:cNvPr>
          <p:cNvSpPr/>
          <p:nvPr/>
        </p:nvSpPr>
        <p:spPr>
          <a:xfrm>
            <a:off x="6032880" y="20232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69" name="Скругленный прямоугольник 68">
            <a:hlinkClick r:id="rId15" action="ppaction://hlinksldjump"/>
          </p:cNvPr>
          <p:cNvSpPr/>
          <p:nvPr/>
        </p:nvSpPr>
        <p:spPr>
          <a:xfrm>
            <a:off x="7426800" y="20232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70" name="Скругленный прямоугольник 69">
            <a:hlinkClick r:id="rId16" action="ppaction://hlinksldjump"/>
          </p:cNvPr>
          <p:cNvSpPr/>
          <p:nvPr/>
        </p:nvSpPr>
        <p:spPr>
          <a:xfrm>
            <a:off x="1846135" y="28614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71" name="Скругленный прямоугольник 70">
            <a:hlinkClick r:id="rId17" action="ppaction://hlinksldjump"/>
          </p:cNvPr>
          <p:cNvSpPr/>
          <p:nvPr/>
        </p:nvSpPr>
        <p:spPr>
          <a:xfrm>
            <a:off x="452215" y="28614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72" name="Скругленный прямоугольник 71">
            <a:hlinkClick r:id="rId18" action="ppaction://hlinksldjump"/>
          </p:cNvPr>
          <p:cNvSpPr/>
          <p:nvPr/>
        </p:nvSpPr>
        <p:spPr>
          <a:xfrm>
            <a:off x="4633975" y="28614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73" name="Скругленный прямоугольник 72">
            <a:hlinkClick r:id="rId19" action="ppaction://hlinksldjump"/>
          </p:cNvPr>
          <p:cNvSpPr/>
          <p:nvPr/>
        </p:nvSpPr>
        <p:spPr>
          <a:xfrm>
            <a:off x="3240055" y="28614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74" name="Скругленный прямоугольник 73">
            <a:hlinkClick r:id="rId20" action="ppaction://hlinksldjump"/>
          </p:cNvPr>
          <p:cNvSpPr/>
          <p:nvPr/>
        </p:nvSpPr>
        <p:spPr>
          <a:xfrm>
            <a:off x="6027895" y="28614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75" name="Скругленный прямоугольник 74">
            <a:hlinkClick r:id="rId21" action="ppaction://hlinksldjump"/>
          </p:cNvPr>
          <p:cNvSpPr/>
          <p:nvPr/>
        </p:nvSpPr>
        <p:spPr>
          <a:xfrm>
            <a:off x="7421815" y="28614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76" name="Скругленный прямоугольник 75">
            <a:hlinkClick r:id="rId22" action="ppaction://hlinksldjump"/>
          </p:cNvPr>
          <p:cNvSpPr/>
          <p:nvPr/>
        </p:nvSpPr>
        <p:spPr>
          <a:xfrm>
            <a:off x="1851120" y="36996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400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77" name="Скругленный прямоугольник 76">
            <a:hlinkClick r:id="rId23" action="ppaction://hlinksldjump"/>
          </p:cNvPr>
          <p:cNvSpPr/>
          <p:nvPr/>
        </p:nvSpPr>
        <p:spPr>
          <a:xfrm>
            <a:off x="457200" y="36996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400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78" name="Скругленный прямоугольник 77">
            <a:hlinkClick r:id="rId24" action="ppaction://hlinksldjump"/>
          </p:cNvPr>
          <p:cNvSpPr/>
          <p:nvPr/>
        </p:nvSpPr>
        <p:spPr>
          <a:xfrm>
            <a:off x="4638960" y="36996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400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79" name="Скругленный прямоугольник 78">
            <a:hlinkClick r:id="rId25" action="ppaction://hlinksldjump"/>
          </p:cNvPr>
          <p:cNvSpPr/>
          <p:nvPr/>
        </p:nvSpPr>
        <p:spPr>
          <a:xfrm>
            <a:off x="3245040" y="36996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400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80" name="Скругленный прямоугольник 79">
            <a:hlinkClick r:id="rId26" action="ppaction://hlinksldjump"/>
          </p:cNvPr>
          <p:cNvSpPr/>
          <p:nvPr/>
        </p:nvSpPr>
        <p:spPr>
          <a:xfrm>
            <a:off x="6032880" y="36996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400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81" name="Скругленный прямоугольник 80">
            <a:hlinkClick r:id="rId27" action="ppaction://hlinksldjump"/>
          </p:cNvPr>
          <p:cNvSpPr/>
          <p:nvPr/>
        </p:nvSpPr>
        <p:spPr>
          <a:xfrm>
            <a:off x="7426800" y="36996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400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82" name="Скругленный прямоугольник 81">
            <a:hlinkClick r:id="rId28" action="ppaction://hlinksldjump"/>
          </p:cNvPr>
          <p:cNvSpPr/>
          <p:nvPr/>
        </p:nvSpPr>
        <p:spPr>
          <a:xfrm>
            <a:off x="1845423" y="45378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500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83" name="Скругленный прямоугольник 82">
            <a:hlinkClick r:id="rId29" action="ppaction://hlinksldjump"/>
          </p:cNvPr>
          <p:cNvSpPr/>
          <p:nvPr/>
        </p:nvSpPr>
        <p:spPr>
          <a:xfrm>
            <a:off x="451503" y="45378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500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84" name="Скругленный прямоугольник 83">
            <a:hlinkClick r:id="rId30" action="ppaction://hlinksldjump"/>
          </p:cNvPr>
          <p:cNvSpPr/>
          <p:nvPr/>
        </p:nvSpPr>
        <p:spPr>
          <a:xfrm>
            <a:off x="4633263" y="45378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500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85" name="Скругленный прямоугольник 84">
            <a:hlinkClick r:id="rId31" action="ppaction://hlinksldjump"/>
          </p:cNvPr>
          <p:cNvSpPr/>
          <p:nvPr/>
        </p:nvSpPr>
        <p:spPr>
          <a:xfrm>
            <a:off x="3239343" y="45378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500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86" name="Скругленный прямоугольник 85">
            <a:hlinkClick r:id="rId32" action="ppaction://hlinksldjump"/>
          </p:cNvPr>
          <p:cNvSpPr/>
          <p:nvPr/>
        </p:nvSpPr>
        <p:spPr>
          <a:xfrm>
            <a:off x="6027183" y="45378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500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87" name="Скругленный прямоугольник 86">
            <a:hlinkClick r:id="rId33" action="ppaction://hlinksldjump"/>
          </p:cNvPr>
          <p:cNvSpPr/>
          <p:nvPr/>
        </p:nvSpPr>
        <p:spPr>
          <a:xfrm>
            <a:off x="7421103" y="45378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500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88" name="Text Box 171">
            <a:hlinkClick r:id="" action="ppaction://macro?name=team1"/>
          </p:cNvPr>
          <p:cNvSpPr txBox="1">
            <a:spLocks noChangeArrowheads="1"/>
          </p:cNvSpPr>
          <p:nvPr/>
        </p:nvSpPr>
        <p:spPr bwMode="auto">
          <a:xfrm>
            <a:off x="3117553" y="5503492"/>
            <a:ext cx="990601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US" sz="2000" b="1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9" name="Text Box 171">
            <a:hlinkClick r:id="" action="ppaction://macro?name=team1"/>
          </p:cNvPr>
          <p:cNvSpPr txBox="1">
            <a:spLocks noChangeArrowheads="1"/>
          </p:cNvSpPr>
          <p:nvPr/>
        </p:nvSpPr>
        <p:spPr bwMode="auto">
          <a:xfrm>
            <a:off x="5015906" y="5503492"/>
            <a:ext cx="990601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US" sz="2000" b="1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90" name="Text Box 171">
            <a:hlinkClick r:id="" action="ppaction://macro?name=team1"/>
          </p:cNvPr>
          <p:cNvSpPr txBox="1">
            <a:spLocks noChangeArrowheads="1"/>
          </p:cNvSpPr>
          <p:nvPr/>
        </p:nvSpPr>
        <p:spPr bwMode="auto">
          <a:xfrm>
            <a:off x="6914259" y="5503492"/>
            <a:ext cx="990601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US" sz="2000" b="1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49" name="Рисунок 48" descr="help copy.png">
            <a:hlinkClick r:id="" action="ppaction://hlinkshowjump?jump=lastslide"/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8153400" y="5486400"/>
            <a:ext cx="1219200" cy="12192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6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066800" y="2562998"/>
            <a:ext cx="7010400" cy="1200329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Сколько героев хотели съесть Колобка?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FF99FF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1981200" y="609600"/>
            <a:ext cx="5181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литература</a:t>
            </a:r>
            <a:r>
              <a:rPr lang="en-US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3</a:t>
            </a:r>
            <a:r>
              <a:rPr lang="en-US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ru-RU" sz="44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sz="2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Вопрос от Ирины Александровны Шишкиной</a:t>
            </a:r>
            <a:endParaRPr lang="en-US" sz="2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FF99FF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rgbClr val="FF99FF"/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Вася </a:t>
            </a: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066800" y="2208074"/>
            <a:ext cx="7010400" cy="1754326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Коля выше Пети, 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но ниже Васи.  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Кто  из них самый высокий? </a:t>
            </a:r>
          </a:p>
        </p:txBody>
      </p:sp>
      <p:pic>
        <p:nvPicPr>
          <p:cNvPr id="4110" name="Picture 2" descr="smiling sun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228600"/>
            <a:ext cx="1524000" cy="1388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Управляющая кнопка: домой 18">
            <a:hlinkClick r:id="rId3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609600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математика</a:t>
            </a:r>
            <a:r>
              <a:rPr lang="en-US" sz="4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400</a:t>
            </a:r>
            <a:endParaRPr lang="en-US" sz="4400" b="1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</a:t>
            </a:r>
            <a:r>
              <a:rPr lang="ru-RU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мор</a:t>
            </a:r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ск</a:t>
            </a:r>
            <a:r>
              <a:rPr lang="ru-RU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ий</a:t>
            </a:r>
            <a:endParaRPr lang="en-US" sz="36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2180273"/>
            <a:ext cx="6858000" cy="1754326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Разберите слово 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приморский</a:t>
            </a:r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 составу</a:t>
            </a:r>
            <a:endParaRPr 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E0E0E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Русский язык</a:t>
            </a:r>
            <a:r>
              <a:rPr lang="en-US" sz="4400" b="1" spc="50" dirty="0" smtClean="0">
                <a:ln w="1143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4</a:t>
            </a:r>
            <a:r>
              <a:rPr lang="en-US" sz="4400" b="1" spc="50" dirty="0" smtClean="0">
                <a:ln w="1143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spc="50" dirty="0">
              <a:ln w="11430"/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E0E0E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358140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кит</a:t>
            </a: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1951673"/>
            <a:ext cx="6858000" cy="1754326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Самое крупное 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млекопитающее на Земле? </a:t>
            </a:r>
          </a:p>
          <a:p>
            <a:pPr algn="ctr">
              <a:defRPr/>
            </a:pPr>
            <a:r>
              <a:rPr lang="ru-RU" sz="36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54102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Окружающий мир</a:t>
            </a:r>
            <a:r>
              <a:rPr lang="en-US" sz="4400" b="1" spc="5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4</a:t>
            </a:r>
            <a:r>
              <a:rPr lang="en-US" sz="4400" b="1" spc="5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ru-RU" sz="4400" b="1" spc="50" dirty="0" smtClean="0">
              <a:ln w="11430"/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sz="1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Вопрос от Ирины Александровны Шишкиной</a:t>
            </a:r>
            <a:endParaRPr lang="en-US" sz="1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  <a:p>
            <a:pPr algn="ctr">
              <a:spcBef>
                <a:spcPct val="50000"/>
              </a:spcBef>
            </a:pPr>
            <a:endParaRPr lang="en-US" sz="4400" b="1" spc="50" dirty="0">
              <a:ln w="11430"/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Рисунок 23" descr="personal_finances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3400" y="304800"/>
            <a:ext cx="1485900" cy="1796387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Цвета окружающей среды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600200" y="2706469"/>
            <a:ext cx="6019800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Какого цвета хамелеон?</a:t>
            </a: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ЦВЕТНАЯ</a:t>
            </a:r>
            <a:r>
              <a:rPr lang="en-US" sz="4400" b="1" spc="50" dirty="0" smtClean="0">
                <a:ln w="11430"/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4</a:t>
            </a:r>
            <a:r>
              <a:rPr lang="en-US" sz="4400" b="1" spc="50" dirty="0" smtClean="0">
                <a:ln w="11430"/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ru-RU" sz="4400" b="1" spc="50" dirty="0" smtClean="0">
              <a:ln w="11430"/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sz="1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Вопрос от Ирины Александровны Шишкиной</a:t>
            </a:r>
            <a:endParaRPr lang="en-US" sz="1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  <a:p>
            <a:pPr algn="ctr">
              <a:spcBef>
                <a:spcPct val="50000"/>
              </a:spcBef>
            </a:pPr>
            <a:endParaRPr lang="en-US" sz="4400" b="1" spc="50" dirty="0">
              <a:ln w="11430"/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Рисунок 22" descr="Regenbogen-0042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" y="457200"/>
            <a:ext cx="1438275" cy="167640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Каспийское</a:t>
            </a: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066800" y="2562998"/>
            <a:ext cx="7010400" cy="1200329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Самое большое озеро нашей страны</a:t>
            </a:r>
            <a:endParaRPr lang="ru-RU" sz="3600" b="1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chemeClr val="accent3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1981200" y="609600"/>
            <a:ext cx="5181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chemeClr val="accent3">
                    <a:lumMod val="9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САМАЯ, САМАЯ</a:t>
            </a:r>
            <a:r>
              <a:rPr lang="en-US" sz="4400" b="1" spc="50" dirty="0" smtClean="0">
                <a:ln w="11430"/>
                <a:solidFill>
                  <a:schemeClr val="accent3">
                    <a:lumMod val="9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chemeClr val="accent3">
                    <a:lumMod val="9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4</a:t>
            </a:r>
            <a:r>
              <a:rPr lang="en-US" sz="4400" b="1" spc="50" dirty="0" smtClean="0">
                <a:ln w="11430"/>
                <a:solidFill>
                  <a:schemeClr val="accent3">
                    <a:lumMod val="9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spc="50" dirty="0">
              <a:ln w="11430"/>
              <a:solidFill>
                <a:schemeClr val="accent3">
                  <a:lumMod val="9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chemeClr val="accent3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Рисунок 22" descr="88545931_smiley_with_thumbs_up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914400"/>
            <a:ext cx="2020366" cy="1228725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03860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</a:rPr>
              <a:t>Алан Александрович </a:t>
            </a:r>
            <a:r>
              <a:rPr lang="ru-RU" sz="3200" b="1" dirty="0" err="1">
                <a:solidFill>
                  <a:srgbClr val="FFFF00"/>
                </a:solidFill>
              </a:rPr>
              <a:t>Милн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066800" y="2208074"/>
            <a:ext cx="7010400" cy="1754326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Кто автор повести</a:t>
            </a:r>
          </a:p>
          <a:p>
            <a:pPr algn="ctr"/>
            <a:r>
              <a:rPr lang="ru-RU" sz="3600" b="1" dirty="0">
                <a:solidFill>
                  <a:schemeClr val="tx1"/>
                </a:solidFill>
              </a:rPr>
              <a:t> о веселом медвежонке </a:t>
            </a:r>
          </a:p>
          <a:p>
            <a:pPr algn="ctr"/>
            <a:r>
              <a:rPr lang="ru-RU" sz="3600" b="1" dirty="0">
                <a:solidFill>
                  <a:schemeClr val="tx1"/>
                </a:solidFill>
              </a:rPr>
              <a:t>Винни-Пухе</a:t>
            </a:r>
            <a:r>
              <a:rPr lang="ru-RU" sz="3600" b="1" dirty="0" smtClean="0">
                <a:solidFill>
                  <a:schemeClr val="tx1"/>
                </a:solidFill>
              </a:rPr>
              <a:t>?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FF99FF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1981200" y="609600"/>
            <a:ext cx="5181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литература</a:t>
            </a:r>
            <a:r>
              <a:rPr lang="en-US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4</a:t>
            </a:r>
            <a:r>
              <a:rPr lang="en-US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FF99FF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rgbClr val="FF99FF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22+2+2=28</a:t>
            </a: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066800" y="2312075"/>
            <a:ext cx="7010400" cy="1754326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lvl="0"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Можно ли пятью двойками</a:t>
            </a:r>
          </a:p>
          <a:p>
            <a:pPr lvl="0"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 с помощью арифметических </a:t>
            </a:r>
          </a:p>
          <a:p>
            <a:pPr lvl="0"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знаков написать 28?</a:t>
            </a:r>
          </a:p>
        </p:txBody>
      </p:sp>
      <p:pic>
        <p:nvPicPr>
          <p:cNvPr id="4110" name="Picture 2" descr="smiling sun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228600"/>
            <a:ext cx="1524000" cy="1388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Управляющая кнопка: домой 18">
            <a:hlinkClick r:id="rId3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609600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математика</a:t>
            </a:r>
            <a:r>
              <a:rPr lang="en-US" sz="4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500</a:t>
            </a:r>
            <a:endParaRPr lang="en-US" sz="4400" b="1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До - рога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066800" y="1628001"/>
            <a:ext cx="7010400" cy="2308324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lvl="0"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Первое найдешь средь нот,</a:t>
            </a:r>
            <a:br>
              <a:rPr lang="ru-RU" sz="3600" b="1" dirty="0">
                <a:solidFill>
                  <a:schemeClr val="tx1"/>
                </a:solidFill>
              </a:rPr>
            </a:br>
            <a:r>
              <a:rPr lang="ru-RU" sz="3600" b="1" dirty="0">
                <a:solidFill>
                  <a:schemeClr val="tx1"/>
                </a:solidFill>
              </a:rPr>
              <a:t>а второе лось несет,</a:t>
            </a:r>
            <a:br>
              <a:rPr lang="ru-RU" sz="3600" b="1" dirty="0">
                <a:solidFill>
                  <a:schemeClr val="tx1"/>
                </a:solidFill>
              </a:rPr>
            </a:br>
            <a:r>
              <a:rPr lang="ru-RU" sz="3600" b="1" dirty="0">
                <a:solidFill>
                  <a:schemeClr val="tx1"/>
                </a:solidFill>
              </a:rPr>
              <a:t>хочешь целое найти?</a:t>
            </a:r>
            <a:br>
              <a:rPr lang="ru-RU" sz="3600" b="1" dirty="0">
                <a:solidFill>
                  <a:schemeClr val="tx1"/>
                </a:solidFill>
              </a:rPr>
            </a:br>
            <a:r>
              <a:rPr lang="ru-RU" sz="3600" b="1" dirty="0">
                <a:solidFill>
                  <a:schemeClr val="tx1"/>
                </a:solidFill>
              </a:rPr>
              <a:t>Так ищи его в пути! </a:t>
            </a: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E0E0E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Русский язык</a:t>
            </a:r>
            <a:r>
              <a:rPr lang="en-US" sz="4400" b="1" spc="50" dirty="0" smtClean="0">
                <a:ln w="1143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5</a:t>
            </a:r>
            <a:r>
              <a:rPr lang="en-US" sz="4400" b="1" spc="50" dirty="0" smtClean="0">
                <a:ln w="1143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spc="50" dirty="0">
              <a:ln w="11430"/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E0E0E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3723382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 algn="ctr">
              <a:defRPr/>
            </a:pPr>
            <a:r>
              <a:rPr lang="ru-RU" sz="3200" b="1" dirty="0">
                <a:solidFill>
                  <a:srgbClr val="FFFF00"/>
                </a:solidFill>
              </a:rPr>
              <a:t>Северный Ледовитый</a:t>
            </a:r>
            <a:r>
              <a:rPr lang="ru-RU" sz="3200" b="1" dirty="0" smtClean="0">
                <a:solidFill>
                  <a:srgbClr val="FFFF00"/>
                </a:solidFill>
              </a:rPr>
              <a:t>,  </a:t>
            </a:r>
            <a:r>
              <a:rPr lang="ru-RU" sz="3200" b="1" dirty="0">
                <a:solidFill>
                  <a:srgbClr val="FFFF00"/>
                </a:solidFill>
              </a:rPr>
              <a:t>Индийский,</a:t>
            </a:r>
          </a:p>
          <a:p>
            <a:pPr lvl="0" algn="ctr">
              <a:defRPr/>
            </a:pPr>
            <a:r>
              <a:rPr lang="ru-RU" sz="3200" b="1" dirty="0">
                <a:solidFill>
                  <a:srgbClr val="FFFF00"/>
                </a:solidFill>
              </a:rPr>
              <a:t> Атлантический</a:t>
            </a:r>
            <a:r>
              <a:rPr lang="ru-RU" sz="3200" b="1" dirty="0" smtClean="0">
                <a:solidFill>
                  <a:srgbClr val="FFFF00"/>
                </a:solidFill>
              </a:rPr>
              <a:t>,  Тихий, Южный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2505670"/>
            <a:ext cx="6858000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Назовите океаны</a:t>
            </a: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Окружающий мир</a:t>
            </a:r>
            <a:r>
              <a:rPr lang="en-US" sz="4400" b="1" spc="5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5</a:t>
            </a:r>
            <a:r>
              <a:rPr lang="en-US" sz="4400" b="1" spc="5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spc="50" dirty="0">
              <a:ln w="11430"/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Рисунок 23" descr="personal_finances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3400" y="304800"/>
            <a:ext cx="1485900" cy="1796387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-33471" y="4343399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8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066800" y="2208143"/>
            <a:ext cx="7010400" cy="1754326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dirty="0">
                <a:solidFill>
                  <a:schemeClr val="tx1"/>
                </a:solidFill>
              </a:rPr>
              <a:t>У семерых братьев </a:t>
            </a:r>
          </a:p>
          <a:p>
            <a:pPr algn="ctr">
              <a:defRPr/>
            </a:pPr>
            <a:r>
              <a:rPr lang="ru-RU" sz="3600" dirty="0">
                <a:solidFill>
                  <a:schemeClr val="tx1"/>
                </a:solidFill>
              </a:rPr>
              <a:t>по одной сестре. </a:t>
            </a:r>
          </a:p>
          <a:p>
            <a:pPr algn="ctr">
              <a:defRPr/>
            </a:pPr>
            <a:r>
              <a:rPr lang="ru-RU" sz="3600" dirty="0">
                <a:solidFill>
                  <a:schemeClr val="tx1"/>
                </a:solidFill>
              </a:rPr>
              <a:t>Сколько детей в семье?    </a:t>
            </a:r>
          </a:p>
        </p:txBody>
      </p:sp>
      <p:pic>
        <p:nvPicPr>
          <p:cNvPr id="4110" name="Picture 2" descr="smiling sun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228600"/>
            <a:ext cx="1524000" cy="1388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Управляющая кнопка: домой 18">
            <a:hlinkClick r:id="rId3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математика</a:t>
            </a:r>
            <a:r>
              <a:rPr lang="en-US" sz="4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100</a:t>
            </a:r>
            <a:endParaRPr lang="en-US" sz="4400" b="1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альбинос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066800" y="2208074"/>
            <a:ext cx="7010400" cy="1754326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Как называют животных, у которых отсутствует чёрный пигмент меланин?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ЦВЕТНАЯ</a:t>
            </a:r>
            <a:r>
              <a:rPr lang="en-US" sz="4400" b="1" spc="50" dirty="0" smtClean="0">
                <a:ln w="11430"/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5</a:t>
            </a:r>
            <a:r>
              <a:rPr lang="en-US" sz="4400" b="1" spc="50" dirty="0" smtClean="0">
                <a:ln w="11430"/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spc="50" dirty="0">
              <a:ln w="11430"/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Рисунок 22" descr="Regenbogen-0042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" y="457200"/>
            <a:ext cx="1438275" cy="167640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Сириус</a:t>
            </a: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19200" y="2533471"/>
            <a:ext cx="6705600" cy="1200329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Какая звезда является самой яркой на нашем небе?</a:t>
            </a: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chemeClr val="accent3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1981200" y="609600"/>
            <a:ext cx="5181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chemeClr val="accent3">
                    <a:lumMod val="9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САМАЯ, САМАЯ</a:t>
            </a:r>
            <a:r>
              <a:rPr lang="en-US" sz="4400" b="1" spc="50" dirty="0" smtClean="0">
                <a:ln w="11430"/>
                <a:solidFill>
                  <a:schemeClr val="accent3">
                    <a:lumMod val="9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chemeClr val="accent3">
                    <a:lumMod val="9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5</a:t>
            </a:r>
            <a:r>
              <a:rPr lang="en-US" sz="4400" b="1" spc="50" dirty="0" smtClean="0">
                <a:ln w="11430"/>
                <a:solidFill>
                  <a:schemeClr val="accent3">
                    <a:lumMod val="9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spc="50" dirty="0">
              <a:ln w="11430"/>
              <a:solidFill>
                <a:schemeClr val="accent3">
                  <a:lumMod val="9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chemeClr val="accent3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Рисунок 22" descr="88545931_smiley_with_thumbs_up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914400"/>
            <a:ext cx="2020366" cy="1228725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FFFF00"/>
                </a:solidFill>
              </a:rPr>
              <a:t>"Русалочка" в Копенгагене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066800" y="2562998"/>
            <a:ext cx="7010400" cy="1200329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Памятник героине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 сказки Андерсена</a:t>
            </a: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FF99FF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1981200" y="609600"/>
            <a:ext cx="5181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литература</a:t>
            </a:r>
            <a:r>
              <a:rPr lang="en-US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5</a:t>
            </a:r>
            <a:r>
              <a:rPr lang="en-US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00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FF99FF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rgbClr val="FF99FF"/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066800" y="1447800"/>
            <a:ext cx="7010400" cy="4401205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>
              <a:buFont typeface="Wingdings" pitchFamily="2" charset="2"/>
              <a:buChar char="q"/>
              <a:defRPr/>
            </a:pPr>
            <a:r>
              <a:rPr lang="ru-RU" sz="20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В игре могу принимать участие 2-4 участника или </a:t>
            </a:r>
            <a:r>
              <a:rPr lang="en-US" sz="20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2-4 </a:t>
            </a:r>
            <a:r>
              <a:rPr lang="ru-RU" sz="20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команды.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0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Выбрав категорию и цену вопроса вы попадаете на слайд с заданием. Сразу же нажмите кнопку «старт», чтобы включить таймер, по которому можно засекать время на обдумывание (30-60 секунд). 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0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По истечении 60 секунд правильный ответ появляется автоматически. Если ответ дан командой раньше проверить правильность ответа можно щелчком по кнопке «правильный ответ». 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0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Вернувшись в главное меню, впечатайте с клавиатуры количество заработанных баллов в соответствующее номеру команды окошко. Не забывайте это делать каждый раз (суммировать и впечатывать).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772400" y="5562600"/>
            <a:ext cx="900000" cy="720000"/>
          </a:xfrm>
          <a:prstGeom prst="actionButtonHome">
            <a:avLst/>
          </a:prstGeom>
          <a:solidFill>
            <a:srgbClr val="FF0000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1981200" y="609600"/>
            <a:ext cx="5181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Как играть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С согласных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066800" y="2209800"/>
            <a:ext cx="7010400" cy="1754326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lvl="0"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Каких слов в русском языке</a:t>
            </a:r>
          </a:p>
          <a:p>
            <a:pPr lvl="0"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 больше, начинающихся </a:t>
            </a:r>
          </a:p>
          <a:p>
            <a:pPr lvl="0"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с гласных или согласных? </a:t>
            </a: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E0E0E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Русский язык</a:t>
            </a:r>
            <a:r>
              <a:rPr lang="en-US" sz="4400" b="1" spc="50" dirty="0" smtClean="0">
                <a:ln w="1143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100</a:t>
            </a:r>
            <a:endParaRPr lang="en-US" sz="4400" b="1" spc="50" dirty="0">
              <a:ln w="11430"/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E0E0E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колибри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2533471"/>
            <a:ext cx="6858000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t">
            <a:spAutoFit/>
          </a:bodyPr>
          <a:lstStyle/>
          <a:p>
            <a:pPr algn="ctr">
              <a:defRPr/>
            </a:pPr>
            <a:r>
              <a:rPr lang="ru-RU" sz="3600" b="1" dirty="0" err="1">
                <a:solidFill>
                  <a:schemeClr val="tx1"/>
                </a:solidFill>
              </a:rPr>
              <a:t>Дюймовочка</a:t>
            </a:r>
            <a:r>
              <a:rPr lang="ru-RU" sz="3600" b="1" dirty="0">
                <a:solidFill>
                  <a:schemeClr val="tx1"/>
                </a:solidFill>
              </a:rPr>
              <a:t> среди пернатых</a:t>
            </a: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Окружающий мир</a:t>
            </a:r>
            <a:r>
              <a:rPr lang="en-US" sz="4400" b="1" spc="5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100</a:t>
            </a:r>
            <a:endParaRPr lang="en-US" sz="4400" b="1" spc="50" dirty="0">
              <a:ln w="11430"/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Рисунок 23" descr="personal_finances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3400" y="304800"/>
            <a:ext cx="1485900" cy="1796387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красный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2457271"/>
            <a:ext cx="6858000" cy="1200329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Как называют диплом с отличием?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ЦВЕТНАЯ</a:t>
            </a:r>
            <a:r>
              <a:rPr lang="en-US" sz="4400" b="1" spc="50" dirty="0" smtClean="0">
                <a:ln w="11430"/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100</a:t>
            </a:r>
            <a:endParaRPr lang="en-US" sz="4400" b="1" spc="50" dirty="0">
              <a:ln w="11430"/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Рисунок 22" descr="Regenbogen-0042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" y="457200"/>
            <a:ext cx="1438275" cy="167640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балалайка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2381071"/>
            <a:ext cx="6858000" cy="1200329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Самый русский музыкальный инструмент?</a:t>
            </a: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chemeClr val="accent3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1981200" y="609600"/>
            <a:ext cx="5181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chemeClr val="accent3">
                    <a:lumMod val="9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САМАЯ, САМАЯ</a:t>
            </a:r>
            <a:r>
              <a:rPr lang="en-US" sz="4400" b="1" spc="50" dirty="0" smtClean="0">
                <a:ln w="11430"/>
                <a:solidFill>
                  <a:schemeClr val="accent3">
                    <a:lumMod val="9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100</a:t>
            </a:r>
            <a:endParaRPr lang="en-US" sz="4400" b="1" spc="50" dirty="0">
              <a:ln w="11430"/>
              <a:solidFill>
                <a:schemeClr val="accent3">
                  <a:lumMod val="9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chemeClr val="accent3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Рисунок 22" descr="88545931_smiley_with_thumbs_up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914400"/>
            <a:ext cx="2020366" cy="1228725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масло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1607404"/>
            <a:ext cx="6858000" cy="2862322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lvl="0"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Какой продукт питания </a:t>
            </a:r>
          </a:p>
          <a:p>
            <a:pPr lvl="0"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помог курочке спасти жизнь</a:t>
            </a:r>
          </a:p>
          <a:p>
            <a:pPr lvl="0"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 петушку в сказке</a:t>
            </a:r>
          </a:p>
          <a:p>
            <a:pPr lvl="0"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 «Петушок и бобовое зернышко»? </a:t>
            </a: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FF99FF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1981200" y="609600"/>
            <a:ext cx="5181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литература</a:t>
            </a:r>
            <a:r>
              <a:rPr lang="en-US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100</a:t>
            </a:r>
            <a:endParaRPr lang="ru-RU" sz="44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sz="18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Вопрос от Ирины Александровны Шишкиной</a:t>
            </a:r>
            <a:endParaRPr lang="en-US" sz="1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  <a:p>
            <a:pPr algn="ctr">
              <a:spcBef>
                <a:spcPct val="50000"/>
              </a:spcBef>
            </a:pP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FF99FF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rgbClr val="FF99FF"/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1827074"/>
            <a:ext cx="6858000" cy="2308324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У Вали было 3 яблока. 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Она съела все, кроме двух. 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Сколько яблок осталось у Вали? </a:t>
            </a:r>
            <a:endParaRPr 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110" name="Picture 2" descr="smiling sun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228600"/>
            <a:ext cx="1524000" cy="1388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Управляющая кнопка: домой 18">
            <a:hlinkClick r:id="rId3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286000" y="609600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математика</a:t>
            </a:r>
            <a:r>
              <a:rPr lang="en-US" sz="4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200</a:t>
            </a:r>
            <a:endParaRPr lang="en-US" sz="4400" b="1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01af364f1b0b255f2ad491dca828fc5085ea83"/>
</p:tagLst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0000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AAA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1515</TotalTime>
  <Words>797</Words>
  <Application>Microsoft Office PowerPoint</Application>
  <PresentationFormat>Экран (4:3)</PresentationFormat>
  <Paragraphs>320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Default Design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Mayers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Галина</dc:creator>
  <cp:lastModifiedBy>Юрий</cp:lastModifiedBy>
  <cp:revision>191</cp:revision>
  <dcterms:created xsi:type="dcterms:W3CDTF">2006-08-11T05:33:13Z</dcterms:created>
  <dcterms:modified xsi:type="dcterms:W3CDTF">2014-12-19T15:55:54Z</dcterms:modified>
</cp:coreProperties>
</file>