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5143500" cy="9144000"/>
  <p:custDataLst>
    <p:tags r:id="rId19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7" d="100"/>
          <a:sy n="97" d="100"/>
        </p:scale>
        <p:origin x="6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xmlns:p14="http://schemas.microsoft.com/office/powerpoint/2010/main" val="214652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29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5.png" /><Relationship Id="rId4" Type="http://schemas.openxmlformats.org/officeDocument/2006/relationships/image" Target="../media/image17.jpeg" /><Relationship Id="rId5" Type="http://schemas.openxmlformats.org/officeDocument/2006/relationships/image" Target="../media/image7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8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9.png" /><Relationship Id="rId4" Type="http://schemas.openxmlformats.org/officeDocument/2006/relationships/image" Target="../media/image20.png" /><Relationship Id="rId5" Type="http://schemas.openxmlformats.org/officeDocument/2006/relationships/image" Target="../media/image21.png" /><Relationship Id="rId6" Type="http://schemas.openxmlformats.org/officeDocument/2006/relationships/image" Target="../media/image22.png" /><Relationship Id="rId7" Type="http://schemas.openxmlformats.org/officeDocument/2006/relationships/image" Target="../media/image2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24.png" /><Relationship Id="rId4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26.png" /><Relationship Id="rId4" Type="http://schemas.openxmlformats.org/officeDocument/2006/relationships/image" Target="../media/image27.jpeg" /><Relationship Id="rId5" Type="http://schemas.openxmlformats.org/officeDocument/2006/relationships/image" Target="../media/image28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29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2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2.png" /><Relationship Id="rId4" Type="http://schemas.openxmlformats.org/officeDocument/2006/relationships/image" Target="../media/image3.jpeg" /><Relationship Id="rId5" Type="http://schemas.openxmlformats.org/officeDocument/2006/relationships/image" Target="../media/image4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5.png" /><Relationship Id="rId4" Type="http://schemas.openxmlformats.org/officeDocument/2006/relationships/image" Target="../media/image6.jpeg" /><Relationship Id="rId5" Type="http://schemas.openxmlformats.org/officeDocument/2006/relationships/image" Target="../media/image7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9.png" /><Relationship Id="rId4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11.png" /><Relationship Id="rId4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9.png" /><Relationship Id="rId4" Type="http://schemas.openxmlformats.org/officeDocument/2006/relationships/image" Target="../media/image1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5.png" /><Relationship Id="rId4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">
    <p:bg>
      <p:bgPr>
        <a:solidFill>
          <a:srgbClr val="BBC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40200" y="449775"/>
            <a:ext cx="3983700" cy="469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6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Лэпбук «Азбука здоровья»: Формирование ЗОЖ у </a:t>
            </a:r>
            <a:r>
              <a:rPr lang="en-US" sz="2600" b="1" err="1" smtClean="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дошкольников</a:t>
            </a:r>
            <a:r>
              <a:rPr lang="ru-RU" sz="2600" b="1" smtClean="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.</a:t>
            </a:r>
            <a:r>
              <a:rPr lang="en-US" sz="2600" b="1" smtClean="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lang="en-US" sz="2600"/>
          </a:p>
        </p:txBody>
      </p:sp>
      <p:sp>
        <p:nvSpPr>
          <p:cNvPr id="4" name="Text 1"/>
          <p:cNvSpPr txBox="1"/>
          <p:nvPr/>
        </p:nvSpPr>
        <p:spPr>
          <a:xfrm>
            <a:off x="340200" y="3188970"/>
            <a:ext cx="3766800" cy="144018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marL="0" indent="0" algn="l">
              <a:buNone/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Уникальная методика воспитания ЗОЖ для детей: творчески, познавательно и современно.
</a:t>
            </a:r>
            <a:endParaRPr lang="en-US" sz="1400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0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479" y="1167050"/>
            <a:ext cx="3753092" cy="3355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941807" y="1285875"/>
            <a:ext cx="34497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Это задание расположено в средней части лэпбука и включает книжку и конверт с картинками частей тела. Дети учатся распознавать и называть части тела, что способствует развитию мышления и понимания собственного организма.</a:t>
            </a:r>
            <a:endParaRPr lang="en-US" sz="1100"/>
          </a:p>
        </p:txBody>
      </p:sp>
      <p:sp>
        <p:nvSpPr>
          <p:cNvPr id="6" name="Text 1"/>
          <p:cNvSpPr txBox="1"/>
          <p:nvPr/>
        </p:nvSpPr>
        <p:spPr>
          <a:xfrm>
            <a:off x="337920" y="393900"/>
            <a:ext cx="83946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Развивающее задание «Тело человека»: ключ к познанию себя</a:t>
            </a:r>
            <a:endParaRPr lang="en-US" sz="2400"/>
          </a:p>
        </p:txBody>
      </p:sp>
      <p:sp>
        <p:nvSpPr>
          <p:cNvPr id="7" name="Text 2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10</a:t>
            </a:r>
            <a:endParaRPr lang="en-US" sz="1000"/>
          </a:p>
        </p:txBody>
      </p:sp>
      <p:sp>
        <p:nvSpPr>
          <p:cNvPr id="8" name="Text 3"/>
          <p:cNvSpPr txBox="1"/>
          <p:nvPr/>
        </p:nvSpPr>
        <p:spPr>
          <a:xfrm>
            <a:off x="941200" y="3119775"/>
            <a:ext cx="3449700" cy="269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 процессе игры педагог предлагает назвать функции частей тела или подобрать к ним действия и прилагательные. Такой подход позволяет детям лучше усваивать анатомические особенности человека и расширять словарный запас.</a:t>
            </a:r>
            <a:endParaRPr lang="en-US" sz="1100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1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616308" y="1215705"/>
            <a:ext cx="3834882" cy="1084811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Использование лото на спортивную и здоровьесберегающую тематику способствует формированию у детей интереса к видам спорта и развитию навыков классификации понятий, свойственных здоровому образу жизни.</a:t>
            </a:r>
            <a:endParaRPr lang="en-US" sz="1000"/>
          </a:p>
        </p:txBody>
      </p:sp>
      <p:sp>
        <p:nvSpPr>
          <p:cNvPr id="4" name="Text 1"/>
          <p:cNvSpPr txBox="1"/>
          <p:nvPr/>
        </p:nvSpPr>
        <p:spPr>
          <a:xfrm>
            <a:off x="616308" y="2298601"/>
            <a:ext cx="3834882" cy="112221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Физкультурные минутки внедряются как часть практических занятий, позволяя детям отдохнуть, повысить двигательную активность, укрепить опорно-двигательный аппарат и развить привычку к регулярной физической активности.</a:t>
            </a:r>
            <a:endParaRPr lang="en-US" sz="1000"/>
          </a:p>
        </p:txBody>
      </p:sp>
      <p:sp>
        <p:nvSpPr>
          <p:cNvPr id="5" name="Text 2"/>
          <p:cNvSpPr txBox="1"/>
          <p:nvPr/>
        </p:nvSpPr>
        <p:spPr>
          <a:xfrm>
            <a:off x="616308" y="3420599"/>
            <a:ext cx="3834882" cy="110351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Творческие элементы — рисование, изготовление поделок и раскраски — способствуют развитию мелкой моторики, воображения и закреплению знаний о здоровых привычках в непринуждённой игровой форме.</a:t>
            </a:r>
            <a:endParaRPr lang="en-US" sz="1000"/>
          </a:p>
        </p:txBody>
      </p:sp>
      <p:sp>
        <p:nvSpPr>
          <p:cNvPr id="6" name="Text 3"/>
          <p:cNvSpPr txBox="1"/>
          <p:nvPr/>
        </p:nvSpPr>
        <p:spPr>
          <a:xfrm>
            <a:off x="337920" y="393900"/>
            <a:ext cx="8394600" cy="4017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Игровые методы формирования ЗОЖ у дошкольников</a:t>
            </a:r>
            <a:endParaRPr lang="en-US" sz="2400"/>
          </a:p>
        </p:txBody>
      </p:sp>
      <p:sp>
        <p:nvSpPr>
          <p:cNvPr id="7" name="Text 4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11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2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581" y="1311265"/>
            <a:ext cx="218400" cy="17472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9881" y="1289425"/>
            <a:ext cx="218400" cy="2184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581" y="3170708"/>
            <a:ext cx="218400" cy="194133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4256" y="3154675"/>
            <a:ext cx="169650" cy="226200"/>
          </a:xfrm>
          <a:prstGeom prst="rect">
            <a:avLst/>
          </a:prstGeom>
        </p:spPr>
      </p:pic>
      <p:sp>
        <p:nvSpPr>
          <p:cNvPr id="7" name="Text 0"/>
          <p:cNvSpPr txBox="1"/>
          <p:nvPr/>
        </p:nvSpPr>
        <p:spPr>
          <a:xfrm>
            <a:off x="541125" y="1743250"/>
            <a:ext cx="37065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 лэпбуке вводятся специальные термины: ЗОЖ, лодыжка, кёрлинг, биатлон, сноуборд, синхронное плавание, чтобы дети не только знали их значение, но и научились употреблять их в речи.</a:t>
            </a:r>
            <a:endParaRPr lang="en-US" sz="1100"/>
          </a:p>
        </p:txBody>
      </p:sp>
      <p:sp>
        <p:nvSpPr>
          <p:cNvPr id="8" name="Text 1"/>
          <p:cNvSpPr txBox="1"/>
          <p:nvPr/>
        </p:nvSpPr>
        <p:spPr>
          <a:xfrm>
            <a:off x="1088724" y="1263925"/>
            <a:ext cx="3159000" cy="269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Новые слова</a:t>
            </a:r>
            <a:endParaRPr lang="en-US" sz="1300"/>
          </a:p>
        </p:txBody>
      </p:sp>
      <p:sp>
        <p:nvSpPr>
          <p:cNvPr id="9" name="Text 2"/>
          <p:cNvSpPr txBox="1"/>
          <p:nvPr/>
        </p:nvSpPr>
        <p:spPr>
          <a:xfrm>
            <a:off x="393904" y="356494"/>
            <a:ext cx="8322906" cy="43953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Расширение словаря и речевого опыта по теме ЗОЖ</a:t>
            </a:r>
            <a:endParaRPr lang="en-US" sz="2400"/>
          </a:p>
        </p:txBody>
      </p:sp>
      <p:sp>
        <p:nvSpPr>
          <p:cNvPr id="10" name="Text 3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12</a:t>
            </a:r>
            <a:endParaRPr lang="en-US" sz="1000"/>
          </a:p>
        </p:txBody>
      </p:sp>
      <p:sp>
        <p:nvSpPr>
          <p:cNvPr id="11" name="Text 4"/>
          <p:cNvSpPr txBox="1"/>
          <p:nvPr/>
        </p:nvSpPr>
        <p:spPr>
          <a:xfrm>
            <a:off x="4793425" y="1743250"/>
            <a:ext cx="37065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Дети знакомятся с пословицами и устойчивыми выражениями, отражающими ценность здоровья и физической активности, что способствует воспитанию правильных установок и расширяет речевой кругозор.</a:t>
            </a:r>
            <a:endParaRPr lang="en-US" sz="1100"/>
          </a:p>
        </p:txBody>
      </p:sp>
      <p:sp>
        <p:nvSpPr>
          <p:cNvPr id="12" name="Text 5"/>
          <p:cNvSpPr txBox="1"/>
          <p:nvPr/>
        </p:nvSpPr>
        <p:spPr>
          <a:xfrm>
            <a:off x="5284550" y="1263925"/>
            <a:ext cx="3249300" cy="269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Поговорки и выражения</a:t>
            </a:r>
            <a:endParaRPr lang="en-US" sz="1300"/>
          </a:p>
        </p:txBody>
      </p:sp>
      <p:sp>
        <p:nvSpPr>
          <p:cNvPr id="13" name="Text 6"/>
          <p:cNvSpPr txBox="1"/>
          <p:nvPr/>
        </p:nvSpPr>
        <p:spPr>
          <a:xfrm>
            <a:off x="4793425" y="3588903"/>
            <a:ext cx="37404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Загадки на тему тела человека, здоровых привычек и гигиены стимулируют мышление, способствуют активному усвоению материала и помогают закрепить лексический запас в игровой обстановке.</a:t>
            </a:r>
            <a:endParaRPr lang="en-US" sz="1100"/>
          </a:p>
        </p:txBody>
      </p:sp>
      <p:sp>
        <p:nvSpPr>
          <p:cNvPr id="14" name="Text 7"/>
          <p:cNvSpPr txBox="1"/>
          <p:nvPr/>
        </p:nvSpPr>
        <p:spPr>
          <a:xfrm>
            <a:off x="5296699" y="3133075"/>
            <a:ext cx="3237300" cy="269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Загадки по теме здоровья</a:t>
            </a:r>
            <a:endParaRPr lang="en-US" sz="1300"/>
          </a:p>
        </p:txBody>
      </p:sp>
      <p:sp>
        <p:nvSpPr>
          <p:cNvPr id="15" name="Text 8"/>
          <p:cNvSpPr txBox="1"/>
          <p:nvPr/>
        </p:nvSpPr>
        <p:spPr>
          <a:xfrm>
            <a:off x="541125" y="3588903"/>
            <a:ext cx="37404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Работа с короткими стихотворениями о чистоте, спорте, питании способствуют развитию памяти, выразительности речи и формированию позитивного отношения к теме здорового образа жизни.</a:t>
            </a:r>
            <a:endParaRPr lang="en-US" sz="1100"/>
          </a:p>
        </p:txBody>
      </p:sp>
      <p:sp>
        <p:nvSpPr>
          <p:cNvPr id="16" name="Text 9"/>
          <p:cNvSpPr txBox="1"/>
          <p:nvPr/>
        </p:nvSpPr>
        <p:spPr>
          <a:xfrm>
            <a:off x="1044396" y="3133075"/>
            <a:ext cx="3237000" cy="269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Стихи и рифмы</a:t>
            </a:r>
            <a:endParaRPr lang="en-US" sz="1300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3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600" y="1521515"/>
            <a:ext cx="3901950" cy="24012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4674625" y="4073600"/>
            <a:ext cx="4227600" cy="2463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Педагогическое наблюдение в ДОУ, </a:t>
            </a:r>
            <a:r>
              <a:rPr lang="en-US" sz="1000" smtClean="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202</a:t>
            </a:r>
            <a:r>
              <a:rPr lang="ru-RU" sz="1000" smtClean="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4</a:t>
            </a:r>
            <a:endParaRPr lang="en-US" sz="1000"/>
          </a:p>
        </p:txBody>
      </p:sp>
      <p:sp>
        <p:nvSpPr>
          <p:cNvPr id="5" name="Text 1"/>
          <p:cNvSpPr txBox="1"/>
          <p:nvPr/>
        </p:nvSpPr>
        <p:spPr>
          <a:xfrm>
            <a:off x="417525" y="1699750"/>
            <a:ext cx="3396300" cy="292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Больше детей освоили основы ЗОЖ после занятий с лэпбуком, особенно по режиму дня и здоровому питанию. Навыки речевого развития улучшились у большинства.</a:t>
            </a:r>
            <a:endParaRPr lang="en-US" sz="1300"/>
          </a:p>
        </p:txBody>
      </p:sp>
      <p:sp>
        <p:nvSpPr>
          <p:cNvPr id="6" name="Text 2"/>
          <p:cNvSpPr txBox="1"/>
          <p:nvPr/>
        </p:nvSpPr>
        <p:spPr>
          <a:xfrm>
            <a:off x="417525" y="2770875"/>
            <a:ext cx="3944100" cy="292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Диаграмма показывает значительный рост числа детей, освоивших ЗОЖ-компетенции, что подтверждает эффективность работы с лэпбуком для формирования здорового образа жизни.</a:t>
            </a:r>
            <a:endParaRPr lang="en-US" sz="1300"/>
          </a:p>
        </p:txBody>
      </p:sp>
      <p:sp>
        <p:nvSpPr>
          <p:cNvPr id="7" name="Text 3"/>
          <p:cNvSpPr txBox="1"/>
          <p:nvPr/>
        </p:nvSpPr>
        <p:spPr>
          <a:xfrm>
            <a:off x="337920" y="393900"/>
            <a:ext cx="84387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Рост компетентности дошкольников по итогам работы с лэпбуком</a:t>
            </a:r>
            <a:endParaRPr lang="en-US" sz="2400"/>
          </a:p>
        </p:txBody>
      </p:sp>
      <p:sp>
        <p:nvSpPr>
          <p:cNvPr id="8" name="Text 4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13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4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90" y="952500"/>
            <a:ext cx="4206126" cy="377813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4545800" y="1262250"/>
            <a:ext cx="3898500" cy="269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Включение в образовательный процесс
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Лэпбук применяется как на специально организованных занятиях, так и в самостоятельной работе детей, обеспечивая системное формирование представлений о здоровье через различные образовательные области программы ДОУ.</a:t>
            </a:r>
            <a:endParaRPr lang="en-US" sz="1300"/>
          </a:p>
        </p:txBody>
      </p:sp>
      <p:sp>
        <p:nvSpPr>
          <p:cNvPr id="6" name="Text 1"/>
          <p:cNvSpPr txBox="1"/>
          <p:nvPr/>
        </p:nvSpPr>
        <p:spPr>
          <a:xfrm>
            <a:off x="337920" y="206864"/>
            <a:ext cx="8397551" cy="58916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Интеграция лэпбука в воспитательно-образовательную среду</a:t>
            </a:r>
            <a:endParaRPr lang="en-US" sz="2400"/>
          </a:p>
        </p:txBody>
      </p:sp>
      <p:sp>
        <p:nvSpPr>
          <p:cNvPr id="7" name="Text 2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14</a:t>
            </a:r>
            <a:endParaRPr lang="en-US" sz="1000"/>
          </a:p>
        </p:txBody>
      </p:sp>
      <p:sp>
        <p:nvSpPr>
          <p:cNvPr id="8" name="Text 3"/>
          <p:cNvSpPr txBox="1"/>
          <p:nvPr/>
        </p:nvSpPr>
        <p:spPr>
          <a:xfrm>
            <a:off x="4545800" y="3070050"/>
            <a:ext cx="3898500" cy="269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3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Разнообразие видов деятельности
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Инструментарий лэпбука эффективен в познавательно-исследовательской, речевой, физической деятельности, а также в свободной и игровой деятельности, что повышает мотивацию и устойчивость полученных знаний.</a:t>
            </a:r>
            <a:endParaRPr lang="en-US" sz="1300"/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15">
    <p:bg>
      <p:bgPr>
        <a:solidFill>
          <a:srgbClr val="BBC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52645" y="1159800"/>
            <a:ext cx="84387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Вклад лэпбука в формирование основ ЗОЖ у дошкольников</a:t>
            </a:r>
            <a:endParaRPr lang="en-US" sz="2400"/>
          </a:p>
        </p:txBody>
      </p:sp>
      <p:sp>
        <p:nvSpPr>
          <p:cNvPr id="4" name="Text 1"/>
          <p:cNvSpPr txBox="1"/>
          <p:nvPr/>
        </p:nvSpPr>
        <p:spPr>
          <a:xfrm>
            <a:off x="396625" y="2845525"/>
            <a:ext cx="3779400" cy="307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Лэпбук «Азбука здоровья» способствует целостному развитию ребенка: формирует знания, навыки и мотивацию к здоровому образу жизни, объединяя образовательные и игровые задачи в доступной и увлекательной форме.</a:t>
            </a:r>
            <a:endParaRPr lang="en-US" sz="1400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BBC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52645" y="1159799"/>
            <a:ext cx="8438700" cy="282226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                                         Источники:</a:t>
            </a:r>
          </a:p>
          <a:p>
            <a:pPr marL="0" indent="0" algn="l">
              <a:buNone/>
            </a:pPr>
            <a:endParaRPr lang="ru-RU" sz="24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600" smtClean="0">
                <a:latin typeface="Arial" pitchFamily="34" charset="0"/>
                <a:cs typeface="Arial" pitchFamily="34" charset="0"/>
              </a:rPr>
              <a:t>1.</a:t>
            </a:r>
            <a:r>
              <a:rPr lang="ru-RU" smtClean="0"/>
              <a:t> </a:t>
            </a:r>
            <a:r>
              <a:rPr lang="ru-RU"/>
              <a:t>Бабаева Н. В., Волосовец Т. В. Современные технологии в воспитании здоровья у детей дошкольного возраста. – М.: Академия, 2019.</a:t>
            </a:r>
          </a:p>
          <a:p>
            <a:pPr lvl="0"/>
            <a:r>
              <a:rPr lang="ru-RU" sz="1600" smtClean="0">
                <a:latin typeface="Arial" pitchFamily="34" charset="0"/>
                <a:cs typeface="Arial" pitchFamily="34" charset="0"/>
              </a:rPr>
              <a:t>2.</a:t>
            </a:r>
            <a:r>
              <a:rPr lang="ru-RU" sz="1200"/>
              <a:t> </a:t>
            </a:r>
            <a:r>
              <a:rPr lang="ru-RU"/>
              <a:t>Федеральный государственный образовательный стандарт дошкольного образования (ФГОС ДО). – М.: Просвещение, 2020</a:t>
            </a:r>
            <a:r>
              <a:rPr lang="ru-RU" smtClean="0"/>
              <a:t>.</a:t>
            </a:r>
          </a:p>
          <a:p>
            <a:pPr lvl="0"/>
            <a:r>
              <a:rPr lang="ru-RU" smtClean="0"/>
              <a:t>3.Морозова С.В. Методическая система формирования культурно-гигиенических навыков у дошкольников. //Дошкольная педагогика – 2022. - № 11. –С. 13-18.</a:t>
            </a:r>
          </a:p>
          <a:p>
            <a:r>
              <a:rPr lang="ru-RU" smtClean="0"/>
              <a:t>4.</a:t>
            </a:r>
            <a:r>
              <a:rPr lang="ru-RU"/>
              <a:t> Колосова Н. А. Лэпбук как инновационный дидактический инструмент. </a:t>
            </a:r>
          </a:p>
          <a:p>
            <a:r>
              <a:rPr lang="ru-RU"/>
              <a:t>– СПб.: Детство-Пресс, 2021.</a:t>
            </a:r>
          </a:p>
          <a:p>
            <a:pPr lvl="0"/>
            <a:endParaRPr lang="ru-RU"/>
          </a:p>
          <a:p>
            <a:pPr marL="0" indent="0" algn="l">
              <a:buNone/>
            </a:pPr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396625" y="2845525"/>
            <a:ext cx="3779400" cy="307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49374302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2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480" y="462915"/>
            <a:ext cx="3755291" cy="442341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449525" y="2336900"/>
            <a:ext cx="4002833" cy="2805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 условиях роста двигательного дефицита у детей становится особо важным формирование основ здорового образа жизни. Современные образовательные задачи включают обучение привычкам ЗОЖ через игровые формы, творческие задания и расширение представлений о здоровье.</a:t>
            </a:r>
            <a:endParaRPr lang="en-US" sz="1400"/>
          </a:p>
        </p:txBody>
      </p:sp>
      <p:sp>
        <p:nvSpPr>
          <p:cNvPr id="6" name="Text 1"/>
          <p:cNvSpPr txBox="1"/>
          <p:nvPr/>
        </p:nvSpPr>
        <p:spPr>
          <a:xfrm>
            <a:off x="375245" y="459363"/>
            <a:ext cx="4180114" cy="40212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Здоровье детей — основа будущего поколения</a:t>
            </a:r>
            <a:endParaRPr lang="en-US" sz="2400"/>
          </a:p>
        </p:txBody>
      </p:sp>
      <p:sp>
        <p:nvSpPr>
          <p:cNvPr id="7" name="Text 2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2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3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479" y="1167050"/>
            <a:ext cx="3753092" cy="3355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0"/>
          <p:cNvSpPr txBox="1"/>
          <p:nvPr/>
        </p:nvSpPr>
        <p:spPr>
          <a:xfrm>
            <a:off x="941807" y="1285875"/>
            <a:ext cx="3449700" cy="2385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 последнее время отмечается снижение физической активности среди дошкольников: дети реже играют в подвижные игры, проводят больше времени сидя. Это приводит к недостатку движения, что негативно сказывается на развитии организма и общем самочувствии.</a:t>
            </a:r>
            <a:endParaRPr lang="en-US" sz="1100"/>
          </a:p>
        </p:txBody>
      </p:sp>
      <p:sp>
        <p:nvSpPr>
          <p:cNvPr id="6" name="Text 1"/>
          <p:cNvSpPr txBox="1"/>
          <p:nvPr/>
        </p:nvSpPr>
        <p:spPr>
          <a:xfrm>
            <a:off x="337920" y="393900"/>
            <a:ext cx="83946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Проблема двигательной активности у современных детей</a:t>
            </a:r>
            <a:endParaRPr lang="en-US" sz="2400"/>
          </a:p>
        </p:txBody>
      </p:sp>
      <p:sp>
        <p:nvSpPr>
          <p:cNvPr id="7" name="Text 2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3</a:t>
            </a:r>
            <a:endParaRPr lang="en-US" sz="1000"/>
          </a:p>
        </p:txBody>
      </p:sp>
      <p:sp>
        <p:nvSpPr>
          <p:cNvPr id="8" name="Text 3"/>
          <p:cNvSpPr txBox="1"/>
          <p:nvPr/>
        </p:nvSpPr>
        <p:spPr>
          <a:xfrm>
            <a:off x="941200" y="3119775"/>
            <a:ext cx="3449700" cy="269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Низкий уровень моторной активности провоцирует ослабление иммунитета, нарушение сна и аппетита, снижает эмоциональную устойчивость. Раннее формирование привычек заботы о здоровье способно предотвратить подобные проблемы и обеспечить гармоничное развитие.</a:t>
            </a:r>
            <a:endParaRPr lang="en-US" sz="1100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4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6183700" y="1580340"/>
            <a:ext cx="2519265" cy="22257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Комплексный подход с учетом личностных особенностей и интересов детей позволяет создать прочную основу для воспитания устойчивых привычек здорового образа жизни с раннего возраста.</a:t>
            </a:r>
            <a:endParaRPr lang="en-US" sz="1100"/>
          </a:p>
        </p:txBody>
      </p:sp>
      <p:sp>
        <p:nvSpPr>
          <p:cNvPr id="4" name="Text 1"/>
          <p:cNvSpPr txBox="1"/>
          <p:nvPr/>
        </p:nvSpPr>
        <p:spPr>
          <a:xfrm>
            <a:off x="418525" y="1580340"/>
            <a:ext cx="2379306" cy="225378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Современные условия требуют поиска эффективных методов обучения, способствующих интеграции ЗОЖ в ежедневную жизнь детей. Использование наглядных материалов и игровой деятельности повышает мотивацию к заботе о собственном здоровье.</a:t>
            </a:r>
            <a:endParaRPr lang="en-US" sz="1100"/>
          </a:p>
        </p:txBody>
      </p:sp>
      <p:sp>
        <p:nvSpPr>
          <p:cNvPr id="5" name="Text 2"/>
          <p:cNvSpPr txBox="1"/>
          <p:nvPr/>
        </p:nvSpPr>
        <p:spPr>
          <a:xfrm>
            <a:off x="3338125" y="1580340"/>
            <a:ext cx="2379306" cy="223508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1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Организация воспитательного процесса должна ориентироваться не только на развитие физической активности, но и на формирование ответственного отношения к здоровью через развивающие и творческие задания.</a:t>
            </a:r>
            <a:endParaRPr lang="en-US" sz="1100"/>
          </a:p>
        </p:txBody>
      </p:sp>
      <p:sp>
        <p:nvSpPr>
          <p:cNvPr id="6" name="Text 3"/>
          <p:cNvSpPr txBox="1"/>
          <p:nvPr/>
        </p:nvSpPr>
        <p:spPr>
          <a:xfrm>
            <a:off x="393904" y="393900"/>
            <a:ext cx="8322906" cy="4021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Необходимость инновационных подходов к формированию ЗОЖ в ДОУ</a:t>
            </a:r>
            <a:endParaRPr lang="en-US" sz="2400"/>
          </a:p>
        </p:txBody>
      </p:sp>
      <p:sp>
        <p:nvSpPr>
          <p:cNvPr id="7" name="Text 4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4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5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00" y="2015641"/>
            <a:ext cx="4152000" cy="1386973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401439" y="4500135"/>
            <a:ext cx="3554963" cy="26185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1000"/>
          </a:p>
        </p:txBody>
      </p:sp>
      <p:sp>
        <p:nvSpPr>
          <p:cNvPr id="5" name="Text 1"/>
          <p:cNvSpPr txBox="1"/>
          <p:nvPr/>
        </p:nvSpPr>
        <p:spPr>
          <a:xfrm>
            <a:off x="4922963" y="1888873"/>
            <a:ext cx="3396343" cy="177684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Сравнение ключевых образовательных, развивающих, воспитательных и речевых задач для формирования ЗОЖ у дошкольников.
Разнообразие задач обеспечивает целостное формирование позитивных привычек и знаний о ЗОЖ.</a:t>
            </a:r>
            <a:endParaRPr lang="en-US" sz="1200"/>
          </a:p>
        </p:txBody>
      </p:sp>
      <p:sp>
        <p:nvSpPr>
          <p:cNvPr id="6" name="Text 2"/>
          <p:cNvSpPr txBox="1"/>
          <p:nvPr/>
        </p:nvSpPr>
        <p:spPr>
          <a:xfrm>
            <a:off x="337920" y="393900"/>
            <a:ext cx="84387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Задачи лэпбука «Азбука здоровья»: основные направления</a:t>
            </a:r>
            <a:endParaRPr lang="en-US" sz="2400"/>
          </a:p>
        </p:txBody>
      </p:sp>
      <p:sp>
        <p:nvSpPr>
          <p:cNvPr id="7" name="Text 3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5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6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500" y="1216201"/>
            <a:ext cx="4381500" cy="3200549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777725" y="1429875"/>
            <a:ext cx="3554963" cy="112221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Лэпбук выполнен из плотного картона, раскладывается на три части: левый, центральный и правый отвороты. Яркое оформление и визуальные элементы способствуют интересу и самостоятельной работе детей с материалом.</a:t>
            </a:r>
            <a:endParaRPr lang="en-US" sz="1200"/>
          </a:p>
        </p:txBody>
      </p:sp>
      <p:sp>
        <p:nvSpPr>
          <p:cNvPr id="5" name="Text 1"/>
          <p:cNvSpPr txBox="1"/>
          <p:nvPr/>
        </p:nvSpPr>
        <p:spPr>
          <a:xfrm>
            <a:off x="777725" y="3109275"/>
            <a:ext cx="3554963" cy="113157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Внутри расположены тематические кармашки, вращающиеся детали, а также конверты с заданиями и карточками. Каждый раздел организован с учётом возраста детей, удобен для групповой и индивидуальной деятельности.</a:t>
            </a:r>
            <a:endParaRPr lang="en-US" sz="1200"/>
          </a:p>
        </p:txBody>
      </p:sp>
      <p:sp>
        <p:nvSpPr>
          <p:cNvPr id="6" name="Text 2"/>
          <p:cNvSpPr txBox="1"/>
          <p:nvPr/>
        </p:nvSpPr>
        <p:spPr>
          <a:xfrm>
            <a:off x="337920" y="393900"/>
            <a:ext cx="8394600" cy="4017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Структура и внешний вид лэпбука «Азбука здоровья»</a:t>
            </a:r>
            <a:endParaRPr lang="en-US" sz="2400"/>
          </a:p>
        </p:txBody>
      </p:sp>
      <p:sp>
        <p:nvSpPr>
          <p:cNvPr id="7" name="Text 3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6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7">
    <p:bg>
      <p:bgPr>
        <a:solidFill>
          <a:srgbClr val="BBC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3353175" y="1748790"/>
            <a:ext cx="2416629" cy="173943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9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3</a:t>
            </a:r>
            <a:r>
              <a:rPr lang="en-US" sz="14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
Три основных отворота содержат разделы для комплексного развития умений и знаний о здоровье.
</a:t>
            </a:r>
            <a:endParaRPr lang="en-US" sz="2900"/>
          </a:p>
        </p:txBody>
      </p:sp>
      <p:sp>
        <p:nvSpPr>
          <p:cNvPr id="4" name="Text 1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7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8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276" y="1508528"/>
            <a:ext cx="2663648" cy="24012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401439" y="4500135"/>
            <a:ext cx="3554963" cy="26185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1000"/>
          </a:p>
        </p:txBody>
      </p:sp>
      <p:sp>
        <p:nvSpPr>
          <p:cNvPr id="5" name="Text 1"/>
          <p:cNvSpPr txBox="1"/>
          <p:nvPr/>
        </p:nvSpPr>
        <p:spPr>
          <a:xfrm>
            <a:off x="4922963" y="1888873"/>
            <a:ext cx="3396343" cy="1776845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В таблице представлены примеры и тематика 10 из 15 заданий, способствующих развитию целостных знаний о ЗОЖ.
Задания охватывают ключевые аспекты здоровья и формируют интерес к ЗОЖ.</a:t>
            </a:r>
            <a:endParaRPr lang="en-US" sz="1200"/>
          </a:p>
        </p:txBody>
      </p:sp>
      <p:sp>
        <p:nvSpPr>
          <p:cNvPr id="6" name="Text 2"/>
          <p:cNvSpPr txBox="1"/>
          <p:nvPr/>
        </p:nvSpPr>
        <p:spPr>
          <a:xfrm>
            <a:off x="337920" y="393900"/>
            <a:ext cx="84387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Примеры развивающих заданий лэпбука «Азбука здоровья»</a:t>
            </a:r>
            <a:endParaRPr lang="en-US" sz="2400"/>
          </a:p>
        </p:txBody>
      </p:sp>
      <p:sp>
        <p:nvSpPr>
          <p:cNvPr id="7" name="Text 3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8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Slide 9"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00" y="3207569"/>
            <a:ext cx="8216700" cy="1949861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1016400" y="1430025"/>
            <a:ext cx="2971800" cy="253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Задание находится в правой части лэпбука и выполнено в интерактивном формате: картинка с действиями ребёнка и стрелка позволяют ребенку называть части суток и соответствующие действия. Весёлый игровой элемент облегчает усвоение распорядка дня.</a:t>
            </a:r>
            <a:endParaRPr lang="en-US" sz="1200"/>
          </a:p>
        </p:txBody>
      </p:sp>
      <p:sp>
        <p:nvSpPr>
          <p:cNvPr id="5" name="Text 1"/>
          <p:cNvSpPr txBox="1"/>
          <p:nvPr/>
        </p:nvSpPr>
        <p:spPr>
          <a:xfrm>
            <a:off x="5500400" y="1430025"/>
            <a:ext cx="2971800" cy="253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12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Основная цель задания — расширить представления о режиме дня дошкольника, закрепить знание временных понятий и выработать полезные привычки. Практическое применение предполагает самостоятельную работу, а также обсуждение с воспитателем или родителями.</a:t>
            </a:r>
            <a:endParaRPr lang="en-US" sz="1200"/>
          </a:p>
        </p:txBody>
      </p:sp>
      <p:sp>
        <p:nvSpPr>
          <p:cNvPr id="6" name="Text 2"/>
          <p:cNvSpPr txBox="1"/>
          <p:nvPr/>
        </p:nvSpPr>
        <p:spPr>
          <a:xfrm>
            <a:off x="337920" y="393900"/>
            <a:ext cx="8394600" cy="401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400" b="1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Развивающее задание «Режим дня»: цель и применение</a:t>
            </a:r>
            <a:endParaRPr lang="en-US" sz="2400"/>
          </a:p>
        </p:txBody>
      </p:sp>
      <p:sp>
        <p:nvSpPr>
          <p:cNvPr id="7" name="Text 3"/>
          <p:cNvSpPr txBox="1"/>
          <p:nvPr/>
        </p:nvSpPr>
        <p:spPr>
          <a:xfrm>
            <a:off x="8630400" y="4791400"/>
            <a:ext cx="589800" cy="377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000">
                <a:solidFill>
                  <a:srgbClr val="000000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9</a:t>
            </a:r>
            <a:endParaRPr lang="en-US" sz="1000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PptxGenJS</Company>
  <PresentationFormat>On-screen Show (16:9)</PresentationFormat>
  <Paragraphs>66</Paragraphs>
  <Slides>16</Slides>
  <Notes>16</Notes>
  <TotalTime>17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0">
      <vt:lpstr>Arial</vt:lpstr>
      <vt:lpstr>Calibri Light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PptxGenJS Presentation</dc:title>
  <dc:creator>PptxGenJS</dc:creator>
  <cp:lastModifiedBy>RePack by Diakov</cp:lastModifiedBy>
  <cp:revision>4</cp:revision>
  <dcterms:created xsi:type="dcterms:W3CDTF">2025-04-22T03:58:57Z</dcterms:created>
  <dcterms:modified xsi:type="dcterms:W3CDTF">2025-08-21T06:06:08Z</dcterms:modified>
  <dc:subject>PptxGenJS Presentation</dc:subject>
</cp:coreProperties>
</file>