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1" r:id="rId14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300" y="23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500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923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906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695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382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911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881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124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4783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44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2777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FF4A-0BB1-4977-AB1D-A818B0FD8FEE}" type="datetimeFigureOut">
              <a:rPr lang="ru-RU" smtClean="0"/>
              <a:pPr/>
              <a:t>19.10.2023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0BF28-DA2B-478C-8B39-81A210A8B9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9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9.pn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9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endParaRPr lang="ru-RU" sz="1200" dirty="0" smtClean="0">
              <a:solidFill>
                <a:srgbClr val="00B050"/>
              </a:solidFill>
            </a:endParaRPr>
          </a:p>
          <a:p>
            <a:pPr algn="r"/>
            <a:r>
              <a:rPr lang="ru-RU" sz="1200" dirty="0" smtClean="0">
                <a:solidFill>
                  <a:srgbClr val="00B050"/>
                </a:solidFill>
              </a:rPr>
              <a:t>Составитель: учитель начальных классов </a:t>
            </a:r>
            <a:r>
              <a:rPr lang="ru-RU" sz="1200" dirty="0" err="1" smtClean="0">
                <a:solidFill>
                  <a:srgbClr val="00B050"/>
                </a:solidFill>
              </a:rPr>
              <a:t>Келлер</a:t>
            </a:r>
            <a:r>
              <a:rPr lang="ru-RU" sz="1200" dirty="0" smtClean="0">
                <a:solidFill>
                  <a:srgbClr val="00B050"/>
                </a:solidFill>
              </a:rPr>
              <a:t> В.Г.</a:t>
            </a:r>
            <a:endParaRPr lang="ru-RU" sz="1200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060" y="2484120"/>
            <a:ext cx="5829300" cy="548640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3600" b="1" dirty="0" smtClean="0">
                <a:solidFill>
                  <a:srgbClr val="00B050"/>
                </a:solidFill>
              </a:rPr>
              <a:t>Рабочая тетрадь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«Овощное ассорти»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2980" y="3819914"/>
            <a:ext cx="5143500" cy="239165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________________________________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Фамилия, имя</a:t>
            </a: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1100" y="752475"/>
            <a:ext cx="4271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Муниципальное казенное общеобразовательное учреждение</a:t>
            </a:r>
          </a:p>
          <a:p>
            <a:pPr algn="ctr"/>
            <a:r>
              <a:rPr lang="ru-RU" sz="1200" dirty="0" smtClean="0"/>
              <a:t>«</a:t>
            </a:r>
            <a:r>
              <a:rPr lang="ru-RU" sz="1200" dirty="0" err="1" smtClean="0"/>
              <a:t>Батуринская</a:t>
            </a:r>
            <a:r>
              <a:rPr lang="ru-RU" sz="1200" dirty="0" smtClean="0"/>
              <a:t> основная общеобразовательная школа»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26892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381000" y="3809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90650" y="581025"/>
            <a:ext cx="3933825" cy="371475"/>
          </a:xfrm>
          <a:prstGeom prst="roundRect">
            <a:avLst/>
          </a:prstGeom>
          <a:noFill/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Прочитай сказку и выполни задания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250" y="1457325"/>
            <a:ext cx="59817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Жил-был зайчик на поляне среди леса. Каждый день он выходил на свою ухоженную огородную грядку, где выращивал самые вкусные овощи.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Зайчик с любовью сажал репу, огурцы, морковь, капусту и кабачки. Каждое утро он вставал рано, чтобы позаботиться о своих растениях. Он поливал их, пропалывал сорняки, оберегал от вредителей. Зайчик был трудолюбивым и ответственным садоводом.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Когда пришла осень, на грядке зайчика появился богатый урожай. Репа стала большой и сочной, огурцы - хрустящими, морковь - ярко-оранжевой, капуста - плотной и зеленой, а кабачки - нежными и вкусными. Зайчик был очень горд своими овощами. Он знал, что все они выросли благодаря его заботе и усердию.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Зайчик собрал свой урожай и с улыбкой на лице вернулся домой. Он приготовил из репы и огурцов вкусный салат, из моркови - суп, а из капусты - капустные </a:t>
            </a:r>
            <a:r>
              <a:rPr lang="ru-RU" dirty="0" err="1" smtClean="0">
                <a:solidFill>
                  <a:srgbClr val="7030A0"/>
                </a:solidFill>
              </a:rPr>
              <a:t>рулетики</a:t>
            </a:r>
            <a:r>
              <a:rPr lang="ru-RU" dirty="0" smtClean="0">
                <a:solidFill>
                  <a:srgbClr val="7030A0"/>
                </a:solidFill>
              </a:rPr>
              <a:t>. Кабачки же он запек в духовке и подал в качестве гарнира.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Зайчик с радостью угощал своих друзей и соседей своими вкусными блюдами. Все восхищались его умением выращивать такие прекрасные овощи. Зайчик был счастлив, что его усилия принесли радость и пользу другим.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181600" y="7753350"/>
            <a:ext cx="782955" cy="1402202"/>
          </a:xfrm>
          <a:prstGeom prst="rect">
            <a:avLst/>
          </a:prstGeom>
        </p:spPr>
      </p:pic>
      <p:sp>
        <p:nvSpPr>
          <p:cNvPr id="9" name="Блок-схема: память с посл. доступом 8"/>
          <p:cNvSpPr/>
          <p:nvPr/>
        </p:nvSpPr>
        <p:spPr>
          <a:xfrm rot="20569546">
            <a:off x="3390901" y="7648575"/>
            <a:ext cx="1514474" cy="761999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Самое любимое занятие !!!</a:t>
            </a:r>
            <a:endParaRPr lang="ru-RU" sz="1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2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361950" y="438149"/>
            <a:ext cx="6115049" cy="911542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4425" y="1752600"/>
            <a:ext cx="5410200" cy="4895850"/>
          </a:xfrm>
          <a:prstGeom prst="roundRect">
            <a:avLst/>
          </a:prstGeom>
          <a:noFill/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1600" dirty="0" smtClean="0">
                <a:solidFill>
                  <a:srgbClr val="0070C0"/>
                </a:solidFill>
              </a:rPr>
              <a:t>Найди и подчеркни все овощи в тексте зеленым карандашом.</a:t>
            </a: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2.    Подчеркни желтым карандашом, каким был зайчик.</a:t>
            </a:r>
          </a:p>
          <a:p>
            <a:pPr marL="342900" indent="-342900">
              <a:buAutoNum type="arabicPeriod" startAt="3"/>
            </a:pPr>
            <a:r>
              <a:rPr lang="ru-RU" sz="1600" dirty="0" smtClean="0">
                <a:solidFill>
                  <a:srgbClr val="0070C0"/>
                </a:solidFill>
              </a:rPr>
              <a:t>Подчеркни коричневым карандашом, как зверек ухаживал за грядками.</a:t>
            </a:r>
          </a:p>
          <a:p>
            <a:pPr marL="342900" indent="-342900">
              <a:buAutoNum type="arabicPeriod" startAt="3"/>
            </a:pPr>
            <a:r>
              <a:rPr lang="ru-RU" sz="1600" dirty="0" smtClean="0">
                <a:solidFill>
                  <a:srgbClr val="0070C0"/>
                </a:solidFill>
              </a:rPr>
              <a:t>Подчеркни красным карандашом, какими стали овощи.</a:t>
            </a:r>
          </a:p>
          <a:p>
            <a:pPr marL="342900" indent="-342900">
              <a:buAutoNum type="arabicPeriod" startAt="3"/>
            </a:pPr>
            <a:r>
              <a:rPr lang="ru-RU" sz="1600" dirty="0" smtClean="0">
                <a:solidFill>
                  <a:srgbClr val="0070C0"/>
                </a:solidFill>
              </a:rPr>
              <a:t>Выпиши из текста, что он приготовил</a:t>
            </a: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       из </a:t>
            </a:r>
            <a:r>
              <a:rPr lang="ru-RU" sz="1600" dirty="0" err="1" smtClean="0">
                <a:solidFill>
                  <a:srgbClr val="0070C0"/>
                </a:solidFill>
              </a:rPr>
              <a:t>репы______________________________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       из </a:t>
            </a:r>
            <a:r>
              <a:rPr lang="ru-RU" sz="1600" dirty="0" err="1" smtClean="0">
                <a:solidFill>
                  <a:srgbClr val="0070C0"/>
                </a:solidFill>
              </a:rPr>
              <a:t>огурцов____________________________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       из </a:t>
            </a:r>
            <a:r>
              <a:rPr lang="ru-RU" sz="1600" dirty="0" err="1" smtClean="0">
                <a:solidFill>
                  <a:srgbClr val="0070C0"/>
                </a:solidFill>
              </a:rPr>
              <a:t>моркови___________________________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       из </a:t>
            </a:r>
            <a:r>
              <a:rPr lang="ru-RU" sz="1600" dirty="0" err="1" smtClean="0">
                <a:solidFill>
                  <a:srgbClr val="0070C0"/>
                </a:solidFill>
              </a:rPr>
              <a:t>капусты____________________________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1600" dirty="0" smtClean="0">
                <a:solidFill>
                  <a:srgbClr val="0070C0"/>
                </a:solidFill>
              </a:rPr>
              <a:t>       из </a:t>
            </a:r>
            <a:r>
              <a:rPr lang="ru-RU" sz="1600" dirty="0" err="1" smtClean="0">
                <a:solidFill>
                  <a:srgbClr val="0070C0"/>
                </a:solidFill>
              </a:rPr>
              <a:t>кабачков___________________________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342900" indent="-342900">
              <a:buAutoNum type="arabicPeriod" startAt="6"/>
            </a:pPr>
            <a:r>
              <a:rPr lang="ru-RU" sz="1600" dirty="0" smtClean="0">
                <a:solidFill>
                  <a:srgbClr val="0070C0"/>
                </a:solidFill>
              </a:rPr>
              <a:t>Подчеркни оранжевым  карандашом, кого угостил зайчик.</a:t>
            </a:r>
          </a:p>
          <a:p>
            <a:pPr marL="342900" indent="-342900">
              <a:buAutoNum type="arabicPeriod" startAt="6"/>
            </a:pPr>
            <a:r>
              <a:rPr lang="ru-RU" sz="1600" dirty="0" smtClean="0">
                <a:solidFill>
                  <a:srgbClr val="0070C0"/>
                </a:solidFill>
              </a:rPr>
              <a:t>Раскрась овощи, о которых говорится в тексте.</a:t>
            </a:r>
          </a:p>
          <a:p>
            <a:pPr marL="342900" indent="-342900">
              <a:buAutoNum type="arabicPeriod" startAt="3"/>
            </a:pPr>
            <a:endParaRPr lang="ru-RU" sz="1600" dirty="0">
              <a:solidFill>
                <a:sysClr val="windowText" lastClr="0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" y="657225"/>
            <a:ext cx="760095" cy="1181229"/>
          </a:xfrm>
          <a:prstGeom prst="rect">
            <a:avLst/>
          </a:prstGeom>
        </p:spPr>
      </p:pic>
      <p:pic>
        <p:nvPicPr>
          <p:cNvPr id="9" name="Рисунок 8" descr="https://nukadeti.ru/content/images/essence/color/790/1183.jpg"/>
          <p:cNvPicPr/>
          <p:nvPr/>
        </p:nvPicPr>
        <p:blipFill>
          <a:blip r:embed="rId4" cstate="print"/>
          <a:srcRect l="2726" t="1823" r="3474" b="1403"/>
          <a:stretch>
            <a:fillRect/>
          </a:stretch>
        </p:blipFill>
        <p:spPr bwMode="auto">
          <a:xfrm>
            <a:off x="2076450" y="777631"/>
            <a:ext cx="1152525" cy="123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gas-kvas.com/uploads/posts/2023-01/1674633327_gas-kvas-com-p-konturnii-risunok-ogurets-1.jpg"/>
          <p:cNvPicPr/>
          <p:nvPr/>
        </p:nvPicPr>
        <p:blipFill>
          <a:blip r:embed="rId5" cstate="print"/>
          <a:srcRect l="6895" t="8173" r="11331" b="7853"/>
          <a:stretch>
            <a:fillRect/>
          </a:stretch>
        </p:blipFill>
        <p:spPr bwMode="auto">
          <a:xfrm rot="1260196">
            <a:off x="685799" y="4219575"/>
            <a:ext cx="781051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raskrasil.com/wp-content/uploads/2023/03/Raskrasil.com-Coloring-Pages-Carrot-5-900x675.jpg"/>
          <p:cNvPicPr/>
          <p:nvPr/>
        </p:nvPicPr>
        <p:blipFill>
          <a:blip r:embed="rId6"/>
          <a:srcRect l="3528" t="1068" r="8605"/>
          <a:stretch>
            <a:fillRect/>
          </a:stretch>
        </p:blipFill>
        <p:spPr bwMode="auto">
          <a:xfrm rot="20016429" flipH="1">
            <a:off x="716279" y="6485231"/>
            <a:ext cx="1904999" cy="169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babycolor.ru/raskraski/raskraska-kapusta-00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00588" y="7024688"/>
            <a:ext cx="1423988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gas-kvas.com/uploads/posts/2023-01/1673498754_gas-kvas-com-p-kabachok-detskii-risunok-1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66925" y="7863042"/>
            <a:ext cx="1866900" cy="159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nukadeti.ru/content/images/essence/color/461/63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3237" y="6259973"/>
            <a:ext cx="1400175" cy="123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coloring-for-kids.com/coloring-pages/vegetables/pepper-coloring-page.pn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8612" y="661987"/>
            <a:ext cx="1228725" cy="1304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962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" y="828675"/>
            <a:ext cx="902286" cy="14022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52625" y="847725"/>
            <a:ext cx="4010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Какие овощи спрятались на картинке.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Найди и раскрась.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" name="Рисунок 9" descr="https://i.pinimg.com/originals/2a/55/c8/2a55c8e53e6d5d1f4b7ad086c41943d3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859" y="2914649"/>
            <a:ext cx="6087715" cy="394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" y="828675"/>
            <a:ext cx="2198370" cy="34163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7300" y="4610100"/>
            <a:ext cx="4478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Молодец!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Ты справился со </a:t>
            </a:r>
            <a:r>
              <a:rPr lang="ru-RU" b="1" smtClean="0">
                <a:solidFill>
                  <a:srgbClr val="0070C0"/>
                </a:solidFill>
              </a:rPr>
              <a:t>всеми заданиями!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Фото Фрукты и овощи плоская план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23950" y="847724"/>
            <a:ext cx="481965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Данная рабочая тетрадь может быть использована в работе с обучающимися 1-2 классов на  уроках окружающего мира, математики, чтения.</a:t>
            </a:r>
          </a:p>
          <a:p>
            <a:endParaRPr lang="ru-RU" dirty="0" smtClean="0"/>
          </a:p>
          <a:p>
            <a:r>
              <a:rPr lang="ru-RU" u="sng" dirty="0" smtClean="0"/>
              <a:t>Цель:</a:t>
            </a:r>
            <a:r>
              <a:rPr lang="ru-RU" dirty="0" smtClean="0"/>
              <a:t> обобщение и систематизация знаний. </a:t>
            </a:r>
          </a:p>
          <a:p>
            <a:pPr fontAlgn="base"/>
            <a:r>
              <a:rPr lang="ru-RU" u="sng" dirty="0" smtClean="0"/>
              <a:t>Образовательные задачи: </a:t>
            </a:r>
          </a:p>
          <a:p>
            <a:pPr fontAlgn="base"/>
            <a:r>
              <a:rPr lang="ru-RU" dirty="0" smtClean="0"/>
              <a:t>закрепление в процессе практической деятельности теоретических знаний, полученных на уроках  окружающего мира, математики, чтения ; </a:t>
            </a:r>
          </a:p>
          <a:p>
            <a:pPr fontAlgn="base"/>
            <a:r>
              <a:rPr lang="ru-RU" dirty="0" smtClean="0"/>
              <a:t>развитие коммуникативных навыков; </a:t>
            </a:r>
          </a:p>
          <a:p>
            <a:pPr fontAlgn="base"/>
            <a:r>
              <a:rPr lang="ru-RU" dirty="0" smtClean="0"/>
              <a:t>осуществление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связей.</a:t>
            </a:r>
          </a:p>
          <a:p>
            <a:pPr fontAlgn="base"/>
            <a:r>
              <a:rPr lang="ru-RU" u="sng" dirty="0" smtClean="0"/>
              <a:t>Коррекционные задачи: </a:t>
            </a:r>
          </a:p>
          <a:p>
            <a:pPr fontAlgn="base"/>
            <a:r>
              <a:rPr lang="ru-RU" dirty="0" smtClean="0"/>
              <a:t>развитие памяти, внимания; </a:t>
            </a:r>
          </a:p>
          <a:p>
            <a:pPr fontAlgn="base"/>
            <a:r>
              <a:rPr lang="ru-RU" dirty="0" smtClean="0"/>
              <a:t>развитие образного мышления; </a:t>
            </a:r>
          </a:p>
          <a:p>
            <a:pPr fontAlgn="base"/>
            <a:r>
              <a:rPr lang="ru-RU" dirty="0" smtClean="0"/>
              <a:t>развитие творческого воображения; </a:t>
            </a:r>
          </a:p>
          <a:p>
            <a:pPr fontAlgn="base"/>
            <a:r>
              <a:rPr lang="ru-RU" dirty="0" smtClean="0"/>
              <a:t>развитие восприятия; </a:t>
            </a:r>
          </a:p>
          <a:p>
            <a:pPr fontAlgn="base"/>
            <a:r>
              <a:rPr lang="ru-RU" dirty="0" smtClean="0"/>
              <a:t>повышение самооценки;</a:t>
            </a:r>
          </a:p>
          <a:p>
            <a:r>
              <a:rPr lang="ru-RU" dirty="0" smtClean="0"/>
              <a:t>открыть большие возможности для познавательной деятельности младших школьников.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21" name="Скругленный прямоугольник 20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52475" y="647700"/>
            <a:ext cx="5429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Интересно, что зайчик положит в корзинку? Для этого нужно соединить цифры по порядку, раскрасить картинку и написать название предмета.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095" y="1603902"/>
            <a:ext cx="972790" cy="15107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12" r="1000"/>
          <a:stretch>
            <a:fillRect/>
          </a:stretch>
        </p:blipFill>
        <p:spPr>
          <a:xfrm>
            <a:off x="1813440" y="2286000"/>
            <a:ext cx="2129910" cy="1701599"/>
          </a:xfrm>
          <a:prstGeom prst="roundRect">
            <a:avLst/>
          </a:prstGeom>
          <a:ln w="19050">
            <a:solidFill>
              <a:srgbClr val="92D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3657941" y="2324100"/>
            <a:ext cx="285409" cy="447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4722083"/>
              </p:ext>
            </p:extLst>
          </p:nvPr>
        </p:nvGraphicFramePr>
        <p:xfrm>
          <a:off x="3971912" y="1905000"/>
          <a:ext cx="2200289" cy="40005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14327">
                  <a:extLst>
                    <a:ext uri="{9D8B030D-6E8A-4147-A177-3AD203B41FA5}">
                      <a16:colId xmlns="" xmlns:a16="http://schemas.microsoft.com/office/drawing/2014/main" val="1650753467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2984625326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478692511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2189367896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1271428314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1754287663"/>
                    </a:ext>
                  </a:extLst>
                </a:gridCol>
                <a:gridCol w="314327">
                  <a:extLst>
                    <a:ext uri="{9D8B030D-6E8A-4147-A177-3AD203B41FA5}">
                      <a16:colId xmlns="" xmlns:a16="http://schemas.microsoft.com/office/drawing/2014/main" val="1976813460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80641470"/>
                  </a:ext>
                </a:extLst>
              </a:tr>
            </a:tbl>
          </a:graphicData>
        </a:graphic>
      </p:graphicFrame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2858" y="4335002"/>
            <a:ext cx="1239209" cy="1718231"/>
          </a:xfrm>
          <a:prstGeom prst="roundRect">
            <a:avLst/>
          </a:prstGeom>
          <a:ln>
            <a:solidFill>
              <a:srgbClr val="92D05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78395">
            <a:off x="1598960" y="5282959"/>
            <a:ext cx="501128" cy="7321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6598" y="3519609"/>
            <a:ext cx="1450974" cy="1579001"/>
          </a:xfrm>
          <a:prstGeom prst="roundRect">
            <a:avLst/>
          </a:prstGeom>
          <a:ln w="19050">
            <a:solidFill>
              <a:srgbClr val="92D050"/>
            </a:solidFill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6694" y="5833593"/>
            <a:ext cx="1560181" cy="1567792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891540" y="8181975"/>
            <a:ext cx="482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Назови эти предметы одним словом и запиши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105275" y="5286375"/>
          <a:ext cx="2324100" cy="2971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64820"/>
                <a:gridCol w="464820"/>
                <a:gridCol w="464820"/>
                <a:gridCol w="464820"/>
                <a:gridCol w="464820"/>
              </a:tblGrid>
              <a:tr h="2095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685800" y="6600825"/>
          <a:ext cx="2333625" cy="2971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33375"/>
                <a:gridCol w="333375"/>
                <a:gridCol w="333375"/>
                <a:gridCol w="333375"/>
                <a:gridCol w="333375"/>
                <a:gridCol w="333375"/>
                <a:gridCol w="333375"/>
              </a:tblGrid>
              <a:tr h="2667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3200400" y="7553325"/>
          <a:ext cx="2847978" cy="2971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6854"/>
                <a:gridCol w="406854"/>
                <a:gridCol w="406854"/>
                <a:gridCol w="406854"/>
                <a:gridCol w="406854"/>
                <a:gridCol w="406854"/>
                <a:gridCol w="406854"/>
              </a:tblGrid>
              <a:tr h="247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2028825" y="8810625"/>
          <a:ext cx="2628900" cy="2971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25780"/>
                <a:gridCol w="525780"/>
                <a:gridCol w="525780"/>
                <a:gridCol w="525780"/>
                <a:gridCol w="525780"/>
              </a:tblGrid>
              <a:tr h="2952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346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23" name="Скругленный прямоугольник 22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8961" flipH="1">
            <a:off x="4978388" y="1980195"/>
            <a:ext cx="745364" cy="13961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1060" y="605790"/>
            <a:ext cx="5196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Зайчик любит  загадки.  Прочитай, отгадай и соедини ответ с рисунком.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774" y="2382574"/>
            <a:ext cx="1702751" cy="830997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B050"/>
                </a:solidFill>
              </a:rPr>
              <a:t>И зелен, и густ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На грядке вырос куст.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Покопай немножко: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Под кустом … .</a:t>
            </a:r>
            <a:endParaRPr lang="ru-RU" sz="12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499" y="4092099"/>
            <a:ext cx="1749076" cy="830997"/>
          </a:xfrm>
          <a:prstGeom prst="rect">
            <a:avLst/>
          </a:prstGeom>
          <a:ln w="19050">
            <a:solidFill>
              <a:srgbClr val="0070C0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1200" b="0" i="0" dirty="0" smtClean="0">
                <a:solidFill>
                  <a:srgbClr val="7030A0"/>
                </a:solidFill>
                <a:effectLst/>
              </a:rPr>
              <a:t>Подставив солнышку бочок,</a:t>
            </a:r>
            <a:r>
              <a:rPr lang="ru-RU" sz="1200" dirty="0" smtClean="0">
                <a:solidFill>
                  <a:srgbClr val="7030A0"/>
                </a:solidFill>
              </a:rPr>
              <a:t/>
            </a:r>
            <a:br>
              <a:rPr lang="ru-RU" sz="1200" dirty="0" smtClean="0">
                <a:solidFill>
                  <a:srgbClr val="7030A0"/>
                </a:solidFill>
              </a:rPr>
            </a:br>
            <a:r>
              <a:rPr lang="ru-RU" sz="1200" b="0" i="0" dirty="0" smtClean="0">
                <a:solidFill>
                  <a:srgbClr val="7030A0"/>
                </a:solidFill>
                <a:effectLst/>
              </a:rPr>
              <a:t>Лежит на грядке … 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3976" y="3894483"/>
            <a:ext cx="1872049" cy="1015663"/>
          </a:xfrm>
          <a:prstGeom prst="rect">
            <a:avLst/>
          </a:prstGeom>
          <a:ln w="19050">
            <a:solidFill>
              <a:srgbClr val="0070C0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1200" b="0" i="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В зелёной палатке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b="0" i="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Колобки спят сладко.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b="0" i="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Много круглых крошек.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b="0" i="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Что это?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4012" y="6173003"/>
            <a:ext cx="1778664" cy="1015663"/>
          </a:xfrm>
          <a:prstGeom prst="rect">
            <a:avLst/>
          </a:prstGeom>
          <a:ln w="19050">
            <a:solidFill>
              <a:srgbClr val="0070C0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C000"/>
                </a:solidFill>
              </a:rPr>
              <a:t>Заставит плакать всех вокруг,</a:t>
            </a:r>
            <a:br>
              <a:rPr lang="ru-RU" sz="1200" dirty="0">
                <a:solidFill>
                  <a:srgbClr val="FFC000"/>
                </a:solidFill>
              </a:rPr>
            </a:br>
            <a:r>
              <a:rPr lang="ru-RU" sz="1200" dirty="0">
                <a:solidFill>
                  <a:srgbClr val="FFC000"/>
                </a:solidFill>
              </a:rPr>
              <a:t>Хоть он и не драчун, а … .</a:t>
            </a:r>
            <a:br>
              <a:rPr lang="ru-RU" sz="1200" dirty="0">
                <a:solidFill>
                  <a:srgbClr val="FFC000"/>
                </a:solidFill>
              </a:rPr>
            </a:br>
            <a:endParaRPr lang="ru-RU" sz="1200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86627" y="5941264"/>
            <a:ext cx="1937974" cy="1015663"/>
          </a:xfrm>
          <a:prstGeom prst="rect">
            <a:avLst/>
          </a:prstGeom>
          <a:ln w="19050">
            <a:solidFill>
              <a:srgbClr val="0070C0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1200" b="0" i="0" dirty="0" smtClean="0">
                <a:solidFill>
                  <a:srgbClr val="FF0000"/>
                </a:solidFill>
                <a:effectLst/>
              </a:rPr>
              <a:t>Я кругла и крепка,</a:t>
            </a: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b="0" i="0" dirty="0" smtClean="0">
                <a:solidFill>
                  <a:srgbClr val="FF0000"/>
                </a:solidFill>
                <a:effectLst/>
              </a:rPr>
              <a:t>Темно-красные бока,</a:t>
            </a: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b="0" i="0" dirty="0" smtClean="0">
                <a:solidFill>
                  <a:srgbClr val="FF0000"/>
                </a:solidFill>
                <a:effectLst/>
              </a:rPr>
              <a:t>Я гожусь на обед,</a:t>
            </a: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b="0" i="0" dirty="0" smtClean="0">
                <a:solidFill>
                  <a:srgbClr val="FF0000"/>
                </a:solidFill>
                <a:effectLst/>
              </a:rPr>
              <a:t>И в борщи и в винегрет.</a:t>
            </a: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28502" y="8020139"/>
            <a:ext cx="1938724" cy="646331"/>
          </a:xfrm>
          <a:prstGeom prst="rect">
            <a:avLst/>
          </a:prstGeom>
          <a:ln w="19050">
            <a:solidFill>
              <a:srgbClr val="0070C0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1200" b="0" i="0" dirty="0" smtClean="0">
                <a:solidFill>
                  <a:srgbClr val="00B0F0"/>
                </a:solidFill>
                <a:effectLst/>
              </a:rPr>
              <a:t>Вот зеленый молодец.</a:t>
            </a:r>
            <a:r>
              <a:rPr lang="ru-RU" sz="1200" dirty="0" smtClean="0">
                <a:solidFill>
                  <a:srgbClr val="00B0F0"/>
                </a:solidFill>
              </a:rPr>
              <a:t/>
            </a:r>
            <a:br>
              <a:rPr lang="ru-RU" sz="1200" dirty="0" smtClean="0">
                <a:solidFill>
                  <a:srgbClr val="00B0F0"/>
                </a:solidFill>
              </a:rPr>
            </a:br>
            <a:r>
              <a:rPr lang="ru-RU" sz="1200" b="0" i="0" dirty="0" smtClean="0">
                <a:solidFill>
                  <a:srgbClr val="00B0F0"/>
                </a:solidFill>
                <a:effectLst/>
              </a:rPr>
              <a:t>Он зовется … .</a:t>
            </a:r>
            <a:r>
              <a:rPr lang="ru-RU" sz="1200" dirty="0" smtClean="0">
                <a:solidFill>
                  <a:srgbClr val="00B0F0"/>
                </a:solidFill>
              </a:rPr>
              <a:t/>
            </a:r>
            <a:br>
              <a:rPr lang="ru-RU" sz="1200" dirty="0" smtClean="0">
                <a:solidFill>
                  <a:srgbClr val="00B0F0"/>
                </a:solidFill>
              </a:rPr>
            </a:br>
            <a:endParaRPr lang="ru-RU" sz="1200" dirty="0">
              <a:solidFill>
                <a:srgbClr val="00B0F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10826967"/>
              </p:ext>
            </p:extLst>
          </p:nvPr>
        </p:nvGraphicFramePr>
        <p:xfrm>
          <a:off x="2233065" y="1758700"/>
          <a:ext cx="2050850" cy="55169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0850">
                  <a:extLst>
                    <a:ext uri="{9D8B030D-6E8A-4147-A177-3AD203B41FA5}">
                      <a16:colId xmlns="" xmlns:a16="http://schemas.microsoft.com/office/drawing/2014/main" val="993479475"/>
                    </a:ext>
                  </a:extLst>
                </a:gridCol>
              </a:tblGrid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3379742"/>
                  </a:ext>
                </a:extLst>
              </a:tr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3000022"/>
                  </a:ext>
                </a:extLst>
              </a:tr>
              <a:tr h="7753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918772"/>
                  </a:ext>
                </a:extLst>
              </a:tr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4935796"/>
                  </a:ext>
                </a:extLst>
              </a:tr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66457758"/>
                  </a:ext>
                </a:extLst>
              </a:tr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31495940"/>
                  </a:ext>
                </a:extLst>
              </a:tr>
              <a:tr h="7902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3748802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537" y="2603133"/>
            <a:ext cx="743059" cy="6600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9901" y="3430254"/>
            <a:ext cx="1104832" cy="6471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1618" y="4262371"/>
            <a:ext cx="571812" cy="59649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7960" y="5043576"/>
            <a:ext cx="833267" cy="62237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1399" y="5877706"/>
            <a:ext cx="650749" cy="5060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719978">
            <a:off x="3067260" y="6539916"/>
            <a:ext cx="559662" cy="749947"/>
          </a:xfrm>
          <a:prstGeom prst="rect">
            <a:avLst/>
          </a:prstGeom>
        </p:spPr>
      </p:pic>
      <p:pic>
        <p:nvPicPr>
          <p:cNvPr id="22" name="Рисунок 21" descr="Картинка репка на прозрачном фоне005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4637" y="1728787"/>
            <a:ext cx="923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612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48300" y="948226"/>
            <a:ext cx="900751" cy="14022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5020" y="628836"/>
            <a:ext cx="4904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Разгадай кроссворд и узнаешь, какое растение </a:t>
            </a:r>
            <a:r>
              <a:rPr lang="ru-RU" b="1" dirty="0">
                <a:solidFill>
                  <a:srgbClr val="0070C0"/>
                </a:solidFill>
              </a:rPr>
              <a:t>было пищей бедняков, потому что стоило </a:t>
            </a:r>
            <a:r>
              <a:rPr lang="ru-RU" b="1" dirty="0" smtClean="0">
                <a:solidFill>
                  <a:srgbClr val="0070C0"/>
                </a:solidFill>
              </a:rPr>
              <a:t>недорого.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859"/>
          <a:stretch/>
        </p:blipFill>
        <p:spPr>
          <a:xfrm>
            <a:off x="551794" y="2474432"/>
            <a:ext cx="5721178" cy="3257054"/>
          </a:xfrm>
          <a:prstGeom prst="round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179" y="7240654"/>
            <a:ext cx="1853514" cy="18535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57558" y="8947602"/>
            <a:ext cx="168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Это интересно!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577" y="6013034"/>
            <a:ext cx="60855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Вопросы по горизонтали: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1.Он из тыквенной родни, на боку лежит все дни, как зеленый чурбачок, под названьем …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2.Этот овощ едят незрелым.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3.Этот овощ имеет острый вкус и характерный запах, делится на зубчики, очень полезный, 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защищает от микробов.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4. Самое кислое растение на Земле.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5. От неё суп становится красного цвета.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6. «Первый» овощ на грядке.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7. Острая приправа с огородной грядки.</a:t>
            </a:r>
          </a:p>
          <a:p>
            <a:r>
              <a:rPr lang="ru-RU" sz="1200" dirty="0" smtClean="0">
                <a:solidFill>
                  <a:srgbClr val="00B050"/>
                </a:solidFill>
              </a:rPr>
              <a:t>8. Какой овощ называют «синеньким»?</a:t>
            </a:r>
          </a:p>
          <a:p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126387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05" y="1495425"/>
            <a:ext cx="902286" cy="1402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9237" y="691205"/>
            <a:ext cx="4670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Люблю витамины . В каких овощах они содержатся ? Раскрась карточки с названиями овощей, используя цветовой код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8180" y="3264982"/>
            <a:ext cx="1712853" cy="6001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Витамин «А»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1506" y="4825135"/>
            <a:ext cx="1712852" cy="58120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Витамин «В»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3879" y="6382517"/>
            <a:ext cx="1712853" cy="57742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Витамин «С»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71759" y="1756110"/>
            <a:ext cx="1433384" cy="5007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Морковь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84888" y="4114767"/>
            <a:ext cx="1433384" cy="5905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Чеснок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708057" y="6321768"/>
            <a:ext cx="1433384" cy="5931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Помидор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542138" y="7411480"/>
            <a:ext cx="1433384" cy="5313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Перец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919806" y="8265125"/>
            <a:ext cx="1433384" cy="55605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Л</a:t>
            </a:r>
            <a:r>
              <a:rPr lang="ru-RU" b="1" dirty="0" smtClean="0">
                <a:solidFill>
                  <a:schemeClr val="tx1"/>
                </a:solidFill>
              </a:rPr>
              <a:t>ук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703423" y="5299119"/>
            <a:ext cx="1433384" cy="5774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Зелень салата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655798" y="2725701"/>
            <a:ext cx="1433384" cy="6124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Свёкла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974757" y="8426073"/>
            <a:ext cx="1433384" cy="5313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Репа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305565" y="7419331"/>
            <a:ext cx="1433384" cy="5375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Капуста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33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400050" y="419099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" y="2628900"/>
            <a:ext cx="902286" cy="140220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440848" y="939226"/>
            <a:ext cx="3707027" cy="6365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Найди слова  капуста, помидор и огурец и раскрась разными цветами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100" y="1884711"/>
            <a:ext cx="932524" cy="863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4717" y="2302849"/>
            <a:ext cx="1159771" cy="4466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5201" y="1911461"/>
            <a:ext cx="917240" cy="8370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8091" y="3742535"/>
            <a:ext cx="4517593" cy="45328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12553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419100" y="390524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55" y="1543050"/>
            <a:ext cx="902286" cy="1402202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933162" y="1804366"/>
            <a:ext cx="4292048" cy="2201932"/>
          </a:xfrm>
          <a:prstGeom prst="flowChartAlternateProcess">
            <a:avLst/>
          </a:prstGeom>
          <a:solidFill>
            <a:srgbClr val="FFFFFF"/>
          </a:solidFill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/>
              <a:t>                    </a:t>
            </a:r>
            <a:r>
              <a:rPr lang="ru-RU" b="1" dirty="0" smtClean="0">
                <a:solidFill>
                  <a:schemeClr val="accent1"/>
                </a:solidFill>
              </a:rPr>
              <a:t>РОДИНА ОГУРЦА</a:t>
            </a:r>
          </a:p>
          <a:p>
            <a:r>
              <a:rPr lang="ru-RU" b="1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6+4   </a:t>
            </a:r>
            <a:r>
              <a:rPr lang="ru-RU" b="1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6-4   </a:t>
            </a:r>
            <a:r>
              <a:rPr lang="ru-RU" b="1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7+1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7-1 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8-1</a:t>
            </a:r>
            <a:endParaRPr lang="ru-RU" dirty="0"/>
          </a:p>
        </p:txBody>
      </p:sp>
      <p:pic>
        <p:nvPicPr>
          <p:cNvPr id="16" name="image10.jpeg"/>
          <p:cNvPicPr/>
          <p:nvPr/>
        </p:nvPicPr>
        <p:blipFill>
          <a:blip r:embed="rId4" cstate="print"/>
          <a:stretch>
            <a:fillRect/>
          </a:stretch>
        </p:blipFill>
        <p:spPr>
          <a:xfrm rot="20573319">
            <a:off x="5153992" y="3533568"/>
            <a:ext cx="914122" cy="352425"/>
          </a:xfrm>
          <a:prstGeom prst="rect">
            <a:avLst/>
          </a:prstGeom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404399" y="2672728"/>
          <a:ext cx="2944511" cy="692910"/>
        </p:xfrm>
        <a:graphic>
          <a:graphicData uri="http://schemas.openxmlformats.org/drawingml/2006/table">
            <a:tbl>
              <a:tblPr/>
              <a:tblGrid>
                <a:gridCol w="588752"/>
                <a:gridCol w="588752"/>
                <a:gridCol w="588752"/>
                <a:gridCol w="588752"/>
                <a:gridCol w="589503"/>
              </a:tblGrid>
              <a:tr h="338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000500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662609" y="4598919"/>
            <a:ext cx="3934239" cy="2243758"/>
          </a:xfrm>
          <a:prstGeom prst="flowChartAlternateProcess">
            <a:avLst/>
          </a:prstGeom>
          <a:solidFill>
            <a:srgbClr val="FFFFFF"/>
          </a:solidFill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003438" y="4806812"/>
            <a:ext cx="3220278" cy="1790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cs typeface="Arial" pitchFamily="34" charset="0"/>
              </a:rPr>
              <a:t>        РОДИНА ЛУКА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 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5+5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1+3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2+6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4+2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		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94865" y="5707476"/>
          <a:ext cx="2594817" cy="673032"/>
        </p:xfrm>
        <a:graphic>
          <a:graphicData uri="http://schemas.openxmlformats.org/drawingml/2006/table">
            <a:tbl>
              <a:tblPr/>
              <a:tblGrid>
                <a:gridCol w="648469"/>
                <a:gridCol w="648469"/>
                <a:gridCol w="648469"/>
                <a:gridCol w="649410"/>
              </a:tblGrid>
              <a:tr h="3365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5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" name="Рисунок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49524" y="6234112"/>
            <a:ext cx="638175" cy="485775"/>
          </a:xfrm>
          <a:prstGeom prst="rect">
            <a:avLst/>
          </a:prstGeom>
        </p:spPr>
      </p:pic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1524415" y="7282897"/>
            <a:ext cx="4691270" cy="1985341"/>
          </a:xfrm>
          <a:prstGeom prst="flowChartAlternateProcess">
            <a:avLst/>
          </a:prstGeom>
          <a:solidFill>
            <a:srgbClr val="FFFFFF"/>
          </a:solidFill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820932" y="7501559"/>
            <a:ext cx="41744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РОДИНА ТЫКВЫ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8-7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8-5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7-5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10-5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9-1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9-2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9-3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973041" y="8431212"/>
          <a:ext cx="3016404" cy="586994"/>
        </p:xfrm>
        <a:graphic>
          <a:graphicData uri="http://schemas.openxmlformats.org/drawingml/2006/table">
            <a:tbl>
              <a:tblPr/>
              <a:tblGrid>
                <a:gridCol w="430362"/>
                <a:gridCol w="430362"/>
                <a:gridCol w="431136"/>
                <a:gridCol w="431136"/>
                <a:gridCol w="431136"/>
                <a:gridCol w="431136"/>
                <a:gridCol w="43113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6" name="image36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94658" y="8528395"/>
            <a:ext cx="765727" cy="6197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99237" y="691205"/>
            <a:ext cx="4670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Зайчик очень любознательный. Ему не терпится узнать, из какой страны эти овощи.   Поможем?!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45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6" descr="Фото Фрукты и овощи плоская планировка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400050" y="371474"/>
            <a:ext cx="6115049" cy="9115426"/>
          </a:xfrm>
          <a:prstGeom prst="roundRect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05" y="619125"/>
            <a:ext cx="741045" cy="115162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762125" y="1295400"/>
            <a:ext cx="3933825" cy="371475"/>
          </a:xfrm>
          <a:prstGeom prst="roundRect">
            <a:avLst/>
          </a:prstGeom>
          <a:noFill/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Раскрасить все перцы  с ответом 10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1757362"/>
            <a:ext cx="914400" cy="8477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38250" y="203835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5+5</a:t>
            </a:r>
            <a:endParaRPr lang="ru-RU" dirty="0"/>
          </a:p>
        </p:txBody>
      </p:sp>
      <p:pic>
        <p:nvPicPr>
          <p:cNvPr id="9" name="Рисунок 8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6900" y="1785937"/>
            <a:ext cx="914400" cy="847725"/>
          </a:xfrm>
          <a:prstGeom prst="rect">
            <a:avLst/>
          </a:prstGeom>
          <a:noFill/>
        </p:spPr>
      </p:pic>
      <p:pic>
        <p:nvPicPr>
          <p:cNvPr id="11" name="Рисунок 10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6050" y="1824037"/>
            <a:ext cx="914400" cy="847725"/>
          </a:xfrm>
          <a:prstGeom prst="rect">
            <a:avLst/>
          </a:prstGeom>
          <a:noFill/>
        </p:spPr>
      </p:pic>
      <p:pic>
        <p:nvPicPr>
          <p:cNvPr id="12" name="Рисунок 11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4250" y="1814512"/>
            <a:ext cx="914400" cy="847725"/>
          </a:xfrm>
          <a:prstGeom prst="rect">
            <a:avLst/>
          </a:prstGeom>
          <a:noFill/>
        </p:spPr>
      </p:pic>
      <p:pic>
        <p:nvPicPr>
          <p:cNvPr id="13" name="Рисунок 12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4825" y="1852612"/>
            <a:ext cx="914400" cy="847725"/>
          </a:xfrm>
          <a:prstGeom prst="rect">
            <a:avLst/>
          </a:prstGeom>
          <a:noFill/>
        </p:spPr>
      </p:pic>
      <p:pic>
        <p:nvPicPr>
          <p:cNvPr id="14" name="Рисунок 13" descr="https://coloring-for-kids.com/coloring-pages/vegetables/pepper-coloring-p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852612"/>
            <a:ext cx="914400" cy="8477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085975" y="2066925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3+5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914650" y="20955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7+3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62375" y="211455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3+3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552950" y="2124075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6+4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505450" y="21336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4+4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47825" y="3333750"/>
            <a:ext cx="3933825" cy="371475"/>
          </a:xfrm>
          <a:prstGeom prst="roundRect">
            <a:avLst/>
          </a:prstGeom>
          <a:solidFill>
            <a:schemeClr val="bg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Вставь пропущенное число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Пользователь\Desktop\помидор 1.png"/>
          <p:cNvPicPr>
            <a:picLocks noChangeAspect="1" noChangeArrowheads="1"/>
          </p:cNvPicPr>
          <p:nvPr/>
        </p:nvPicPr>
        <p:blipFill>
          <a:blip r:embed="rId5"/>
          <a:srcRect r="26982" b="30925"/>
          <a:stretch>
            <a:fillRect/>
          </a:stretch>
        </p:blipFill>
        <p:spPr bwMode="auto">
          <a:xfrm>
            <a:off x="642939" y="3743326"/>
            <a:ext cx="1888778" cy="1581149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помидор 1.png"/>
          <p:cNvPicPr>
            <a:picLocks noChangeAspect="1" noChangeArrowheads="1"/>
          </p:cNvPicPr>
          <p:nvPr/>
        </p:nvPicPr>
        <p:blipFill>
          <a:blip r:embed="rId6"/>
          <a:srcRect r="26215" b="31792"/>
          <a:stretch>
            <a:fillRect/>
          </a:stretch>
        </p:blipFill>
        <p:spPr bwMode="auto">
          <a:xfrm>
            <a:off x="2557463" y="4586593"/>
            <a:ext cx="1938337" cy="1585607"/>
          </a:xfrm>
          <a:prstGeom prst="rect">
            <a:avLst/>
          </a:prstGeom>
          <a:noFill/>
        </p:spPr>
      </p:pic>
      <p:pic>
        <p:nvPicPr>
          <p:cNvPr id="3078" name="Picture 6" descr="C:\Users\Пользователь\Desktop\помидор 3.png"/>
          <p:cNvPicPr>
            <a:picLocks noChangeAspect="1" noChangeArrowheads="1"/>
          </p:cNvPicPr>
          <p:nvPr/>
        </p:nvPicPr>
        <p:blipFill>
          <a:blip r:embed="rId7"/>
          <a:srcRect r="26215" b="32948"/>
          <a:stretch>
            <a:fillRect/>
          </a:stretch>
        </p:blipFill>
        <p:spPr bwMode="auto">
          <a:xfrm>
            <a:off x="4425306" y="3733800"/>
            <a:ext cx="2013593" cy="1619250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1638300" y="6934200"/>
            <a:ext cx="3933825" cy="371475"/>
          </a:xfrm>
          <a:prstGeom prst="roundRect">
            <a:avLst/>
          </a:prstGeom>
          <a:solidFill>
            <a:schemeClr val="bg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Посчитай, сколько всего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3079" name="Picture 7" descr="C:\Users\Пользователь\Desktop\к1.png"/>
          <p:cNvPicPr>
            <a:picLocks noChangeAspect="1" noChangeArrowheads="1"/>
          </p:cNvPicPr>
          <p:nvPr/>
        </p:nvPicPr>
        <p:blipFill>
          <a:blip r:embed="rId8"/>
          <a:srcRect r="41560" b="68208"/>
          <a:stretch>
            <a:fillRect/>
          </a:stretch>
        </p:blipFill>
        <p:spPr bwMode="auto">
          <a:xfrm>
            <a:off x="471488" y="7562851"/>
            <a:ext cx="1404805" cy="676274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828800" y="7715249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+</a:t>
            </a:r>
            <a:endParaRPr lang="ru-RU" b="1" dirty="0"/>
          </a:p>
        </p:txBody>
      </p:sp>
      <p:pic>
        <p:nvPicPr>
          <p:cNvPr id="3080" name="Picture 8" descr="C:\Users\Пользователь\Desktop\к2.png"/>
          <p:cNvPicPr>
            <a:picLocks noChangeAspect="1" noChangeArrowheads="1"/>
          </p:cNvPicPr>
          <p:nvPr/>
        </p:nvPicPr>
        <p:blipFill>
          <a:blip r:embed="rId9"/>
          <a:srcRect r="40793" b="71098"/>
          <a:stretch>
            <a:fillRect/>
          </a:stretch>
        </p:blipFill>
        <p:spPr bwMode="auto">
          <a:xfrm>
            <a:off x="2128838" y="7565340"/>
            <a:ext cx="1471611" cy="635686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3602809" y="77020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+</a:t>
            </a:r>
            <a:endParaRPr lang="ru-RU" dirty="0"/>
          </a:p>
        </p:txBody>
      </p:sp>
      <p:pic>
        <p:nvPicPr>
          <p:cNvPr id="3081" name="Picture 9" descr="C:\Users\Пользователь\Desktop\к3.png"/>
          <p:cNvPicPr>
            <a:picLocks noChangeAspect="1" noChangeArrowheads="1"/>
          </p:cNvPicPr>
          <p:nvPr/>
        </p:nvPicPr>
        <p:blipFill>
          <a:blip r:embed="rId10"/>
          <a:srcRect t="40026" r="69075"/>
          <a:stretch>
            <a:fillRect/>
          </a:stretch>
        </p:blipFill>
        <p:spPr bwMode="auto">
          <a:xfrm rot="5400000">
            <a:off x="4157769" y="7281976"/>
            <a:ext cx="623674" cy="1366837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5114925" y="77533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pic>
        <p:nvPicPr>
          <p:cNvPr id="33" name="image3.jpe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334000" y="7686675"/>
            <a:ext cx="1143000" cy="733425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1733550" y="704850"/>
            <a:ext cx="3933825" cy="371475"/>
          </a:xfrm>
          <a:prstGeom prst="roundRect">
            <a:avLst/>
          </a:prstGeom>
          <a:noFill/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Зайчишка – математик. А вы?</a:t>
            </a:r>
            <a:endParaRPr lang="ru-RU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273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847</TotalTime>
  <Words>756</Words>
  <Application>Microsoft Office PowerPoint</Application>
  <PresentationFormat>Лист A4 (210x297 мм)</PresentationFormat>
  <Paragraphs>147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Рабочая тетрадь «Овощное ассорти»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73</cp:revision>
  <dcterms:created xsi:type="dcterms:W3CDTF">2023-07-25T04:38:36Z</dcterms:created>
  <dcterms:modified xsi:type="dcterms:W3CDTF">2023-10-19T13:40:03Z</dcterms:modified>
</cp:coreProperties>
</file>