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9" r:id="rId4"/>
    <p:sldId id="260" r:id="rId5"/>
    <p:sldId id="261" r:id="rId6"/>
    <p:sldId id="272" r:id="rId7"/>
    <p:sldId id="263" r:id="rId8"/>
    <p:sldId id="264" r:id="rId9"/>
    <p:sldId id="265" r:id="rId10"/>
    <p:sldId id="266" r:id="rId11"/>
    <p:sldId id="267" r:id="rId12"/>
    <p:sldId id="273" r:id="rId13"/>
    <p:sldId id="274" r:id="rId14"/>
    <p:sldId id="271" r:id="rId15"/>
  </p:sldIdLst>
  <p:sldSz cx="12192000" cy="6858000"/>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FF"/>
    <a:srgbClr val="FFFF00"/>
    <a:srgbClr val="FF00FF"/>
    <a:srgbClr val="FFFFFF"/>
    <a:srgbClr val="6600FF"/>
    <a:srgbClr val="000066"/>
    <a:srgbClr val="66FF66"/>
    <a:srgbClr val="CC3300"/>
    <a:srgbClr val="E25B1E"/>
    <a:srgbClr val="D42CC8"/>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165" autoAdjust="0"/>
    <p:restoredTop sz="94660"/>
  </p:normalViewPr>
  <p:slideViewPr>
    <p:cSldViewPr snapToGrid="0">
      <p:cViewPr varScale="1">
        <p:scale>
          <a:sx n="68" d="100"/>
          <a:sy n="68" d="100"/>
        </p:scale>
        <p:origin x="78" y="27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2387600"/>
          </a:xfrm>
        </p:spPr>
        <p:txBody>
          <a:bodyPr anchor="b"/>
          <a:lstStyle>
            <a:lvl1pPr algn="ctr">
              <a:defRPr sz="6000"/>
            </a:lvl1pPr>
          </a:lstStyle>
          <a:p>
            <a:r>
              <a:rPr lang="ru-RU" smtClean="0"/>
              <a:t>Образец заголовка</a:t>
            </a:r>
            <a:endParaRPr lang="ru-RU"/>
          </a:p>
        </p:txBody>
      </p:sp>
      <p:sp>
        <p:nvSpPr>
          <p:cNvPr id="3" name="Подзаголовок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29879904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5068117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8724900" y="365125"/>
            <a:ext cx="2628900" cy="5811838"/>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838200" y="365125"/>
            <a:ext cx="7734300" cy="5811838"/>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9420546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26925745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1850" y="1709738"/>
            <a:ext cx="10515600" cy="2852737"/>
          </a:xfrm>
        </p:spPr>
        <p:txBody>
          <a:bodyPr anchor="b"/>
          <a:lstStyle>
            <a:lvl1pPr>
              <a:defRPr sz="6000"/>
            </a:lvl1pPr>
          </a:lstStyle>
          <a:p>
            <a:r>
              <a:rPr lang="ru-RU" smtClean="0"/>
              <a:t>Образец заголовка</a:t>
            </a:r>
            <a:endParaRPr lang="ru-RU"/>
          </a:p>
        </p:txBody>
      </p:sp>
      <p:sp>
        <p:nvSpPr>
          <p:cNvPr id="3" name="Текст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535992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838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6172200" y="1825625"/>
            <a:ext cx="5181600" cy="435133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D93B82F5-D94D-43D6-89EA-6E45892CC361}" type="datetimeFigureOut">
              <a:rPr lang="ru-RU" smtClean="0"/>
              <a:t>25.08.2025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28170397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365125"/>
            <a:ext cx="10515600" cy="1325563"/>
          </a:xfrm>
        </p:spPr>
        <p:txBody>
          <a:bodyPr/>
          <a:lstStyle/>
          <a:p>
            <a:r>
              <a:rPr lang="ru-RU" smtClean="0"/>
              <a:t>Образец заголовка</a:t>
            </a:r>
            <a:endParaRPr lang="ru-RU"/>
          </a:p>
        </p:txBody>
      </p:sp>
      <p:sp>
        <p:nvSpPr>
          <p:cNvPr id="3" name="Текст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839788" y="2505075"/>
            <a:ext cx="5157787"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6172200" y="2505075"/>
            <a:ext cx="5183188" cy="36845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D93B82F5-D94D-43D6-89EA-6E45892CC361}" type="datetimeFigureOut">
              <a:rPr lang="ru-RU" smtClean="0"/>
              <a:t>25.08.2025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84123579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D93B82F5-D94D-43D6-89EA-6E45892CC361}" type="datetimeFigureOut">
              <a:rPr lang="ru-RU" smtClean="0"/>
              <a:t>25.08.2025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203027255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D93B82F5-D94D-43D6-89EA-6E45892CC361}" type="datetimeFigureOut">
              <a:rPr lang="ru-RU" smtClean="0"/>
              <a:t>25.08.2025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10915323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Объект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93B82F5-D94D-43D6-89EA-6E45892CC361}" type="datetimeFigureOut">
              <a:rPr lang="ru-RU" smtClean="0"/>
              <a:t>25.08.2025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21037341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9788" y="457200"/>
            <a:ext cx="3932237" cy="1600200"/>
          </a:xfrm>
        </p:spPr>
        <p:txBody>
          <a:bodyPr anchor="b"/>
          <a:lstStyle>
            <a:lvl1pPr>
              <a:defRPr sz="3200"/>
            </a:lvl1pPr>
          </a:lstStyle>
          <a:p>
            <a:r>
              <a:rPr lang="ru-RU" smtClean="0"/>
              <a:t>Образец заголовка</a:t>
            </a:r>
            <a:endParaRPr lang="ru-RU"/>
          </a:p>
        </p:txBody>
      </p:sp>
      <p:sp>
        <p:nvSpPr>
          <p:cNvPr id="3" name="Рисунок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ru-RU" smtClean="0"/>
              <a:t>Образец текста</a:t>
            </a:r>
          </a:p>
        </p:txBody>
      </p:sp>
      <p:sp>
        <p:nvSpPr>
          <p:cNvPr id="5" name="Дата 4"/>
          <p:cNvSpPr>
            <a:spLocks noGrp="1"/>
          </p:cNvSpPr>
          <p:nvPr>
            <p:ph type="dt" sz="half" idx="10"/>
          </p:nvPr>
        </p:nvSpPr>
        <p:spPr/>
        <p:txBody>
          <a:bodyPr/>
          <a:lstStyle/>
          <a:p>
            <a:fld id="{D93B82F5-D94D-43D6-89EA-6E45892CC361}" type="datetimeFigureOut">
              <a:rPr lang="ru-RU" smtClean="0"/>
              <a:t>25.08.2025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B6FA458-9D19-4254-BD9F-64567258EA51}" type="slidenum">
              <a:rPr lang="ru-RU" smtClean="0"/>
              <a:t>‹#›</a:t>
            </a:fld>
            <a:endParaRPr lang="ru-RU"/>
          </a:p>
        </p:txBody>
      </p:sp>
    </p:spTree>
    <p:extLst>
      <p:ext uri="{BB962C8B-B14F-4D97-AF65-F5344CB8AC3E}">
        <p14:creationId xmlns:p14="http://schemas.microsoft.com/office/powerpoint/2010/main" val="313627230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3B82F5-D94D-43D6-89EA-6E45892CC361}" type="datetimeFigureOut">
              <a:rPr lang="ru-RU" smtClean="0"/>
              <a:t>25.08.2025</a:t>
            </a:fld>
            <a:endParaRPr lang="ru-RU"/>
          </a:p>
        </p:txBody>
      </p:sp>
      <p:sp>
        <p:nvSpPr>
          <p:cNvPr id="5" name="Нижний колонтитул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6FA458-9D19-4254-BD9F-64567258EA51}" type="slidenum">
              <a:rPr lang="ru-RU" smtClean="0"/>
              <a:t>‹#›</a:t>
            </a:fld>
            <a:endParaRPr lang="ru-RU"/>
          </a:p>
        </p:txBody>
      </p:sp>
    </p:spTree>
    <p:extLst>
      <p:ext uri="{BB962C8B-B14F-4D97-AF65-F5344CB8AC3E}">
        <p14:creationId xmlns:p14="http://schemas.microsoft.com/office/powerpoint/2010/main" val="207643566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2.xml"/><Relationship Id="rId6" Type="http://schemas.openxmlformats.org/officeDocument/2006/relationships/image" Target="../media/image27.jpeg"/><Relationship Id="rId5" Type="http://schemas.openxmlformats.org/officeDocument/2006/relationships/image" Target="../media/image26.jpeg"/><Relationship Id="rId4" Type="http://schemas.openxmlformats.org/officeDocument/2006/relationships/image" Target="../media/image25.jpeg"/></Relationships>
</file>

<file path=ppt/slides/_rels/slide12.xml.rels><?xml version="1.0" encoding="UTF-8" standalone="yes"?>
<Relationships xmlns="http://schemas.openxmlformats.org/package/2006/relationships"><Relationship Id="rId2" Type="http://schemas.openxmlformats.org/officeDocument/2006/relationships/image" Target="../media/image28.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2.xml"/><Relationship Id="rId4" Type="http://schemas.openxmlformats.org/officeDocument/2006/relationships/image" Target="../media/image3.jpeg"/></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5" Type="http://schemas.openxmlformats.org/officeDocument/2006/relationships/image" Target="../media/image15.jpeg"/><Relationship Id="rId4" Type="http://schemas.openxmlformats.org/officeDocument/2006/relationships/image" Target="../media/image14.jpe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4" Type="http://schemas.openxmlformats.org/officeDocument/2006/relationships/image" Target="../media/image18.jpeg"/></Relationships>
</file>

<file path=ppt/slides/_rels/slide9.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524000" y="1122363"/>
            <a:ext cx="9144000" cy="1320212"/>
          </a:xfrm>
        </p:spPr>
        <p:txBody>
          <a:bodyPr>
            <a:normAutofit fontScale="90000"/>
          </a:bodyPr>
          <a:lstStyle/>
          <a:p>
            <a:r>
              <a:rPr lang="ru-RU" b="1" i="1" dirty="0" smtClean="0">
                <a:solidFill>
                  <a:srgbClr val="00B050"/>
                </a:solidFill>
                <a:latin typeface="Times New Roman" panose="02020603050405020304" pitchFamily="18" charset="0"/>
                <a:cs typeface="Times New Roman" panose="02020603050405020304" pitchFamily="18" charset="0"/>
              </a:rPr>
              <a:t>Сборник перевода немецкой поэзии, прозы, публицистики</a:t>
            </a:r>
            <a:endParaRPr lang="ru-RU" b="1" i="1" dirty="0">
              <a:solidFill>
                <a:srgbClr val="00B050"/>
              </a:solidFill>
              <a:latin typeface="Times New Roman" panose="02020603050405020304" pitchFamily="18" charset="0"/>
              <a:cs typeface="Times New Roman" panose="02020603050405020304" pitchFamily="18" charset="0"/>
            </a:endParaRPr>
          </a:p>
        </p:txBody>
      </p:sp>
      <p:sp>
        <p:nvSpPr>
          <p:cNvPr id="3" name="Подзаголовок 2"/>
          <p:cNvSpPr>
            <a:spLocks noGrp="1"/>
          </p:cNvSpPr>
          <p:nvPr>
            <p:ph type="subTitle" idx="1"/>
          </p:nvPr>
        </p:nvSpPr>
        <p:spPr/>
        <p:txBody>
          <a:bodyPr>
            <a:noAutofit/>
          </a:bodyPr>
          <a:lstStyle/>
          <a:p>
            <a:r>
              <a:rPr lang="ru-RU" sz="3200" b="1" i="1" dirty="0" smtClean="0">
                <a:solidFill>
                  <a:srgbClr val="6600FF"/>
                </a:solidFill>
                <a:latin typeface="Times New Roman" panose="02020603050405020304" pitchFamily="18" charset="0"/>
                <a:cs typeface="Times New Roman" panose="02020603050405020304" pitchFamily="18" charset="0"/>
              </a:rPr>
              <a:t>Автор работы: учитель немецкого языка </a:t>
            </a:r>
          </a:p>
          <a:p>
            <a:r>
              <a:rPr lang="ru-RU" sz="3200" b="1" i="1" dirty="0" smtClean="0">
                <a:solidFill>
                  <a:srgbClr val="6600FF"/>
                </a:solidFill>
                <a:latin typeface="Times New Roman" panose="02020603050405020304" pitchFamily="18" charset="0"/>
                <a:cs typeface="Times New Roman" panose="02020603050405020304" pitchFamily="18" charset="0"/>
              </a:rPr>
              <a:t>Муниципального Общеобразовательного Учреждения «Средней Школы № 125 Красноармейского района Волгограда»</a:t>
            </a:r>
          </a:p>
          <a:p>
            <a:r>
              <a:rPr lang="ru-RU" sz="3200" b="1" i="1" dirty="0" err="1" smtClean="0">
                <a:solidFill>
                  <a:srgbClr val="6600FF"/>
                </a:solidFill>
                <a:latin typeface="Times New Roman" panose="02020603050405020304" pitchFamily="18" charset="0"/>
                <a:cs typeface="Times New Roman" panose="02020603050405020304" pitchFamily="18" charset="0"/>
              </a:rPr>
              <a:t>Кашенцева</a:t>
            </a:r>
            <a:r>
              <a:rPr lang="ru-RU" sz="3200" b="1" i="1" dirty="0" smtClean="0">
                <a:solidFill>
                  <a:srgbClr val="6600FF"/>
                </a:solidFill>
                <a:latin typeface="Times New Roman" panose="02020603050405020304" pitchFamily="18" charset="0"/>
                <a:cs typeface="Times New Roman" panose="02020603050405020304" pitchFamily="18" charset="0"/>
              </a:rPr>
              <a:t> Ольга Кузьминична</a:t>
            </a:r>
            <a:endParaRPr lang="ru-RU" sz="3200" b="1" i="1" dirty="0">
              <a:solidFill>
                <a:srgbClr val="6600FF"/>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6127869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accent6">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812" y="98475"/>
            <a:ext cx="7287065" cy="1533377"/>
          </a:xfrm>
        </p:spPr>
        <p:txBody>
          <a:bodyPr>
            <a:normAutofit fontScale="90000"/>
          </a:bodyPr>
          <a:lstStyle/>
          <a:p>
            <a:r>
              <a:rPr lang="ru-RU" b="1" dirty="0">
                <a:solidFill>
                  <a:srgbClr val="FF00FF"/>
                </a:solidFill>
              </a:rPr>
              <a:t>Эрих </a:t>
            </a:r>
            <a:r>
              <a:rPr lang="ru-RU" b="1" dirty="0" err="1" smtClean="0">
                <a:solidFill>
                  <a:srgbClr val="FF00FF"/>
                </a:solidFill>
              </a:rPr>
              <a:t>Кестнер</a:t>
            </a:r>
            <a:r>
              <a:rPr lang="ru-RU" b="1" dirty="0" smtClean="0">
                <a:solidFill>
                  <a:srgbClr val="FF00FF"/>
                </a:solidFill>
              </a:rPr>
              <a:t>: несостоявшийся </a:t>
            </a:r>
            <a:r>
              <a:rPr lang="ru-RU" b="1" dirty="0">
                <a:solidFill>
                  <a:srgbClr val="FF00FF"/>
                </a:solidFill>
              </a:rPr>
              <a:t>учитель.</a:t>
            </a:r>
            <a:br>
              <a:rPr lang="ru-RU" b="1" dirty="0">
                <a:solidFill>
                  <a:srgbClr val="FF00FF"/>
                </a:solidFill>
              </a:rPr>
            </a:br>
            <a:endParaRPr lang="ru-RU" b="1" dirty="0">
              <a:solidFill>
                <a:srgbClr val="FF00FF"/>
              </a:solidFill>
            </a:endParaRPr>
          </a:p>
        </p:txBody>
      </p:sp>
      <p:sp>
        <p:nvSpPr>
          <p:cNvPr id="3" name="Объект 2"/>
          <p:cNvSpPr>
            <a:spLocks noGrp="1"/>
          </p:cNvSpPr>
          <p:nvPr>
            <p:ph idx="1"/>
          </p:nvPr>
        </p:nvSpPr>
        <p:spPr>
          <a:xfrm>
            <a:off x="168812" y="1477109"/>
            <a:ext cx="8426548" cy="4192172"/>
          </a:xfrm>
        </p:spPr>
        <p:txBody>
          <a:bodyPr>
            <a:normAutofit fontScale="85000" lnSpcReduction="20000"/>
          </a:bodyPr>
          <a:lstStyle/>
          <a:p>
            <a:pPr marL="0" indent="0">
              <a:buNone/>
            </a:pPr>
            <a:r>
              <a:rPr lang="ru-RU" b="1" dirty="0">
                <a:solidFill>
                  <a:srgbClr val="002060"/>
                </a:solidFill>
              </a:rPr>
              <a:t>Родившись в 1899 году, Эрик </a:t>
            </a:r>
            <a:r>
              <a:rPr lang="ru-RU" b="1" dirty="0" err="1">
                <a:solidFill>
                  <a:srgbClr val="002060"/>
                </a:solidFill>
              </a:rPr>
              <a:t>Кестнер</a:t>
            </a:r>
            <a:r>
              <a:rPr lang="ru-RU" b="1" dirty="0">
                <a:solidFill>
                  <a:srgbClr val="002060"/>
                </a:solidFill>
              </a:rPr>
              <a:t>  рос  единственным  в семье  ребенком в простых условиях. Его отец работал на чемоданной фабрике, его психически  </a:t>
            </a:r>
            <a:r>
              <a:rPr lang="ru-RU" b="1" dirty="0" err="1">
                <a:solidFill>
                  <a:srgbClr val="002060"/>
                </a:solidFill>
              </a:rPr>
              <a:t>неуравновешанная</a:t>
            </a:r>
            <a:r>
              <a:rPr lang="ru-RU" b="1" dirty="0">
                <a:solidFill>
                  <a:srgbClr val="002060"/>
                </a:solidFill>
              </a:rPr>
              <a:t>  мать, с которой он поддерживал  самые тесные отношения , вплоть до самой её смерти, была горничной, домработницей и парикмахером. В 1913 Эрик </a:t>
            </a:r>
            <a:r>
              <a:rPr lang="ru-RU" b="1" dirty="0" err="1">
                <a:solidFill>
                  <a:srgbClr val="002060"/>
                </a:solidFill>
              </a:rPr>
              <a:t>Кестнер</a:t>
            </a:r>
            <a:r>
              <a:rPr lang="ru-RU" b="1" dirty="0">
                <a:solidFill>
                  <a:srgbClr val="002060"/>
                </a:solidFill>
              </a:rPr>
              <a:t>  посещал   школу-интернат, который готовил будущих учителей. В это время он опубликовал  свои первые стихи  в школьной газете. Своё обучение в качестве учителя народной школы Эрик </a:t>
            </a:r>
            <a:r>
              <a:rPr lang="ru-RU" b="1" dirty="0" err="1">
                <a:solidFill>
                  <a:srgbClr val="002060"/>
                </a:solidFill>
              </a:rPr>
              <a:t>Кестнер</a:t>
            </a:r>
            <a:r>
              <a:rPr lang="ru-RU" b="1" dirty="0">
                <a:solidFill>
                  <a:srgbClr val="002060"/>
                </a:solidFill>
              </a:rPr>
              <a:t> закончил незадолго до её окончания. Позже о начале Первой мировой войны 1914 года  </a:t>
            </a:r>
            <a:r>
              <a:rPr lang="ru-RU" b="1" dirty="0" err="1">
                <a:solidFill>
                  <a:srgbClr val="002060"/>
                </a:solidFill>
              </a:rPr>
              <a:t>Кестнер</a:t>
            </a:r>
            <a:r>
              <a:rPr lang="ru-RU" b="1" dirty="0">
                <a:solidFill>
                  <a:srgbClr val="002060"/>
                </a:solidFill>
              </a:rPr>
              <a:t> писал в своей автобиографии: «Мировая война началась, и моё детство закончилось». В 1917 году он был призван на военную службу. Её беспощадная жестокость и ужасы на поле боя вызвали в нём глубокое отвращение ко всякому милитаризму.</a:t>
            </a:r>
          </a:p>
          <a:p>
            <a:endParaRPr lang="ru-RU" dirty="0"/>
          </a:p>
        </p:txBody>
      </p:sp>
      <p:pic>
        <p:nvPicPr>
          <p:cNvPr id="3074" name="Picture 2"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031457" y="225083"/>
            <a:ext cx="2793987" cy="18444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6" name="Picture 4" descr="Picture background"/>
          <p:cNvPicPr/>
          <p:nvPr/>
        </p:nvPicPr>
        <p:blipFill rotWithShape="1">
          <a:blip r:embed="rId3">
            <a:extLst>
              <a:ext uri="{28A0092B-C50C-407E-A947-70E740481C1C}">
                <a14:useLocalDpi xmlns:a14="http://schemas.microsoft.com/office/drawing/2010/main" val="0"/>
              </a:ext>
            </a:extLst>
          </a:blip>
          <a:srcRect l="51630" t="2129" b="6881"/>
          <a:stretch/>
        </p:blipFill>
        <p:spPr bwMode="auto">
          <a:xfrm>
            <a:off x="8942291" y="2714625"/>
            <a:ext cx="2873375" cy="3257550"/>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a:extLst>
            <a:ext uri="{53640926-AAD7-44D8-BBD7-CCE9431645EC}">
              <a14:shadowObscured xmlns:a14="http://schemas.microsoft.com/office/drawing/2010/main"/>
            </a:ext>
          </a:extLst>
        </p:spPr>
      </p:pic>
    </p:spTree>
    <p:extLst>
      <p:ext uri="{BB962C8B-B14F-4D97-AF65-F5344CB8AC3E}">
        <p14:creationId xmlns:p14="http://schemas.microsoft.com/office/powerpoint/2010/main" val="297294205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4">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54745" y="379828"/>
            <a:ext cx="5613009" cy="1266092"/>
          </a:xfrm>
        </p:spPr>
        <p:txBody>
          <a:bodyPr>
            <a:normAutofit fontScale="90000"/>
          </a:bodyPr>
          <a:lstStyle/>
          <a:p>
            <a:r>
              <a:rPr lang="ru-RU" b="1" dirty="0">
                <a:solidFill>
                  <a:srgbClr val="7030A0"/>
                </a:solidFill>
              </a:rPr>
              <a:t>Эрих </a:t>
            </a:r>
            <a:r>
              <a:rPr lang="ru-RU" b="1" dirty="0" err="1">
                <a:solidFill>
                  <a:srgbClr val="7030A0"/>
                </a:solidFill>
              </a:rPr>
              <a:t>Кестнер</a:t>
            </a:r>
            <a:r>
              <a:rPr lang="ru-RU" b="1" dirty="0">
                <a:solidFill>
                  <a:srgbClr val="7030A0"/>
                </a:solidFill>
              </a:rPr>
              <a:t>: </a:t>
            </a:r>
            <a:r>
              <a:rPr lang="ru-RU" b="1" dirty="0" smtClean="0">
                <a:solidFill>
                  <a:srgbClr val="7030A0"/>
                </a:solidFill>
              </a:rPr>
              <a:t>карьера</a:t>
            </a:r>
            <a:br>
              <a:rPr lang="ru-RU" b="1" dirty="0" smtClean="0">
                <a:solidFill>
                  <a:srgbClr val="7030A0"/>
                </a:solidFill>
              </a:rPr>
            </a:br>
            <a:r>
              <a:rPr lang="ru-RU" b="1" dirty="0" smtClean="0">
                <a:solidFill>
                  <a:srgbClr val="7030A0"/>
                </a:solidFill>
              </a:rPr>
              <a:t> </a:t>
            </a:r>
            <a:r>
              <a:rPr lang="ru-RU" b="1" dirty="0">
                <a:solidFill>
                  <a:srgbClr val="7030A0"/>
                </a:solidFill>
              </a:rPr>
              <a:t>„ </a:t>
            </a:r>
            <a:r>
              <a:rPr lang="ru-RU" b="1" dirty="0" smtClean="0">
                <a:solidFill>
                  <a:srgbClr val="7030A0"/>
                </a:solidFill>
              </a:rPr>
              <a:t>утилитарного лирика</a:t>
            </a:r>
            <a:r>
              <a:rPr lang="ru-RU" b="1" dirty="0">
                <a:solidFill>
                  <a:srgbClr val="7030A0"/>
                </a:solidFill>
              </a:rPr>
              <a:t>“</a:t>
            </a:r>
            <a:br>
              <a:rPr lang="ru-RU" b="1" dirty="0">
                <a:solidFill>
                  <a:srgbClr val="7030A0"/>
                </a:solidFill>
              </a:rPr>
            </a:br>
            <a:endParaRPr lang="ru-RU" b="1" dirty="0">
              <a:solidFill>
                <a:srgbClr val="7030A0"/>
              </a:solidFill>
            </a:endParaRPr>
          </a:p>
        </p:txBody>
      </p:sp>
      <p:sp>
        <p:nvSpPr>
          <p:cNvPr id="4" name="Прямоугольник 3"/>
          <p:cNvSpPr/>
          <p:nvPr/>
        </p:nvSpPr>
        <p:spPr>
          <a:xfrm>
            <a:off x="3151163" y="211015"/>
            <a:ext cx="4862445" cy="886291"/>
          </a:xfrm>
          <a:prstGeom prst="rect">
            <a:avLst/>
          </a:prstGeom>
        </p:spPr>
        <p:txBody>
          <a:bodyPr wrap="square">
            <a:spAutoFit/>
          </a:bodyPr>
          <a:lstStyle/>
          <a:p>
            <a:pPr indent="450215" algn="just">
              <a:lnSpc>
                <a:spcPct val="150000"/>
              </a:lnSpc>
              <a:spcAft>
                <a:spcPts val="800"/>
              </a:spcAft>
            </a:pPr>
            <a:endParaRPr lang="ru-RU" sz="2800" dirty="0">
              <a:latin typeface="Times New Roman" panose="02020603050405020304" pitchFamily="18" charset="0"/>
              <a:ea typeface="Calibri" panose="020F0502020204030204" pitchFamily="34" charset="0"/>
              <a:cs typeface="Times New Roman" panose="02020603050405020304" pitchFamily="18" charset="0"/>
            </a:endParaRPr>
          </a:p>
        </p:txBody>
      </p:sp>
      <p:sp>
        <p:nvSpPr>
          <p:cNvPr id="6" name="Объект 5"/>
          <p:cNvSpPr>
            <a:spLocks noGrp="1"/>
          </p:cNvSpPr>
          <p:nvPr>
            <p:ph idx="1"/>
          </p:nvPr>
        </p:nvSpPr>
        <p:spPr>
          <a:xfrm>
            <a:off x="154745" y="1645920"/>
            <a:ext cx="8581292" cy="4846223"/>
          </a:xfrm>
        </p:spPr>
        <p:txBody>
          <a:bodyPr>
            <a:normAutofit fontScale="85000" lnSpcReduction="20000"/>
          </a:bodyPr>
          <a:lstStyle/>
          <a:p>
            <a:pPr marL="0" indent="0">
              <a:buNone/>
            </a:pPr>
            <a:endParaRPr lang="ru-RU" dirty="0" smtClean="0"/>
          </a:p>
          <a:p>
            <a:pPr marL="0" indent="0">
              <a:buNone/>
            </a:pPr>
            <a:r>
              <a:rPr lang="ru-RU" b="1" dirty="0" smtClean="0">
                <a:solidFill>
                  <a:srgbClr val="0000FF"/>
                </a:solidFill>
              </a:rPr>
              <a:t>В </a:t>
            </a:r>
            <a:r>
              <a:rPr lang="ru-RU" b="1" dirty="0">
                <a:solidFill>
                  <a:srgbClr val="0000FF"/>
                </a:solidFill>
              </a:rPr>
              <a:t>1919 году </a:t>
            </a:r>
            <a:r>
              <a:rPr lang="ru-RU" b="1" dirty="0" err="1">
                <a:solidFill>
                  <a:srgbClr val="0000FF"/>
                </a:solidFill>
              </a:rPr>
              <a:t>Кестнер</a:t>
            </a:r>
            <a:r>
              <a:rPr lang="ru-RU" b="1" dirty="0">
                <a:solidFill>
                  <a:srgbClr val="0000FF"/>
                </a:solidFill>
              </a:rPr>
              <a:t> начал обучение истории, философии, германистики и театроведения в Лейпцигском университете и в 1925 году ему была присуждена степень доктора Философии. Ещё во время учебы он активно занимался журналистикой и в последующие годы продвигал свои театральные обзоры, рецензии, репортажи, фельетоны, сатиры, стал востребованным публицистом для различных ежедневных газет. В это время он жил в Берлине, в пульсирующем мегаполисе золотых 1920-х годов. Великий городской поэт прославился также своими ироничными и острыми на язык стихами. Сам </a:t>
            </a:r>
            <a:r>
              <a:rPr lang="ru-RU" b="1" dirty="0" err="1">
                <a:solidFill>
                  <a:srgbClr val="0000FF"/>
                </a:solidFill>
              </a:rPr>
              <a:t>Кестнер</a:t>
            </a:r>
            <a:r>
              <a:rPr lang="ru-RU" b="1" dirty="0">
                <a:solidFill>
                  <a:srgbClr val="0000FF"/>
                </a:solidFill>
              </a:rPr>
              <a:t> называл их «утилитарной лирикой», стихами для повседневной жизни. Действительно, некоторые из его афоризмов прочно укоренились в разговорной речи его соотечественников, что-то вроде фразы, которая до сих пор распространена в немецком языке «Нет ничего хорошего, если ты не делаешь этого» </a:t>
            </a:r>
          </a:p>
          <a:p>
            <a:endParaRPr lang="ru-RU" dirty="0"/>
          </a:p>
        </p:txBody>
      </p:sp>
      <p:pic>
        <p:nvPicPr>
          <p:cNvPr id="8" name="Рисунок 7"/>
          <p:cNvPicPr/>
          <p:nvPr/>
        </p:nvPicPr>
        <p:blipFill rotWithShape="1">
          <a:blip r:embed="rId2" cstate="print">
            <a:extLst>
              <a:ext uri="{28A0092B-C50C-407E-A947-70E740481C1C}">
                <a14:useLocalDpi xmlns:a14="http://schemas.microsoft.com/office/drawing/2010/main" val="0"/>
              </a:ext>
            </a:extLst>
          </a:blip>
          <a:srcRect r="49718"/>
          <a:stretch/>
        </p:blipFill>
        <p:spPr bwMode="auto">
          <a:xfrm>
            <a:off x="9247780" y="4644390"/>
            <a:ext cx="1847850" cy="2213610"/>
          </a:xfrm>
          <a:prstGeom prst="ellipse">
            <a:avLst/>
          </a:prstGeom>
          <a:ln>
            <a:noFill/>
          </a:ln>
          <a:effectLst>
            <a:softEdge rad="112500"/>
          </a:effectLst>
          <a:extLst>
            <a:ext uri="{53640926-AAD7-44D8-BBD7-CCE9431645EC}">
              <a14:shadowObscured xmlns:a14="http://schemas.microsoft.com/office/drawing/2010/main"/>
            </a:ext>
          </a:extLst>
        </p:spPr>
      </p:pic>
      <p:pic>
        <p:nvPicPr>
          <p:cNvPr id="9" name="Рисунок 8" descr="Picture backgroun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624703" y="2371799"/>
            <a:ext cx="1795780" cy="2620645"/>
          </a:xfrm>
          <a:prstGeom prst="ellipse">
            <a:avLst/>
          </a:prstGeom>
          <a:ln>
            <a:noFill/>
          </a:ln>
          <a:effectLst>
            <a:softEdge rad="112500"/>
          </a:effectLst>
        </p:spPr>
      </p:pic>
      <p:pic>
        <p:nvPicPr>
          <p:cNvPr id="10" name="Рисунок 9" descr="Picture background"/>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607832" y="3387821"/>
            <a:ext cx="1619885" cy="2159635"/>
          </a:xfrm>
          <a:prstGeom prst="ellipse">
            <a:avLst/>
          </a:prstGeom>
          <a:ln>
            <a:noFill/>
          </a:ln>
          <a:effectLst>
            <a:softEdge rad="112500"/>
          </a:effectLst>
        </p:spPr>
      </p:pic>
      <p:pic>
        <p:nvPicPr>
          <p:cNvPr id="12" name="Picture 4" descr="Picture background"/>
          <p:cNvPicPr/>
          <p:nvPr/>
        </p:nvPicPr>
        <p:blipFill rotWithShape="1">
          <a:blip r:embed="rId5" cstate="print">
            <a:extLst>
              <a:ext uri="{28A0092B-C50C-407E-A947-70E740481C1C}">
                <a14:useLocalDpi xmlns:a14="http://schemas.microsoft.com/office/drawing/2010/main" val="0"/>
              </a:ext>
            </a:extLst>
          </a:blip>
          <a:srcRect l="22471" r="18288"/>
          <a:stretch/>
        </p:blipFill>
        <p:spPr bwMode="auto">
          <a:xfrm>
            <a:off x="9837201" y="372550"/>
            <a:ext cx="1933575" cy="2447925"/>
          </a:xfrm>
          <a:prstGeom prst="ellipse">
            <a:avLst/>
          </a:prstGeom>
          <a:ln>
            <a:noFill/>
          </a:ln>
          <a:effectLst>
            <a:softEdge rad="112500"/>
          </a:effectLst>
          <a:extLst>
            <a:ext uri="{53640926-AAD7-44D8-BBD7-CCE9431645EC}">
              <a14:shadowObscured xmlns:a14="http://schemas.microsoft.com/office/drawing/2010/main"/>
            </a:ext>
          </a:extLst>
        </p:spPr>
      </p:pic>
      <p:pic>
        <p:nvPicPr>
          <p:cNvPr id="13" name="Рисунок 12" descr="Picture background"/>
          <p:cNvPicPr/>
          <p:nvPr/>
        </p:nvPicPr>
        <p:blipFill>
          <a:blip r:embed="rId6">
            <a:extLst>
              <a:ext uri="{28A0092B-C50C-407E-A947-70E740481C1C}">
                <a14:useLocalDpi xmlns:a14="http://schemas.microsoft.com/office/drawing/2010/main" val="0"/>
              </a:ext>
            </a:extLst>
          </a:blip>
          <a:srcRect/>
          <a:stretch>
            <a:fillRect/>
          </a:stretch>
        </p:blipFill>
        <p:spPr bwMode="auto">
          <a:xfrm>
            <a:off x="5894477" y="251306"/>
            <a:ext cx="1908000" cy="1692000"/>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extLst>
      <p:ext uri="{BB962C8B-B14F-4D97-AF65-F5344CB8AC3E}">
        <p14:creationId xmlns:p14="http://schemas.microsoft.com/office/powerpoint/2010/main" val="60970381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3988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2686928" y="0"/>
            <a:ext cx="8553157" cy="1355243"/>
          </a:xfrm>
          <a:prstGeom prst="rect">
            <a:avLst/>
          </a:prstGeom>
        </p:spPr>
        <p:txBody>
          <a:bodyPr wrap="square">
            <a:spAutoFit/>
          </a:bodyPr>
          <a:lstStyle/>
          <a:p>
            <a:pPr>
              <a:lnSpc>
                <a:spcPct val="107000"/>
              </a:lnSpc>
              <a:spcAft>
                <a:spcPts val="80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 </a:t>
            </a:r>
            <a:endParaRPr lang="ru-RU"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3600" dirty="0" smtClean="0">
                <a:latin typeface="Times New Roman" panose="02020603050405020304" pitchFamily="18" charset="0"/>
                <a:ea typeface="Calibri" panose="020F0502020204030204" pitchFamily="34" charset="0"/>
                <a:cs typeface="Times New Roman" panose="02020603050405020304" pitchFamily="18" charset="0"/>
              </a:rPr>
              <a:t>                      </a:t>
            </a:r>
            <a:r>
              <a:rPr lang="ru-RU" sz="3600" b="1" i="1" dirty="0" smtClean="0">
                <a:solidFill>
                  <a:srgbClr val="0000FF"/>
                </a:solidFill>
                <a:latin typeface="Times New Roman" panose="02020603050405020304" pitchFamily="18" charset="0"/>
                <a:ea typeface="Calibri" panose="020F0502020204030204" pitchFamily="34" charset="0"/>
                <a:cs typeface="Times New Roman" panose="02020603050405020304" pitchFamily="18" charset="0"/>
              </a:rPr>
              <a:t>Петер </a:t>
            </a:r>
            <a:r>
              <a:rPr lang="ru-RU" sz="3600" b="1" i="1"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Шнайдер «Пары»</a:t>
            </a:r>
          </a:p>
        </p:txBody>
      </p:sp>
      <p:sp>
        <p:nvSpPr>
          <p:cNvPr id="5" name="Прямоугольник 4"/>
          <p:cNvSpPr/>
          <p:nvPr/>
        </p:nvSpPr>
        <p:spPr>
          <a:xfrm>
            <a:off x="126608" y="703385"/>
            <a:ext cx="11591779" cy="6001643"/>
          </a:xfrm>
          <a:prstGeom prst="rect">
            <a:avLst/>
          </a:prstGeom>
        </p:spPr>
        <p:txBody>
          <a:bodyPr wrap="square">
            <a:spAutoFit/>
          </a:bodyPr>
          <a:lstStyle/>
          <a:p>
            <a:endParaRPr lang="ru-RU" sz="2400" b="1" i="1" dirty="0" smtClean="0">
              <a:solidFill>
                <a:srgbClr val="FFFF00"/>
              </a:solidFill>
              <a:latin typeface="Times New Roman" panose="02020603050405020304" pitchFamily="18" charset="0"/>
              <a:ea typeface="Calibri" panose="020F0502020204030204" pitchFamily="34" charset="0"/>
            </a:endParaRPr>
          </a:p>
          <a:p>
            <a:endParaRPr lang="ru-RU" sz="2400" b="1" i="1" dirty="0">
              <a:solidFill>
                <a:srgbClr val="FFFF00"/>
              </a:solidFill>
              <a:latin typeface="Times New Roman" panose="02020603050405020304" pitchFamily="18" charset="0"/>
              <a:ea typeface="Calibri" panose="020F0502020204030204" pitchFamily="34" charset="0"/>
            </a:endParaRPr>
          </a:p>
          <a:p>
            <a:r>
              <a:rPr lang="ru-RU" sz="2800" b="1" i="1" dirty="0" smtClean="0">
                <a:solidFill>
                  <a:srgbClr val="FFFF00"/>
                </a:solidFill>
                <a:latin typeface="Times New Roman" panose="02020603050405020304" pitchFamily="18" charset="0"/>
                <a:ea typeface="Calibri" panose="020F0502020204030204" pitchFamily="34" charset="0"/>
              </a:rPr>
              <a:t>Эдуард </a:t>
            </a:r>
            <a:r>
              <a:rPr lang="ru-RU" sz="2800" b="1" i="1" dirty="0">
                <a:solidFill>
                  <a:srgbClr val="FFFF00"/>
                </a:solidFill>
                <a:latin typeface="Times New Roman" panose="02020603050405020304" pitchFamily="18" charset="0"/>
                <a:ea typeface="Calibri" panose="020F0502020204030204" pitchFamily="34" charset="0"/>
              </a:rPr>
              <a:t>только что </a:t>
            </a:r>
            <a:r>
              <a:rPr lang="ru-RU" sz="2800" b="1" i="1" dirty="0">
                <a:solidFill>
                  <a:schemeClr val="bg1"/>
                </a:solidFill>
                <a:latin typeface="Times New Roman" panose="02020603050405020304" pitchFamily="18" charset="0"/>
                <a:ea typeface="Calibri" panose="020F0502020204030204" pitchFamily="34" charset="0"/>
              </a:rPr>
              <a:t>вставил в пишущую </a:t>
            </a:r>
            <a:r>
              <a:rPr lang="ru-RU" sz="2800" b="1" i="1" dirty="0">
                <a:solidFill>
                  <a:srgbClr val="FFFF00"/>
                </a:solidFill>
                <a:latin typeface="Times New Roman" panose="02020603050405020304" pitchFamily="18" charset="0"/>
                <a:ea typeface="Calibri" panose="020F0502020204030204" pitchFamily="34" charset="0"/>
              </a:rPr>
              <a:t>машинку новую страницу, когда апрельское солнце </a:t>
            </a:r>
            <a:r>
              <a:rPr lang="ru-RU" sz="2800" b="1" i="1" dirty="0">
                <a:solidFill>
                  <a:schemeClr val="bg1"/>
                </a:solidFill>
                <a:latin typeface="Times New Roman" panose="02020603050405020304" pitchFamily="18" charset="0"/>
                <a:ea typeface="Calibri" panose="020F0502020204030204" pitchFamily="34" charset="0"/>
              </a:rPr>
              <a:t>впервые показалось </a:t>
            </a:r>
            <a:r>
              <a:rPr lang="ru-RU" sz="2800" b="1" i="1" dirty="0">
                <a:solidFill>
                  <a:srgbClr val="FFFF00"/>
                </a:solidFill>
                <a:latin typeface="Times New Roman" panose="02020603050405020304" pitchFamily="18" charset="0"/>
                <a:ea typeface="Calibri" panose="020F0502020204030204" pitchFamily="34" charset="0"/>
              </a:rPr>
              <a:t>над фронтоном соседнего дома. Свет ворвался </a:t>
            </a:r>
            <a:r>
              <a:rPr lang="ru-RU" sz="2800" b="1" i="1" dirty="0">
                <a:solidFill>
                  <a:schemeClr val="bg1"/>
                </a:solidFill>
                <a:latin typeface="Times New Roman" panose="02020603050405020304" pitchFamily="18" charset="0"/>
                <a:ea typeface="Calibri" panose="020F0502020204030204" pitchFamily="34" charset="0"/>
              </a:rPr>
              <a:t>с силой </a:t>
            </a:r>
            <a:r>
              <a:rPr lang="ru-RU" sz="2800" b="1" i="1" dirty="0">
                <a:solidFill>
                  <a:srgbClr val="FFFF00"/>
                </a:solidFill>
                <a:latin typeface="Times New Roman" panose="02020603050405020304" pitchFamily="18" charset="0"/>
                <a:ea typeface="Calibri" panose="020F0502020204030204" pitchFamily="34" charset="0"/>
              </a:rPr>
              <a:t>падающей волны в тенистый задний двор. Он </a:t>
            </a:r>
            <a:r>
              <a:rPr lang="ru-RU" sz="2800" b="1" i="1" dirty="0">
                <a:solidFill>
                  <a:schemeClr val="bg1"/>
                </a:solidFill>
                <a:latin typeface="Times New Roman" panose="02020603050405020304" pitchFamily="18" charset="0"/>
                <a:ea typeface="Calibri" panose="020F0502020204030204" pitchFamily="34" charset="0"/>
              </a:rPr>
              <a:t>выглянул</a:t>
            </a:r>
            <a:r>
              <a:rPr lang="ru-RU" sz="2800" b="1" i="1" dirty="0">
                <a:solidFill>
                  <a:srgbClr val="FFFF00"/>
                </a:solidFill>
                <a:latin typeface="Times New Roman" panose="02020603050405020304" pitchFamily="18" charset="0"/>
                <a:ea typeface="Calibri" panose="020F0502020204030204" pitchFamily="34" charset="0"/>
              </a:rPr>
              <a:t> в окно квартиры на первом этаже – в цементно-сером облачном покрове повсюду виднелись трещины. Он увидел </a:t>
            </a:r>
            <a:r>
              <a:rPr lang="ru-RU" sz="2800" b="1" i="1" dirty="0">
                <a:solidFill>
                  <a:srgbClr val="0000FF"/>
                </a:solidFill>
                <a:latin typeface="Times New Roman" panose="02020603050405020304" pitchFamily="18" charset="0"/>
                <a:ea typeface="Calibri" panose="020F0502020204030204" pitchFamily="34" charset="0"/>
              </a:rPr>
              <a:t>пожелтевшие</a:t>
            </a:r>
            <a:r>
              <a:rPr lang="ru-RU" sz="2800" b="1" i="1" dirty="0">
                <a:solidFill>
                  <a:srgbClr val="FFFF00"/>
                </a:solidFill>
                <a:latin typeface="Times New Roman" panose="02020603050405020304" pitchFamily="18" charset="0"/>
                <a:ea typeface="Calibri" panose="020F0502020204030204" pitchFamily="34" charset="0"/>
              </a:rPr>
              <a:t> остатки травы, голые кусты роз, цветы которых </a:t>
            </a:r>
            <a:r>
              <a:rPr lang="ru-RU" sz="2800" b="1" i="1" dirty="0">
                <a:solidFill>
                  <a:schemeClr val="bg1"/>
                </a:solidFill>
                <a:latin typeface="Times New Roman" panose="02020603050405020304" pitchFamily="18" charset="0"/>
                <a:ea typeface="Calibri" panose="020F0502020204030204" pitchFamily="34" charset="0"/>
              </a:rPr>
              <a:t>распускались</a:t>
            </a:r>
            <a:r>
              <a:rPr lang="ru-RU" sz="2800" b="1" i="1" dirty="0">
                <a:solidFill>
                  <a:srgbClr val="6600FF"/>
                </a:solidFill>
                <a:latin typeface="Times New Roman" panose="02020603050405020304" pitchFamily="18" charset="0"/>
                <a:ea typeface="Calibri" panose="020F0502020204030204" pitchFamily="34" charset="0"/>
              </a:rPr>
              <a:t> </a:t>
            </a:r>
            <a:r>
              <a:rPr lang="ru-RU" sz="2800" b="1" i="1" dirty="0">
                <a:solidFill>
                  <a:srgbClr val="FFFF00"/>
                </a:solidFill>
                <a:latin typeface="Times New Roman" panose="02020603050405020304" pitchFamily="18" charset="0"/>
                <a:ea typeface="Calibri" panose="020F0502020204030204" pitchFamily="34" charset="0"/>
              </a:rPr>
              <a:t>в любое время года, заросшую плющом стену заднего двора выше человека. За ночь ветка  уксусного  дерева  проникла в комнату </a:t>
            </a:r>
            <a:r>
              <a:rPr lang="ru-RU" sz="2800" b="1" i="1" dirty="0">
                <a:solidFill>
                  <a:srgbClr val="0000FF"/>
                </a:solidFill>
                <a:latin typeface="Times New Roman" panose="02020603050405020304" pitchFamily="18" charset="0"/>
                <a:ea typeface="Calibri" panose="020F0502020204030204" pitchFamily="34" charset="0"/>
              </a:rPr>
              <a:t>через открытое верхнее окно</a:t>
            </a:r>
            <a:r>
              <a:rPr lang="ru-RU" sz="2800" b="1" i="1" dirty="0">
                <a:solidFill>
                  <a:srgbClr val="FFFF00"/>
                </a:solidFill>
                <a:latin typeface="Times New Roman" panose="02020603050405020304" pitchFamily="18" charset="0"/>
                <a:ea typeface="Calibri" panose="020F0502020204030204" pitchFamily="34" charset="0"/>
              </a:rPr>
              <a:t>. Он забрался на  подоконник.  Когда он </a:t>
            </a:r>
            <a:r>
              <a:rPr lang="ru-RU" sz="2800" b="1" i="1" dirty="0">
                <a:solidFill>
                  <a:srgbClr val="FF0000"/>
                </a:solidFill>
                <a:latin typeface="Times New Roman" panose="02020603050405020304" pitchFamily="18" charset="0"/>
                <a:ea typeface="Calibri" panose="020F0502020204030204" pitchFamily="34" charset="0"/>
              </a:rPr>
              <a:t>закрыл  верхнее окно</a:t>
            </a:r>
            <a:r>
              <a:rPr lang="ru-RU" sz="2800" b="1" i="1" dirty="0">
                <a:solidFill>
                  <a:srgbClr val="FFFF00"/>
                </a:solidFill>
                <a:latin typeface="Times New Roman" panose="02020603050405020304" pitchFamily="18" charset="0"/>
                <a:ea typeface="Calibri" panose="020F0502020204030204" pitchFamily="34" charset="0"/>
              </a:rPr>
              <a:t>, </a:t>
            </a:r>
            <a:r>
              <a:rPr lang="ru-RU" sz="2800" b="1" i="1" dirty="0">
                <a:solidFill>
                  <a:srgbClr val="0000FF"/>
                </a:solidFill>
                <a:latin typeface="Times New Roman" panose="02020603050405020304" pitchFamily="18" charset="0"/>
                <a:ea typeface="Calibri" panose="020F0502020204030204" pitchFamily="34" charset="0"/>
              </a:rPr>
              <a:t>то заметил</a:t>
            </a:r>
            <a:r>
              <a:rPr lang="ru-RU" sz="2800" b="1" i="1" dirty="0">
                <a:solidFill>
                  <a:srgbClr val="FFFF00"/>
                </a:solidFill>
                <a:latin typeface="Times New Roman" panose="02020603050405020304" pitchFamily="18" charset="0"/>
                <a:ea typeface="Calibri" panose="020F0502020204030204" pitchFamily="34" charset="0"/>
              </a:rPr>
              <a:t>, что  ветка </a:t>
            </a:r>
            <a:r>
              <a:rPr lang="ru-RU" sz="2800" b="1" i="1" dirty="0">
                <a:solidFill>
                  <a:schemeClr val="bg1"/>
                </a:solidFill>
                <a:latin typeface="Times New Roman" panose="02020603050405020304" pitchFamily="18" charset="0"/>
                <a:ea typeface="Calibri" panose="020F0502020204030204" pitchFamily="34" charset="0"/>
              </a:rPr>
              <a:t>прижалась к </a:t>
            </a:r>
            <a:r>
              <a:rPr lang="ru-RU" sz="2800" b="1" i="1" dirty="0">
                <a:solidFill>
                  <a:srgbClr val="FFFF00"/>
                </a:solidFill>
                <a:latin typeface="Times New Roman" panose="02020603050405020304" pitchFamily="18" charset="0"/>
                <a:ea typeface="Calibri" panose="020F0502020204030204" pitchFamily="34" charset="0"/>
              </a:rPr>
              <a:t>стеклу, как </a:t>
            </a:r>
            <a:r>
              <a:rPr lang="ru-RU" sz="2800" b="1" i="1" dirty="0">
                <a:solidFill>
                  <a:srgbClr val="0000FF"/>
                </a:solidFill>
                <a:latin typeface="Times New Roman" panose="02020603050405020304" pitchFamily="18" charset="0"/>
                <a:ea typeface="Calibri" panose="020F0502020204030204" pitchFamily="34" charset="0"/>
              </a:rPr>
              <a:t>дуга </a:t>
            </a:r>
            <a:r>
              <a:rPr lang="ru-RU" sz="2800" b="1" i="1" dirty="0" err="1">
                <a:solidFill>
                  <a:srgbClr val="0000FF"/>
                </a:solidFill>
                <a:latin typeface="Times New Roman" panose="02020603050405020304" pitchFamily="18" charset="0"/>
                <a:ea typeface="Calibri" panose="020F0502020204030204" pitchFamily="34" charset="0"/>
              </a:rPr>
              <a:t>Ловица</a:t>
            </a:r>
            <a:r>
              <a:rPr lang="ru-RU" sz="2800" b="1" i="1" dirty="0">
                <a:solidFill>
                  <a:srgbClr val="FFFF00"/>
                </a:solidFill>
                <a:latin typeface="Times New Roman" panose="02020603050405020304" pitchFamily="18" charset="0"/>
                <a:ea typeface="Calibri" panose="020F0502020204030204" pitchFamily="34" charset="0"/>
              </a:rPr>
              <a:t>. </a:t>
            </a:r>
            <a:r>
              <a:rPr lang="ru-RU" sz="2800" b="1" i="1" dirty="0">
                <a:solidFill>
                  <a:schemeClr val="bg1"/>
                </a:solidFill>
                <a:latin typeface="Times New Roman" panose="02020603050405020304" pitchFamily="18" charset="0"/>
                <a:ea typeface="Calibri" panose="020F0502020204030204" pitchFamily="34" charset="0"/>
              </a:rPr>
              <a:t>Внезапно возникшее </a:t>
            </a:r>
            <a:r>
              <a:rPr lang="ru-RU" sz="2800" b="1" i="1" dirty="0">
                <a:solidFill>
                  <a:srgbClr val="FFFF00"/>
                </a:solidFill>
                <a:latin typeface="Times New Roman" panose="02020603050405020304" pitchFamily="18" charset="0"/>
                <a:ea typeface="Calibri" panose="020F0502020204030204" pitchFamily="34" charset="0"/>
              </a:rPr>
              <a:t>напряжение передалось </a:t>
            </a:r>
            <a:r>
              <a:rPr lang="ru-RU" sz="2800" b="1" i="1" dirty="0">
                <a:solidFill>
                  <a:srgbClr val="0000FF"/>
                </a:solidFill>
                <a:latin typeface="Times New Roman" panose="02020603050405020304" pitchFamily="18" charset="0"/>
                <a:ea typeface="Calibri" panose="020F0502020204030204" pitchFamily="34" charset="0"/>
              </a:rPr>
              <a:t>Эдуарду и заставило его </a:t>
            </a:r>
            <a:r>
              <a:rPr lang="ru-RU" sz="2800" b="1" i="1" dirty="0">
                <a:solidFill>
                  <a:srgbClr val="FFFF00"/>
                </a:solidFill>
                <a:latin typeface="Times New Roman" panose="02020603050405020304" pitchFamily="18" charset="0"/>
                <a:ea typeface="Calibri" panose="020F0502020204030204" pitchFamily="34" charset="0"/>
              </a:rPr>
              <a:t>почувствовать себя неловко.</a:t>
            </a:r>
            <a:endParaRPr lang="ru-RU" sz="2800" b="1" i="1" dirty="0">
              <a:solidFill>
                <a:srgbClr val="FFFF00"/>
              </a:solidFill>
            </a:endParaRPr>
          </a:p>
        </p:txBody>
      </p:sp>
    </p:spTree>
    <p:extLst>
      <p:ext uri="{BB962C8B-B14F-4D97-AF65-F5344CB8AC3E}">
        <p14:creationId xmlns:p14="http://schemas.microsoft.com/office/powerpoint/2010/main" val="3880282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3074" name="Picture 2"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6000"/>
            <a:ext cx="12407705" cy="6984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1083212" y="196949"/>
            <a:ext cx="7863840" cy="742511"/>
          </a:xfrm>
          <a:prstGeom prst="rect">
            <a:avLst/>
          </a:prstGeom>
        </p:spPr>
        <p:txBody>
          <a:bodyPr wrap="square">
            <a:spAutoFit/>
          </a:bodyPr>
          <a:lstStyle/>
          <a:p>
            <a:pPr indent="450215" algn="just">
              <a:lnSpc>
                <a:spcPct val="150000"/>
              </a:lnSpc>
              <a:spcAft>
                <a:spcPts val="800"/>
              </a:spcAft>
            </a:pPr>
            <a:r>
              <a:rPr lang="ru-RU" sz="3200" b="1" i="1" dirty="0">
                <a:solidFill>
                  <a:srgbClr val="FFC000"/>
                </a:solidFill>
                <a:latin typeface="Times New Roman" panose="02020603050405020304" pitchFamily="18" charset="0"/>
                <a:ea typeface="Calibri" panose="020F0502020204030204" pitchFamily="34" charset="0"/>
                <a:cs typeface="Times New Roman" panose="02020603050405020304" pitchFamily="18" charset="0"/>
              </a:rPr>
              <a:t>Петер Шнайдер «Пары»</a:t>
            </a:r>
          </a:p>
        </p:txBody>
      </p:sp>
      <p:sp>
        <p:nvSpPr>
          <p:cNvPr id="5" name="Прямоугольник 4"/>
          <p:cNvSpPr/>
          <p:nvPr/>
        </p:nvSpPr>
        <p:spPr>
          <a:xfrm>
            <a:off x="196947" y="1107634"/>
            <a:ext cx="11995053" cy="5632311"/>
          </a:xfrm>
          <a:prstGeom prst="rect">
            <a:avLst/>
          </a:prstGeom>
        </p:spPr>
        <p:txBody>
          <a:bodyPr wrap="square">
            <a:spAutoFit/>
          </a:bodyPr>
          <a:lstStyle/>
          <a:p>
            <a:pPr algn="just">
              <a:lnSpc>
                <a:spcPct val="150000"/>
              </a:lnSpc>
              <a:spcAft>
                <a:spcPts val="800"/>
              </a:spcAft>
            </a:pPr>
            <a:r>
              <a:rPr lang="ru-RU" sz="2000" b="1" i="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У него больше не было желания заканчивать составление плана  расходов на «столь необходимые» покупки для его отдела. Не было ничего «срочного», тем более в субботу, время, когда что-то заслуживало того, чтобы его называли «срочным», </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«безотлагательным</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или окончательно «опоздавшим» давно прошло. Эта история </a:t>
            </a:r>
            <a:r>
              <a:rPr lang="ru-RU" sz="2400" b="1" i="1"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тайно ускользнула </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в какой-то момент и появилась только в газетных киосках – все новости </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читались</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как иностранные </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новости и, казалось, не оставляли </a:t>
            </a:r>
            <a:r>
              <a:rPr lang="ru-RU" sz="2400" b="1" i="1" dirty="0">
                <a:solidFill>
                  <a:srgbClr val="FF00FF"/>
                </a:solidFill>
                <a:latin typeface="Times New Roman" panose="02020603050405020304" pitchFamily="18" charset="0"/>
                <a:ea typeface="Calibri" panose="020F0502020204030204" pitchFamily="34" charset="0"/>
                <a:cs typeface="Times New Roman" panose="02020603050405020304" pitchFamily="18" charset="0"/>
              </a:rPr>
              <a:t>никакого</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следа в жизни горожан. Что время прошло, Эдуард заметил только тогда, когда ему нужно было пойти </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к стоматологу</a:t>
            </a:r>
            <a:r>
              <a:rPr lang="ru-RU" sz="2400" b="1" i="1" dirty="0">
                <a:solidFill>
                  <a:srgbClr val="FFFFFF"/>
                </a:solidFill>
                <a:latin typeface="Times New Roman" panose="02020603050405020304" pitchFamily="18" charset="0"/>
                <a:ea typeface="Calibri" panose="020F0502020204030204" pitchFamily="34" charset="0"/>
                <a:cs typeface="Times New Roman" panose="02020603050405020304" pitchFamily="18" charset="0"/>
              </a:rPr>
              <a:t>, когда знакомый, который только что был бездетным, встретил его на улице с пятилетней дочерью, </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когда   весеннее </a:t>
            </a:r>
            <a:r>
              <a:rPr lang="ru-RU" sz="2400" b="1" i="1"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солнце</a:t>
            </a:r>
            <a:r>
              <a:rPr lang="ru-RU" sz="2400" b="1" i="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достигло  его кабинета.</a:t>
            </a:r>
            <a:endParaRPr lang="ru-RU" sz="2400" b="1" i="1"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47208626"/>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b="1" i="1" dirty="0">
                <a:solidFill>
                  <a:srgbClr val="0000FF"/>
                </a:solidFill>
              </a:rPr>
              <a:t>Петер Шнайдер «Пары»</a:t>
            </a:r>
            <a:br>
              <a:rPr lang="ru-RU" b="1" i="1" dirty="0">
                <a:solidFill>
                  <a:srgbClr val="0000FF"/>
                </a:solidFill>
              </a:rPr>
            </a:br>
            <a:endParaRPr lang="ru-RU" b="1" i="1" dirty="0">
              <a:solidFill>
                <a:srgbClr val="0000FF"/>
              </a:solidFill>
            </a:endParaRPr>
          </a:p>
        </p:txBody>
      </p:sp>
      <p:sp>
        <p:nvSpPr>
          <p:cNvPr id="3" name="Объект 2"/>
          <p:cNvSpPr>
            <a:spLocks noGrp="1"/>
          </p:cNvSpPr>
          <p:nvPr>
            <p:ph idx="1"/>
          </p:nvPr>
        </p:nvSpPr>
        <p:spPr>
          <a:xfrm>
            <a:off x="520505" y="1181686"/>
            <a:ext cx="8109928" cy="4580287"/>
          </a:xfrm>
        </p:spPr>
        <p:txBody>
          <a:bodyPr>
            <a:normAutofit fontScale="25000" lnSpcReduction="20000"/>
          </a:bodyPr>
          <a:lstStyle/>
          <a:p>
            <a:pPr marL="0" indent="0">
              <a:buNone/>
            </a:pPr>
            <a:r>
              <a:rPr lang="ru-RU" sz="8600" b="1" dirty="0">
                <a:solidFill>
                  <a:schemeClr val="accent6">
                    <a:lumMod val="50000"/>
                  </a:schemeClr>
                </a:solidFill>
                <a:latin typeface="Times New Roman" panose="02020603050405020304" pitchFamily="18" charset="0"/>
                <a:cs typeface="Times New Roman" panose="02020603050405020304" pitchFamily="18" charset="0"/>
              </a:rPr>
              <a:t>Эдуард направился через стоянку  к «навесу». В апрельском солнце сияло все, что ещё вчера можно было классифицировать  по узкой шкале от песчано-серого до кирпично-красного и казалось, что цвета на улице не сочетаются с красками голубого неба. Серый цвет облупившихся фасадов казался унылым, так как свежая штукатурка отремонтированных домов резко контрастировала с ним; белый был очень чистым, желтый напоминал лимоны, которые не растут в этом районе, розовый – детскую рекламу, коричневый – крем для обуви, зелёный –  ковровый настил. Казалось, что красочность обязана не цветам и не какой-либо другой радости, а программному проекту, в котором после многих серых лет всё становится разноцветным!</a:t>
            </a:r>
          </a:p>
          <a:p>
            <a:pPr marL="0" indent="0">
              <a:buNone/>
            </a:pPr>
            <a:r>
              <a:rPr lang="ru-RU" sz="8600" b="1" dirty="0">
                <a:solidFill>
                  <a:schemeClr val="accent6">
                    <a:lumMod val="50000"/>
                  </a:schemeClr>
                </a:solidFill>
                <a:latin typeface="Times New Roman" panose="02020603050405020304" pitchFamily="18" charset="0"/>
                <a:cs typeface="Times New Roman" panose="02020603050405020304" pitchFamily="18" charset="0"/>
              </a:rPr>
              <a:t>Кельнер как раз собирался ставить  на солнце перед навесом  первые столы и стулья. Когда световой конус переместился немного вправо, он поставил столик на указанное место. Пока он расстилал белую скатерть на столе, солнечное пятно перекочевало на несколько футов дальше. Официант без колебаний последовал указаниям солнца и отодвинул столик. Он проделал это ещё несколько раз; и сдался только тогда, когда солнечное пятно переселилось на другую сторону улицы.</a:t>
            </a:r>
          </a:p>
          <a:p>
            <a:endParaRPr lang="ru-RU" dirty="0"/>
          </a:p>
        </p:txBody>
      </p:sp>
      <p:pic>
        <p:nvPicPr>
          <p:cNvPr id="4" name="Рисунок 3" descr="Picture background"/>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70277" y="365125"/>
            <a:ext cx="3516922" cy="3067392"/>
          </a:xfrm>
          <a:prstGeom prst="ellipse">
            <a:avLst/>
          </a:prstGeom>
          <a:ln>
            <a:noFill/>
          </a:ln>
          <a:effectLst>
            <a:softEdge rad="112500"/>
          </a:effectLst>
        </p:spPr>
      </p:pic>
      <p:pic>
        <p:nvPicPr>
          <p:cNvPr id="5" name="Рисунок 4" descr="Picture backgroun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778240" y="3432517"/>
            <a:ext cx="3221502" cy="3165231"/>
          </a:xfrm>
          <a:prstGeom prst="ellipse">
            <a:avLst/>
          </a:prstGeom>
          <a:ln>
            <a:noFill/>
          </a:ln>
          <a:effectLst>
            <a:softEdge rad="112500"/>
          </a:effectLst>
        </p:spPr>
      </p:pic>
    </p:spTree>
    <p:extLst>
      <p:ext uri="{BB962C8B-B14F-4D97-AF65-F5344CB8AC3E}">
        <p14:creationId xmlns:p14="http://schemas.microsoft.com/office/powerpoint/2010/main" val="321266438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2050" name="Picture 2" descr="https://avatars.mds.yandex.net/i?id=00d465b57ed20facce420227b8d1390a0e576060-11485721-images-thumbs&amp;n=13"/>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201881"/>
            <a:ext cx="12192000" cy="7059881"/>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95003" y="0"/>
            <a:ext cx="7945344" cy="523220"/>
          </a:xfrm>
          <a:prstGeom prst="rect">
            <a:avLst/>
          </a:prstGeom>
        </p:spPr>
        <p:txBody>
          <a:bodyPr wrap="square">
            <a:spAutoFit/>
          </a:bodyPr>
          <a:lstStyle/>
          <a:p>
            <a:r>
              <a:rPr lang="ru-RU" sz="2800" dirty="0" err="1" smtClean="0">
                <a:solidFill>
                  <a:srgbClr val="92D050"/>
                </a:solidFill>
                <a:latin typeface="Times New Roman" panose="02020603050405020304" pitchFamily="18" charset="0"/>
                <a:ea typeface="Calibri" panose="020F0502020204030204" pitchFamily="34" charset="0"/>
                <a:cs typeface="Times New Roman" panose="02020603050405020304" pitchFamily="18" charset="0"/>
              </a:rPr>
              <a:t>Райнер</a:t>
            </a:r>
            <a:r>
              <a:rPr lang="ru-RU" sz="2800" dirty="0" smtClean="0">
                <a:solidFill>
                  <a:srgbClr val="92D050"/>
                </a:solidFill>
                <a:latin typeface="Times New Roman" panose="02020603050405020304" pitchFamily="18" charset="0"/>
                <a:ea typeface="Calibri" panose="020F0502020204030204" pitchFamily="34" charset="0"/>
                <a:cs typeface="Times New Roman" panose="02020603050405020304" pitchFamily="18" charset="0"/>
              </a:rPr>
              <a:t> </a:t>
            </a:r>
            <a:r>
              <a:rPr lang="ru-RU" sz="2800" dirty="0">
                <a:solidFill>
                  <a:srgbClr val="92D050"/>
                </a:solidFill>
                <a:latin typeface="Times New Roman" panose="02020603050405020304" pitchFamily="18" charset="0"/>
                <a:ea typeface="Calibri" panose="020F0502020204030204" pitchFamily="34" charset="0"/>
                <a:cs typeface="Times New Roman" panose="02020603050405020304" pitchFamily="18" charset="0"/>
              </a:rPr>
              <a:t>Мария Рильке «Созерцатель»</a:t>
            </a:r>
            <a:endParaRPr lang="ru-RU" sz="2800" dirty="0">
              <a:solidFill>
                <a:srgbClr val="92D050"/>
              </a:solidFill>
              <a:latin typeface="Times New Roman" panose="02020603050405020304" pitchFamily="18" charset="0"/>
              <a:cs typeface="Times New Roman" panose="02020603050405020304" pitchFamily="18" charset="0"/>
            </a:endParaRPr>
          </a:p>
        </p:txBody>
      </p:sp>
      <p:pic>
        <p:nvPicPr>
          <p:cNvPr id="6" name="Рисунок 5" descr="Picture backgroun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730836" y="0"/>
            <a:ext cx="3622964" cy="2156078"/>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
        <p:nvSpPr>
          <p:cNvPr id="5" name="Прямоугольник 4"/>
          <p:cNvSpPr/>
          <p:nvPr/>
        </p:nvSpPr>
        <p:spPr>
          <a:xfrm>
            <a:off x="95003" y="725102"/>
            <a:ext cx="12001994" cy="6040436"/>
          </a:xfrm>
          <a:prstGeom prst="rect">
            <a:avLst/>
          </a:prstGeom>
        </p:spPr>
        <p:txBody>
          <a:bodyPr wrap="square">
            <a:spAutoFit/>
          </a:bodyPr>
          <a:lstStyle/>
          <a:p>
            <a:pPr indent="450215" algn="just">
              <a:lnSpc>
                <a:spcPct val="107000"/>
              </a:lnSpc>
              <a:spcAft>
                <a:spcPts val="800"/>
              </a:spcAft>
            </a:pP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Я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смотрю на деревья, на штормы</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которые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из выцветших дней</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Ломятся в тревожные  окна   жизни моей.</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Я  слышу далекие вещи, которые говорят, </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что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мы должны быть вместе: </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Сестра и друг -   без них нет мне  любви и надежды.</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Грядет буря,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перемена.</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Она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идет сквозь лес и сквозь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время и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всё как будто лишилось  древности.</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Пейзаж, как строфы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псалтыря</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д</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остоин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серьёзности, величия и вечности.</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tabLst>
                <a:tab pos="1532255" algn="l"/>
              </a:tabLs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Как мало то, с чем мы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боремся,</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что </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с нами борется, как это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велико: мы</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подобно вещам, с ветрами уносимся.</a:t>
            </a:r>
            <a:endParaRPr lang="ru-RU" sz="1600" dirty="0" smtClean="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07000"/>
              </a:lnSpc>
              <a:spcAft>
                <a:spcPts val="800"/>
              </a:spcAft>
              <a:tabLst>
                <a:tab pos="1532255" algn="l"/>
              </a:tabLst>
            </a:pP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Нас покоряет неистовый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шторм</a:t>
            </a:r>
            <a:r>
              <a:rPr lang="ru-RU" sz="1600" dirty="0">
                <a:solidFill>
                  <a:srgbClr val="FFFF00"/>
                </a:solidFill>
                <a:latin typeface="Calibri" panose="020F0502020204030204" pitchFamily="34" charset="0"/>
                <a:ea typeface="Calibri" panose="020F0502020204030204" pitchFamily="34" charset="0"/>
                <a:cs typeface="Times New Roman" panose="02020603050405020304" pitchFamily="18" charset="0"/>
              </a:rPr>
              <a:t> </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Так</a:t>
            </a:r>
            <a:r>
              <a:rPr lang="ru-RU"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что  мы далёкими и безызвестными становимся</a:t>
            </a:r>
            <a:r>
              <a:rPr lang="ru-RU"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a:t>
            </a:r>
          </a:p>
          <a:p>
            <a:r>
              <a:rPr lang="ru-RU" dirty="0">
                <a:solidFill>
                  <a:srgbClr val="FFFF00"/>
                </a:solidFill>
              </a:rPr>
              <a:t>То, что мы побеждаем – </a:t>
            </a:r>
            <a:r>
              <a:rPr lang="ru-RU" dirty="0" smtClean="0">
                <a:solidFill>
                  <a:srgbClr val="FFFF00"/>
                </a:solidFill>
              </a:rPr>
              <a:t>мало. Успех </a:t>
            </a:r>
            <a:r>
              <a:rPr lang="ru-RU" dirty="0">
                <a:solidFill>
                  <a:srgbClr val="FFFF00"/>
                </a:solidFill>
              </a:rPr>
              <a:t>не делает нас </a:t>
            </a:r>
            <a:r>
              <a:rPr lang="ru-RU" dirty="0" smtClean="0">
                <a:solidFill>
                  <a:srgbClr val="FFFF00"/>
                </a:solidFill>
              </a:rPr>
              <a:t>великими, Вечное </a:t>
            </a:r>
            <a:r>
              <a:rPr lang="ru-RU" dirty="0">
                <a:solidFill>
                  <a:srgbClr val="FFFF00"/>
                </a:solidFill>
              </a:rPr>
              <a:t>и необычное не сгибает наши личности.</a:t>
            </a:r>
          </a:p>
          <a:p>
            <a:r>
              <a:rPr lang="ru-RU" dirty="0">
                <a:solidFill>
                  <a:srgbClr val="FFFF00"/>
                </a:solidFill>
              </a:rPr>
              <a:t>Ангел – борец за Ветхий Завет- </a:t>
            </a:r>
            <a:r>
              <a:rPr lang="ru-RU" dirty="0" smtClean="0">
                <a:solidFill>
                  <a:srgbClr val="FFFF00"/>
                </a:solidFill>
              </a:rPr>
              <a:t>явился: его </a:t>
            </a:r>
            <a:r>
              <a:rPr lang="ru-RU" dirty="0">
                <a:solidFill>
                  <a:srgbClr val="FFFF00"/>
                </a:solidFill>
              </a:rPr>
              <a:t>противник оживился, стальные  сухожилия натянул  в бою. </a:t>
            </a:r>
          </a:p>
          <a:p>
            <a:r>
              <a:rPr lang="ru-RU" dirty="0">
                <a:solidFill>
                  <a:srgbClr val="FFFF00"/>
                </a:solidFill>
              </a:rPr>
              <a:t>Борец  играет  на них пальцами глубокую мелодию свою.</a:t>
            </a:r>
          </a:p>
          <a:p>
            <a:r>
              <a:rPr lang="ru-RU" dirty="0">
                <a:solidFill>
                  <a:srgbClr val="002060"/>
                </a:solidFill>
              </a:rPr>
              <a:t>Ангел всегда  одолевает  того, кто часто отказывается от </a:t>
            </a:r>
            <a:r>
              <a:rPr lang="ru-RU" dirty="0" smtClean="0">
                <a:solidFill>
                  <a:srgbClr val="002060"/>
                </a:solidFill>
              </a:rPr>
              <a:t>борьбы. Кто </a:t>
            </a:r>
            <a:r>
              <a:rPr lang="ru-RU" dirty="0">
                <a:solidFill>
                  <a:srgbClr val="002060"/>
                </a:solidFill>
              </a:rPr>
              <a:t>идёт праведным и несломленным,</a:t>
            </a:r>
          </a:p>
          <a:p>
            <a:r>
              <a:rPr lang="ru-RU" dirty="0">
                <a:solidFill>
                  <a:srgbClr val="002060"/>
                </a:solidFill>
              </a:rPr>
              <a:t>Велик от своей твёрдой руки, которая его сформировала , вросла в него изнутри</a:t>
            </a:r>
            <a:r>
              <a:rPr lang="ru-RU" dirty="0" smtClean="0">
                <a:solidFill>
                  <a:srgbClr val="002060"/>
                </a:solidFill>
              </a:rPr>
              <a:t>.</a:t>
            </a:r>
          </a:p>
          <a:p>
            <a:r>
              <a:rPr lang="ru-RU" dirty="0">
                <a:solidFill>
                  <a:srgbClr val="002060"/>
                </a:solidFill>
              </a:rPr>
              <a:t>Победы – не для побеждённых, для них удел лишь </a:t>
            </a:r>
            <a:r>
              <a:rPr lang="ru-RU" dirty="0" smtClean="0">
                <a:solidFill>
                  <a:srgbClr val="002060"/>
                </a:solidFill>
              </a:rPr>
              <a:t>один:</a:t>
            </a:r>
          </a:p>
          <a:p>
            <a:r>
              <a:rPr lang="ru-RU" dirty="0" smtClean="0">
                <a:solidFill>
                  <a:srgbClr val="002060"/>
                </a:solidFill>
              </a:rPr>
              <a:t> </a:t>
            </a:r>
            <a:r>
              <a:rPr lang="ru-RU" dirty="0">
                <a:solidFill>
                  <a:srgbClr val="002060"/>
                </a:solidFill>
              </a:rPr>
              <a:t>С</a:t>
            </a:r>
            <a:r>
              <a:rPr lang="ru-RU" dirty="0" smtClean="0">
                <a:solidFill>
                  <a:srgbClr val="002060"/>
                </a:solidFill>
              </a:rPr>
              <a:t>даться </a:t>
            </a:r>
            <a:r>
              <a:rPr lang="ru-RU" dirty="0">
                <a:solidFill>
                  <a:srgbClr val="002060"/>
                </a:solidFill>
              </a:rPr>
              <a:t>на милость Великим, тем, кто непобедим!</a:t>
            </a:r>
          </a:p>
          <a:p>
            <a:r>
              <a:rPr lang="ru-RU" dirty="0">
                <a:solidFill>
                  <a:srgbClr val="002060"/>
                </a:solidFill>
              </a:rPr>
              <a:t>И стремиться до них дорасти!</a:t>
            </a:r>
          </a:p>
          <a:p>
            <a:endParaRPr lang="ru-RU" dirty="0">
              <a:solidFill>
                <a:srgbClr val="002060"/>
              </a:solidFill>
            </a:endParaRPr>
          </a:p>
          <a:p>
            <a:pPr indent="450215" algn="just">
              <a:lnSpc>
                <a:spcPct val="107000"/>
              </a:lnSpc>
              <a:spcAft>
                <a:spcPts val="800"/>
              </a:spcAft>
              <a:tabLst>
                <a:tab pos="1532255" algn="l"/>
              </a:tabLst>
            </a:pP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8" name="Рисунок 7" descr="Picture background"/>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493351" y="4300842"/>
            <a:ext cx="1342390" cy="223520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extLst>
      <p:ext uri="{BB962C8B-B14F-4D97-AF65-F5344CB8AC3E}">
        <p14:creationId xmlns:p14="http://schemas.microsoft.com/office/powerpoint/2010/main" val="2267035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68166" y="199697"/>
            <a:ext cx="10646979" cy="1471447"/>
          </a:xfrm>
        </p:spPr>
        <p:txBody>
          <a:bodyPr>
            <a:normAutofit/>
          </a:bodyPr>
          <a:lstStyle/>
          <a:p>
            <a:endParaRPr lang="ru-RU" dirty="0"/>
          </a:p>
        </p:txBody>
      </p:sp>
      <p:sp>
        <p:nvSpPr>
          <p:cNvPr id="3" name="Объект 2"/>
          <p:cNvSpPr>
            <a:spLocks noGrp="1"/>
          </p:cNvSpPr>
          <p:nvPr>
            <p:ph idx="1"/>
          </p:nvPr>
        </p:nvSpPr>
        <p:spPr/>
        <p:txBody>
          <a:bodyPr/>
          <a:lstStyle/>
          <a:p>
            <a:endParaRPr lang="ru-RU"/>
          </a:p>
        </p:txBody>
      </p:sp>
      <p:pic>
        <p:nvPicPr>
          <p:cNvPr id="4" name="Рисунок 3" descr="Picture background"/>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 y="0"/>
            <a:ext cx="12330953" cy="7516905"/>
          </a:xfrm>
          <a:prstGeom prst="rect">
            <a:avLst/>
          </a:prstGeom>
          <a:noFill/>
          <a:ln>
            <a:noFill/>
          </a:ln>
        </p:spPr>
      </p:pic>
      <p:sp>
        <p:nvSpPr>
          <p:cNvPr id="5" name="Прямоугольник 4"/>
          <p:cNvSpPr/>
          <p:nvPr/>
        </p:nvSpPr>
        <p:spPr>
          <a:xfrm>
            <a:off x="403412" y="228599"/>
            <a:ext cx="7937433" cy="468077"/>
          </a:xfrm>
          <a:prstGeom prst="rect">
            <a:avLst/>
          </a:prstGeom>
        </p:spPr>
        <p:txBody>
          <a:bodyPr wrap="square">
            <a:spAutoFit/>
          </a:bodyPr>
          <a:lstStyle/>
          <a:p>
            <a:pPr indent="450215" algn="just">
              <a:lnSpc>
                <a:spcPct val="107000"/>
              </a:lnSpc>
              <a:spcAft>
                <a:spcPts val="800"/>
              </a:spcAft>
            </a:pPr>
            <a:r>
              <a:rPr lang="ru-RU" sz="2400"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Поль Верлен «Поэтическое искусство»</a:t>
            </a:r>
            <a:endParaRPr lang="ru-RU" sz="2400" dirty="0">
              <a:solidFill>
                <a:srgbClr val="FFFF00"/>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1" y="-6286207"/>
            <a:ext cx="12330954" cy="13957667"/>
          </a:xfrm>
          <a:prstGeom prst="rect">
            <a:avLst/>
          </a:prstGeom>
        </p:spPr>
        <p:txBody>
          <a:bodyPr wrap="square" anchor="b">
            <a:spAutoFit/>
          </a:bodyPr>
          <a:lstStyle/>
          <a:p>
            <a:pPr indent="450215" algn="just">
              <a:lnSpc>
                <a:spcPct val="150000"/>
              </a:lnSpc>
              <a:spcAft>
                <a:spcPts val="0"/>
              </a:spcAft>
            </a:pPr>
            <a:endParaRPr lang="ru-RU"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endParaRPr lang="ru-RU" sz="2000"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b="1"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Музыка </a:t>
            </a: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превыше </a:t>
            </a:r>
            <a:r>
              <a:rPr lang="ru-RU" sz="2000" b="1"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все</a:t>
            </a: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err="1"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го</a:t>
            </a:r>
            <a:r>
              <a:rPr lang="ru-RU" sz="2000" b="1"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и</a:t>
            </a:r>
            <a:r>
              <a:rPr lang="ru-RU" sz="2000" b="1"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для неё предпочтительнее несоизмеримое:</a:t>
            </a:r>
          </a:p>
          <a:p>
            <a:pPr indent="450215" algn="just">
              <a:lnSpc>
                <a:spcPct val="150000"/>
              </a:lnSpc>
              <a:spcAft>
                <a:spcPts val="0"/>
              </a:spcAft>
            </a:pP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Что-то   блуждающее, едва уловимое в </a:t>
            </a:r>
            <a:r>
              <a:rPr lang="ru-RU" sz="2000" b="1" dirty="0" err="1"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воздухе,без</a:t>
            </a:r>
            <a:r>
              <a:rPr lang="ru-RU" sz="2000" b="1" dirty="0" smtClean="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нажима на неё и позирования.</a:t>
            </a:r>
          </a:p>
          <a:p>
            <a:pPr indent="450215" algn="just">
              <a:lnSpc>
                <a:spcPct val="150000"/>
              </a:lnSpc>
              <a:spcAft>
                <a:spcPts val="0"/>
              </a:spcAft>
            </a:pPr>
            <a:r>
              <a:rPr lang="ru-RU" sz="2000" b="1" dirty="0">
                <a:solidFill>
                  <a:schemeClr val="bg1">
                    <a:lumMod val="95000"/>
                  </a:schemeClr>
                </a:solidFill>
                <a:latin typeface="Times New Roman" panose="02020603050405020304" pitchFamily="18" charset="0"/>
                <a:ea typeface="Calibri" panose="020F0502020204030204" pitchFamily="34" charset="0"/>
                <a:cs typeface="Times New Roman" panose="02020603050405020304" pitchFamily="18" charset="0"/>
              </a:rPr>
              <a:t> </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Не </a:t>
            </a: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нужно ходить за тридевять </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земель</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 чтобы </a:t>
            </a: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найти  музу  для  вдохновения,</a:t>
            </a:r>
          </a:p>
          <a:p>
            <a:pPr indent="450215" algn="just">
              <a:lnSpc>
                <a:spcPct val="150000"/>
              </a:lnSpc>
              <a:spcAft>
                <a:spcPts val="0"/>
              </a:spcAft>
            </a:pP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Выбирай слова без  </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наития, </a:t>
            </a: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ет </a:t>
            </a: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ничего дороже, </a:t>
            </a:r>
            <a:r>
              <a:rPr lang="ru-RU" sz="2000" b="1"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чем избитый мотив </a:t>
            </a:r>
          </a:p>
          <a:p>
            <a:pPr indent="450215" algn="just">
              <a:lnSpc>
                <a:spcPct val="150000"/>
              </a:lnSpc>
              <a:spcAft>
                <a:spcPts val="0"/>
              </a:spcAft>
            </a:pP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Полюбившегося произведения</a:t>
            </a: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a:t>
            </a:r>
          </a:p>
          <a:p>
            <a:r>
              <a:rPr lang="ru-RU" sz="2000" b="1" dirty="0" smtClean="0">
                <a:solidFill>
                  <a:schemeClr val="bg1"/>
                </a:solidFill>
                <a:latin typeface="Times New Roman" panose="02020603050405020304" pitchFamily="18" charset="0"/>
                <a:cs typeface="Times New Roman" panose="02020603050405020304" pitchFamily="18" charset="0"/>
              </a:rPr>
              <a:t>        Эти </a:t>
            </a:r>
            <a:r>
              <a:rPr lang="ru-RU" sz="2000" b="1" dirty="0">
                <a:solidFill>
                  <a:schemeClr val="bg1"/>
                </a:solidFill>
                <a:latin typeface="Times New Roman" panose="02020603050405020304" pitchFamily="18" charset="0"/>
                <a:cs typeface="Times New Roman" panose="02020603050405020304" pitchFamily="18" charset="0"/>
              </a:rPr>
              <a:t>прекрасные глаза   за </a:t>
            </a:r>
            <a:r>
              <a:rPr lang="ru-RU" sz="2000" b="1" dirty="0" smtClean="0">
                <a:solidFill>
                  <a:schemeClr val="bg1"/>
                </a:solidFill>
                <a:latin typeface="Times New Roman" panose="02020603050405020304" pitchFamily="18" charset="0"/>
                <a:cs typeface="Times New Roman" panose="02020603050405020304" pitchFamily="18" charset="0"/>
              </a:rPr>
              <a:t>вуалью, огромный </a:t>
            </a:r>
            <a:r>
              <a:rPr lang="ru-RU" sz="2000" b="1" dirty="0">
                <a:solidFill>
                  <a:srgbClr val="0000FF"/>
                </a:solidFill>
                <a:latin typeface="Times New Roman" panose="02020603050405020304" pitchFamily="18" charset="0"/>
                <a:cs typeface="Times New Roman" panose="02020603050405020304" pitchFamily="18" charset="0"/>
              </a:rPr>
              <a:t>звенящий полуденный </a:t>
            </a:r>
            <a:r>
              <a:rPr lang="ru-RU" sz="2000" b="1" dirty="0">
                <a:solidFill>
                  <a:schemeClr val="bg1"/>
                </a:solidFill>
                <a:latin typeface="Times New Roman" panose="02020603050405020304" pitchFamily="18" charset="0"/>
                <a:cs typeface="Times New Roman" panose="02020603050405020304" pitchFamily="18" charset="0"/>
              </a:rPr>
              <a:t>день</a:t>
            </a:r>
          </a:p>
          <a:p>
            <a:r>
              <a:rPr lang="ru-RU" sz="2000" b="1" dirty="0" smtClean="0">
                <a:solidFill>
                  <a:schemeClr val="bg1"/>
                </a:solidFill>
                <a:latin typeface="Times New Roman" panose="02020603050405020304" pitchFamily="18" charset="0"/>
                <a:cs typeface="Times New Roman" panose="02020603050405020304" pitchFamily="18" charset="0"/>
              </a:rPr>
              <a:t>        Под </a:t>
            </a:r>
            <a:r>
              <a:rPr lang="ru-RU" sz="2000" b="1" dirty="0">
                <a:solidFill>
                  <a:schemeClr val="bg1"/>
                </a:solidFill>
                <a:latin typeface="Times New Roman" panose="02020603050405020304" pitchFamily="18" charset="0"/>
                <a:cs typeface="Times New Roman" panose="02020603050405020304" pitchFamily="18" charset="0"/>
              </a:rPr>
              <a:t>притягательным осенним небом, плавно </a:t>
            </a:r>
            <a:r>
              <a:rPr lang="ru-RU" sz="2000" b="1" dirty="0" smtClean="0">
                <a:solidFill>
                  <a:srgbClr val="0000FF"/>
                </a:solidFill>
                <a:latin typeface="Times New Roman" panose="02020603050405020304" pitchFamily="18" charset="0"/>
                <a:cs typeface="Times New Roman" panose="02020603050405020304" pitchFamily="18" charset="0"/>
              </a:rPr>
              <a:t>переходящий</a:t>
            </a:r>
            <a:r>
              <a:rPr lang="ru-RU" sz="2000" b="1" dirty="0" smtClean="0">
                <a:solidFill>
                  <a:schemeClr val="bg1"/>
                </a:solidFill>
                <a:latin typeface="Times New Roman" panose="02020603050405020304" pitchFamily="18" charset="0"/>
                <a:cs typeface="Times New Roman" panose="02020603050405020304" pitchFamily="18" charset="0"/>
              </a:rPr>
              <a:t> </a:t>
            </a:r>
            <a:r>
              <a:rPr lang="ru-RU" sz="2000" b="1" dirty="0">
                <a:solidFill>
                  <a:srgbClr val="0000FF"/>
                </a:solidFill>
                <a:latin typeface="Times New Roman" panose="02020603050405020304" pitchFamily="18" charset="0"/>
                <a:cs typeface="Times New Roman" panose="02020603050405020304" pitchFamily="18" charset="0"/>
              </a:rPr>
              <a:t>в</a:t>
            </a:r>
            <a:r>
              <a:rPr lang="ru-RU" sz="2000" b="1" dirty="0" smtClean="0">
                <a:solidFill>
                  <a:srgbClr val="0000FF"/>
                </a:solidFill>
                <a:latin typeface="Times New Roman" panose="02020603050405020304" pitchFamily="18" charset="0"/>
                <a:cs typeface="Times New Roman" panose="02020603050405020304" pitchFamily="18" charset="0"/>
              </a:rPr>
              <a:t> </a:t>
            </a:r>
            <a:r>
              <a:rPr lang="ru-RU" sz="2000" b="1" dirty="0">
                <a:solidFill>
                  <a:srgbClr val="0000FF"/>
                </a:solidFill>
                <a:latin typeface="Times New Roman" panose="02020603050405020304" pitchFamily="18" charset="0"/>
                <a:cs typeface="Times New Roman" panose="02020603050405020304" pitchFamily="18" charset="0"/>
              </a:rPr>
              <a:t>беспорядочные </a:t>
            </a:r>
            <a:r>
              <a:rPr lang="ru-RU" sz="2000" b="1" dirty="0" smtClean="0">
                <a:solidFill>
                  <a:schemeClr val="bg1"/>
                </a:solidFill>
                <a:latin typeface="Times New Roman" panose="02020603050405020304" pitchFamily="18" charset="0"/>
                <a:cs typeface="Times New Roman" panose="02020603050405020304" pitchFamily="18" charset="0"/>
              </a:rPr>
              <a:t>мириады</a:t>
            </a:r>
            <a:r>
              <a:rPr lang="ru-RU" sz="2000" b="1" dirty="0" smtClean="0">
                <a:solidFill>
                  <a:srgbClr val="002060"/>
                </a:solidFill>
                <a:latin typeface="Times New Roman" panose="02020603050405020304" pitchFamily="18" charset="0"/>
                <a:cs typeface="Times New Roman" panose="02020603050405020304" pitchFamily="18" charset="0"/>
              </a:rPr>
              <a:t> </a:t>
            </a:r>
            <a:r>
              <a:rPr lang="ru-RU" sz="2000" b="1" dirty="0" smtClean="0">
                <a:solidFill>
                  <a:schemeClr val="bg1"/>
                </a:solidFill>
                <a:latin typeface="Times New Roman" panose="02020603050405020304" pitchFamily="18" charset="0"/>
                <a:cs typeface="Times New Roman" panose="02020603050405020304" pitchFamily="18" charset="0"/>
              </a:rPr>
              <a:t>небесных </a:t>
            </a:r>
            <a:r>
              <a:rPr lang="ru-RU" sz="2000" b="1" dirty="0">
                <a:solidFill>
                  <a:schemeClr val="bg1"/>
                </a:solidFill>
                <a:latin typeface="Times New Roman" panose="02020603050405020304" pitchFamily="18" charset="0"/>
                <a:cs typeface="Times New Roman" panose="02020603050405020304" pitchFamily="18" charset="0"/>
              </a:rPr>
              <a:t>тел.</a:t>
            </a:r>
          </a:p>
          <a:p>
            <a:r>
              <a:rPr lang="ru-RU" sz="2000" b="1" dirty="0">
                <a:solidFill>
                  <a:schemeClr val="bg1"/>
                </a:solidFill>
                <a:latin typeface="Times New Roman" panose="02020603050405020304" pitchFamily="18" charset="0"/>
                <a:cs typeface="Times New Roman" panose="02020603050405020304" pitchFamily="18" charset="0"/>
              </a:rPr>
              <a:t> </a:t>
            </a:r>
          </a:p>
          <a:p>
            <a:r>
              <a:rPr lang="ru-RU" sz="2000" b="1" dirty="0" smtClean="0">
                <a:solidFill>
                  <a:schemeClr val="bg1"/>
                </a:solidFill>
                <a:latin typeface="Times New Roman" panose="02020603050405020304" pitchFamily="18" charset="0"/>
                <a:cs typeface="Times New Roman" panose="02020603050405020304" pitchFamily="18" charset="0"/>
              </a:rPr>
              <a:t>       Нам </a:t>
            </a:r>
            <a:r>
              <a:rPr lang="ru-RU" sz="2000" b="1" dirty="0">
                <a:solidFill>
                  <a:schemeClr val="bg1"/>
                </a:solidFill>
                <a:latin typeface="Times New Roman" panose="02020603050405020304" pitchFamily="18" charset="0"/>
                <a:cs typeface="Times New Roman" panose="02020603050405020304" pitchFamily="18" charset="0"/>
              </a:rPr>
              <a:t>снова нужен оттенок, не какой-то </a:t>
            </a:r>
            <a:r>
              <a:rPr lang="ru-RU" sz="2000" b="1" dirty="0">
                <a:solidFill>
                  <a:srgbClr val="0000FF"/>
                </a:solidFill>
                <a:latin typeface="Times New Roman" panose="02020603050405020304" pitchFamily="18" charset="0"/>
                <a:cs typeface="Times New Roman" panose="02020603050405020304" pitchFamily="18" charset="0"/>
              </a:rPr>
              <a:t>определенный</a:t>
            </a:r>
            <a:r>
              <a:rPr lang="ru-RU" sz="2000" b="1" dirty="0">
                <a:solidFill>
                  <a:schemeClr val="tx1">
                    <a:lumMod val="75000"/>
                    <a:lumOff val="25000"/>
                  </a:schemeClr>
                </a:solidFill>
                <a:latin typeface="Times New Roman" panose="02020603050405020304" pitchFamily="18" charset="0"/>
                <a:cs typeface="Times New Roman" panose="02020603050405020304" pitchFamily="18" charset="0"/>
              </a:rPr>
              <a:t> цвет</a:t>
            </a:r>
            <a:r>
              <a:rPr lang="ru-RU" sz="2000" b="1" dirty="0">
                <a:latin typeface="Times New Roman" panose="02020603050405020304" pitchFamily="18" charset="0"/>
                <a:cs typeface="Times New Roman" panose="02020603050405020304" pitchFamily="18" charset="0"/>
              </a:rPr>
              <a:t>, а </a:t>
            </a:r>
            <a:r>
              <a:rPr lang="ru-RU" sz="2000" b="1" dirty="0" smtClean="0">
                <a:latin typeface="Times New Roman" panose="02020603050405020304" pitchFamily="18" charset="0"/>
                <a:cs typeface="Times New Roman" panose="02020603050405020304" pitchFamily="18" charset="0"/>
              </a:rPr>
              <a:t>нюанс. Оттенок</a:t>
            </a:r>
            <a:r>
              <a:rPr lang="ru-RU" sz="2000" b="1" dirty="0">
                <a:solidFill>
                  <a:schemeClr val="bg1"/>
                </a:solidFill>
                <a:latin typeface="Times New Roman" panose="02020603050405020304" pitchFamily="18" charset="0"/>
                <a:cs typeface="Times New Roman" panose="02020603050405020304" pitchFamily="18" charset="0"/>
              </a:rPr>
              <a:t>, как юной  </a:t>
            </a:r>
            <a:r>
              <a:rPr lang="ru-RU" sz="2000" b="1" dirty="0" smtClean="0">
                <a:solidFill>
                  <a:schemeClr val="bg1"/>
                </a:solidFill>
                <a:latin typeface="Times New Roman" panose="02020603050405020304" pitchFamily="18" charset="0"/>
                <a:cs typeface="Times New Roman" panose="02020603050405020304" pitchFamily="18" charset="0"/>
              </a:rPr>
              <a:t>невесте </a:t>
            </a:r>
          </a:p>
          <a:p>
            <a:r>
              <a:rPr lang="ru-RU" sz="2000" b="1" dirty="0" smtClean="0">
                <a:solidFill>
                  <a:schemeClr val="bg1"/>
                </a:solidFill>
                <a:latin typeface="Times New Roman" panose="02020603050405020304" pitchFamily="18" charset="0"/>
                <a:cs typeface="Times New Roman" panose="02020603050405020304" pitchFamily="18" charset="0"/>
              </a:rPr>
              <a:t>       суженый, </a:t>
            </a:r>
            <a:r>
              <a:rPr lang="ru-RU" b="1" dirty="0" smtClean="0">
                <a:solidFill>
                  <a:schemeClr val="bg1"/>
                </a:solidFill>
                <a:latin typeface="Times New Roman" panose="02020603050405020304" pitchFamily="18" charset="0"/>
                <a:cs typeface="Times New Roman" panose="02020603050405020304" pitchFamily="18" charset="0"/>
              </a:rPr>
              <a:t> </a:t>
            </a:r>
            <a:r>
              <a:rPr lang="ru-RU" b="1" dirty="0">
                <a:solidFill>
                  <a:schemeClr val="bg1"/>
                </a:solidFill>
                <a:latin typeface="Times New Roman" panose="02020603050405020304" pitchFamily="18" charset="0"/>
                <a:cs typeface="Times New Roman" panose="02020603050405020304" pitchFamily="18" charset="0"/>
              </a:rPr>
              <a:t>явившийся ей в мечтах.</a:t>
            </a:r>
          </a:p>
          <a:p>
            <a:r>
              <a:rPr lang="ru-RU" sz="2000" b="1" dirty="0">
                <a:solidFill>
                  <a:schemeClr val="bg1"/>
                </a:solidFill>
                <a:latin typeface="Times New Roman" panose="02020603050405020304" pitchFamily="18" charset="0"/>
                <a:cs typeface="Times New Roman" panose="02020603050405020304" pitchFamily="18" charset="0"/>
              </a:rPr>
              <a:t> </a:t>
            </a:r>
            <a:r>
              <a:rPr lang="ru-RU" sz="2000" b="1" dirty="0" smtClean="0">
                <a:solidFill>
                  <a:schemeClr val="bg1"/>
                </a:solidFill>
                <a:latin typeface="Times New Roman" panose="02020603050405020304" pitchFamily="18" charset="0"/>
                <a:cs typeface="Times New Roman" panose="02020603050405020304" pitchFamily="18" charset="0"/>
              </a:rPr>
              <a:t>      Грёзы   </a:t>
            </a:r>
            <a:r>
              <a:rPr lang="ru-RU" sz="2000" b="1" dirty="0">
                <a:solidFill>
                  <a:schemeClr val="bg1"/>
                </a:solidFill>
                <a:latin typeface="Times New Roman" panose="02020603050405020304" pitchFamily="18" charset="0"/>
                <a:cs typeface="Times New Roman" panose="02020603050405020304" pitchFamily="18" charset="0"/>
              </a:rPr>
              <a:t>стремятся  к  несбыточной  </a:t>
            </a:r>
            <a:r>
              <a:rPr lang="ru-RU" sz="2000" b="1" dirty="0" smtClean="0">
                <a:solidFill>
                  <a:schemeClr val="bg1"/>
                </a:solidFill>
                <a:latin typeface="Times New Roman" panose="02020603050405020304" pitchFamily="18" charset="0"/>
                <a:cs typeface="Times New Roman" panose="02020603050405020304" pitchFamily="18" charset="0"/>
              </a:rPr>
              <a:t>мечте, </a:t>
            </a:r>
            <a:r>
              <a:rPr lang="ru-RU" sz="2000" b="1" dirty="0" smtClean="0">
                <a:solidFill>
                  <a:srgbClr val="00B050"/>
                </a:solidFill>
                <a:latin typeface="Times New Roman" panose="02020603050405020304" pitchFamily="18" charset="0"/>
                <a:cs typeface="Times New Roman" panose="02020603050405020304" pitchFamily="18" charset="0"/>
              </a:rPr>
              <a:t>как  </a:t>
            </a:r>
            <a:r>
              <a:rPr lang="ru-RU" sz="2000" b="1" dirty="0">
                <a:solidFill>
                  <a:srgbClr val="0000FF"/>
                </a:solidFill>
                <a:latin typeface="Times New Roman" panose="02020603050405020304" pitchFamily="18" charset="0"/>
                <a:cs typeface="Times New Roman" panose="02020603050405020304" pitchFamily="18" charset="0"/>
              </a:rPr>
              <a:t>флейта воплощается в  мелодичном </a:t>
            </a:r>
            <a:r>
              <a:rPr lang="ru-RU" sz="2000" b="1" dirty="0">
                <a:solidFill>
                  <a:srgbClr val="00B050"/>
                </a:solidFill>
                <a:latin typeface="Times New Roman" panose="02020603050405020304" pitchFamily="18" charset="0"/>
                <a:cs typeface="Times New Roman" panose="02020603050405020304" pitchFamily="18" charset="0"/>
              </a:rPr>
              <a:t>рожке</a:t>
            </a:r>
            <a:r>
              <a:rPr lang="ru-RU" sz="2000" b="1" dirty="0" smtClean="0">
                <a:solidFill>
                  <a:srgbClr val="00B050"/>
                </a:solidFill>
                <a:latin typeface="Times New Roman" panose="02020603050405020304" pitchFamily="18" charset="0"/>
                <a:cs typeface="Times New Roman" panose="02020603050405020304" pitchFamily="18" charset="0"/>
              </a:rPr>
              <a:t>.</a:t>
            </a:r>
          </a:p>
          <a:p>
            <a:endParaRPr lang="ru-RU" sz="2000" b="1" dirty="0">
              <a:solidFill>
                <a:srgbClr val="00B050"/>
              </a:solidFill>
              <a:latin typeface="Times New Roman" panose="02020603050405020304" pitchFamily="18" charset="0"/>
              <a:cs typeface="Times New Roman" panose="02020603050405020304" pitchFamily="18" charset="0"/>
            </a:endParaRPr>
          </a:p>
          <a:p>
            <a:r>
              <a:rPr lang="ru-RU" sz="2000" dirty="0" smtClean="0">
                <a:solidFill>
                  <a:schemeClr val="bg1"/>
                </a:solidFill>
                <a:latin typeface="Times New Roman" panose="02020603050405020304" pitchFamily="18" charset="0"/>
                <a:cs typeface="Times New Roman" panose="02020603050405020304" pitchFamily="18" charset="0"/>
              </a:rPr>
              <a:t>    </a:t>
            </a:r>
            <a:r>
              <a:rPr lang="ru-RU" sz="2000" b="1" dirty="0" smtClean="0">
                <a:solidFill>
                  <a:schemeClr val="bg1"/>
                </a:solidFill>
                <a:latin typeface="Times New Roman" panose="02020603050405020304" pitchFamily="18" charset="0"/>
                <a:cs typeface="Times New Roman" panose="02020603050405020304" pitchFamily="18" charset="0"/>
              </a:rPr>
              <a:t>Беги </a:t>
            </a:r>
            <a:r>
              <a:rPr lang="ru-RU" sz="2000" b="1" dirty="0">
                <a:solidFill>
                  <a:schemeClr val="bg1"/>
                </a:solidFill>
                <a:latin typeface="Times New Roman" panose="02020603050405020304" pitchFamily="18" charset="0"/>
                <a:cs typeface="Times New Roman" panose="02020603050405020304" pitchFamily="18" charset="0"/>
              </a:rPr>
              <a:t>как можно дальше от </a:t>
            </a:r>
            <a:r>
              <a:rPr lang="ru-RU" sz="2000" b="1" dirty="0">
                <a:solidFill>
                  <a:srgbClr val="0000FF"/>
                </a:solidFill>
                <a:latin typeface="Times New Roman" panose="02020603050405020304" pitchFamily="18" charset="0"/>
                <a:cs typeface="Times New Roman" panose="02020603050405020304" pitchFamily="18" charset="0"/>
              </a:rPr>
              <a:t>острия смертоносного</a:t>
            </a:r>
            <a:r>
              <a:rPr lang="ru-RU" sz="2000" b="1" dirty="0" smtClean="0">
                <a:solidFill>
                  <a:schemeClr val="bg1"/>
                </a:solidFill>
                <a:latin typeface="Times New Roman" panose="02020603050405020304" pitchFamily="18" charset="0"/>
                <a:cs typeface="Times New Roman" panose="02020603050405020304" pitchFamily="18" charset="0"/>
              </a:rPr>
              <a:t>, </a:t>
            </a:r>
            <a:r>
              <a:rPr lang="ru-RU" sz="2000" b="1" dirty="0">
                <a:solidFill>
                  <a:schemeClr val="bg1"/>
                </a:solidFill>
                <a:latin typeface="Times New Roman" panose="02020603050405020304" pitchFamily="18" charset="0"/>
                <a:cs typeface="Times New Roman" panose="02020603050405020304" pitchFamily="18" charset="0"/>
              </a:rPr>
              <a:t>о</a:t>
            </a:r>
            <a:r>
              <a:rPr lang="ru-RU" sz="2000" b="1" dirty="0" smtClean="0">
                <a:solidFill>
                  <a:schemeClr val="bg1"/>
                </a:solidFill>
                <a:latin typeface="Times New Roman" panose="02020603050405020304" pitchFamily="18" charset="0"/>
                <a:cs typeface="Times New Roman" panose="02020603050405020304" pitchFamily="18" charset="0"/>
              </a:rPr>
              <a:t>т </a:t>
            </a:r>
            <a:r>
              <a:rPr lang="ru-RU" sz="2000" b="1" dirty="0">
                <a:solidFill>
                  <a:schemeClr val="bg1"/>
                </a:solidFill>
                <a:latin typeface="Times New Roman" panose="02020603050405020304" pitchFamily="18" charset="0"/>
                <a:cs typeface="Times New Roman" panose="02020603050405020304" pitchFamily="18" charset="0"/>
              </a:rPr>
              <a:t>духа нечистого и бесплотного , от смеха </a:t>
            </a:r>
            <a:r>
              <a:rPr lang="ru-RU" sz="2000" b="1" dirty="0" smtClean="0">
                <a:solidFill>
                  <a:schemeClr val="bg1"/>
                </a:solidFill>
                <a:latin typeface="Times New Roman" panose="02020603050405020304" pitchFamily="18" charset="0"/>
                <a:cs typeface="Times New Roman" panose="02020603050405020304" pitchFamily="18" charset="0"/>
              </a:rPr>
              <a:t>        </a:t>
            </a:r>
            <a:endParaRPr lang="ru-RU" sz="2000" b="1" dirty="0">
              <a:solidFill>
                <a:schemeClr val="bg1"/>
              </a:solidFill>
              <a:latin typeface="Times New Roman" panose="02020603050405020304" pitchFamily="18" charset="0"/>
              <a:cs typeface="Times New Roman" panose="02020603050405020304" pitchFamily="18" charset="0"/>
            </a:endParaRPr>
          </a:p>
          <a:p>
            <a:r>
              <a:rPr lang="ru-RU" sz="2000" b="1" dirty="0" smtClean="0">
                <a:solidFill>
                  <a:schemeClr val="bg1"/>
                </a:solidFill>
                <a:latin typeface="Times New Roman" panose="02020603050405020304" pitchFamily="18" charset="0"/>
                <a:cs typeface="Times New Roman" panose="02020603050405020304" pitchFamily="18" charset="0"/>
              </a:rPr>
              <a:t>     Язвительного,  </a:t>
            </a:r>
            <a:r>
              <a:rPr lang="ru-RU" sz="2000" b="1" dirty="0">
                <a:solidFill>
                  <a:schemeClr val="bg1"/>
                </a:solidFill>
                <a:latin typeface="Times New Roman" panose="02020603050405020304" pitchFamily="18" charset="0"/>
                <a:cs typeface="Times New Roman" panose="02020603050405020304" pitchFamily="18" charset="0"/>
              </a:rPr>
              <a:t>о</a:t>
            </a:r>
            <a:r>
              <a:rPr lang="ru-RU" sz="2000" b="1" dirty="0" smtClean="0">
                <a:solidFill>
                  <a:schemeClr val="bg1"/>
                </a:solidFill>
                <a:latin typeface="Times New Roman" panose="02020603050405020304" pitchFamily="18" charset="0"/>
                <a:cs typeface="Times New Roman" panose="02020603050405020304" pitchFamily="18" charset="0"/>
              </a:rPr>
              <a:t>т </a:t>
            </a:r>
            <a:r>
              <a:rPr lang="ru-RU" sz="2000" b="1" dirty="0">
                <a:solidFill>
                  <a:schemeClr val="bg1"/>
                </a:solidFill>
                <a:latin typeface="Times New Roman" panose="02020603050405020304" pitchFamily="18" charset="0"/>
                <a:cs typeface="Times New Roman" panose="02020603050405020304" pitchFamily="18" charset="0"/>
              </a:rPr>
              <a:t>которых </a:t>
            </a:r>
            <a:r>
              <a:rPr lang="ru-RU" sz="2000" b="1" dirty="0">
                <a:solidFill>
                  <a:srgbClr val="008000"/>
                </a:solidFill>
                <a:latin typeface="Times New Roman" panose="02020603050405020304" pitchFamily="18" charset="0"/>
                <a:cs typeface="Times New Roman" panose="02020603050405020304" pitchFamily="18" charset="0"/>
              </a:rPr>
              <a:t>плачут</a:t>
            </a:r>
            <a:r>
              <a:rPr lang="ru-RU" sz="2000" b="1" dirty="0">
                <a:solidFill>
                  <a:schemeClr val="bg1"/>
                </a:solidFill>
                <a:latin typeface="Times New Roman" panose="02020603050405020304" pitchFamily="18" charset="0"/>
                <a:cs typeface="Times New Roman" panose="02020603050405020304" pitchFamily="18" charset="0"/>
              </a:rPr>
              <a:t> </a:t>
            </a:r>
            <a:r>
              <a:rPr lang="ru-RU" sz="2000" b="1" dirty="0">
                <a:solidFill>
                  <a:srgbClr val="0000FF"/>
                </a:solidFill>
                <a:latin typeface="Times New Roman" panose="02020603050405020304" pitchFamily="18" charset="0"/>
                <a:cs typeface="Times New Roman" panose="02020603050405020304" pitchFamily="18" charset="0"/>
              </a:rPr>
              <a:t>лазурные </a:t>
            </a:r>
            <a:r>
              <a:rPr lang="ru-RU" sz="2000" b="1" dirty="0" smtClean="0">
                <a:solidFill>
                  <a:srgbClr val="0000FF"/>
                </a:solidFill>
                <a:latin typeface="Times New Roman" panose="02020603050405020304" pitchFamily="18" charset="0"/>
                <a:cs typeface="Times New Roman" panose="02020603050405020304" pitchFamily="18" charset="0"/>
              </a:rPr>
              <a:t>глаза,, </a:t>
            </a:r>
            <a:r>
              <a:rPr lang="ru-RU" sz="2000" b="1" dirty="0">
                <a:solidFill>
                  <a:srgbClr val="0000FF"/>
                </a:solidFill>
                <a:latin typeface="Times New Roman" panose="02020603050405020304" pitchFamily="18" charset="0"/>
                <a:cs typeface="Times New Roman" panose="02020603050405020304" pitchFamily="18" charset="0"/>
              </a:rPr>
              <a:t>к</a:t>
            </a:r>
            <a:r>
              <a:rPr lang="ru-RU" sz="2000" b="1" dirty="0" smtClean="0">
                <a:solidFill>
                  <a:srgbClr val="0000FF"/>
                </a:solidFill>
                <a:latin typeface="Times New Roman" panose="02020603050405020304" pitchFamily="18" charset="0"/>
                <a:cs typeface="Times New Roman" panose="02020603050405020304" pitchFamily="18" charset="0"/>
              </a:rPr>
              <a:t>ак </a:t>
            </a:r>
            <a:r>
              <a:rPr lang="ru-RU" sz="2000" b="1" dirty="0">
                <a:solidFill>
                  <a:srgbClr val="0000FF"/>
                </a:solidFill>
                <a:latin typeface="Times New Roman" panose="02020603050405020304" pitchFamily="18" charset="0"/>
                <a:cs typeface="Times New Roman" panose="02020603050405020304" pitchFamily="18" charset="0"/>
              </a:rPr>
              <a:t>из-за добавленного в </a:t>
            </a:r>
            <a:r>
              <a:rPr lang="ru-RU" sz="2000" b="1" dirty="0">
                <a:solidFill>
                  <a:schemeClr val="bg1"/>
                </a:solidFill>
                <a:latin typeface="Times New Roman" panose="02020603050405020304" pitchFamily="18" charset="0"/>
                <a:cs typeface="Times New Roman" panose="02020603050405020304" pitchFamily="18" charset="0"/>
              </a:rPr>
              <a:t>дешёвую пищу  едкого чеснока.</a:t>
            </a:r>
          </a:p>
          <a:p>
            <a:pPr indent="450215" algn="just">
              <a:lnSpc>
                <a:spcPct val="150000"/>
              </a:lnSpc>
              <a:spcAft>
                <a:spcPts val="0"/>
              </a:spcAft>
            </a:pPr>
            <a:endParaRPr lang="ru-RU" sz="2000" dirty="0">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0"/>
              </a:spcAft>
            </a:pPr>
            <a:r>
              <a:rPr lang="ru-RU" sz="2000" dirty="0">
                <a:latin typeface="Times New Roman" panose="02020603050405020304" pitchFamily="18" charset="0"/>
                <a:ea typeface="Calibri" panose="020F0502020204030204" pitchFamily="34" charset="0"/>
                <a:cs typeface="Times New Roman" panose="02020603050405020304" pitchFamily="18" charset="0"/>
              </a:rPr>
              <a:t> </a:t>
            </a:r>
            <a:endParaRPr lang="ru-RU" sz="2000" dirty="0">
              <a:effectLst/>
              <a:latin typeface="Times New Roman" panose="02020603050405020304" pitchFamily="18" charset="0"/>
              <a:ea typeface="Calibri" panose="020F0502020204030204" pitchFamily="34" charset="0"/>
              <a:cs typeface="Times New Roman" panose="02020603050405020304" pitchFamily="18" charset="0"/>
            </a:endParaRPr>
          </a:p>
        </p:txBody>
      </p:sp>
      <p:pic>
        <p:nvPicPr>
          <p:cNvPr id="8" name="Рисунок 7" descr="Picture background"/>
          <p:cNvPicPr/>
          <p:nvPr/>
        </p:nvPicPr>
        <p:blipFill>
          <a:blip r:embed="rId3">
            <a:extLst>
              <a:ext uri="{28A0092B-C50C-407E-A947-70E740481C1C}">
                <a14:useLocalDpi xmlns:a14="http://schemas.microsoft.com/office/drawing/2010/main" val="0"/>
              </a:ext>
            </a:extLst>
          </a:blip>
          <a:srcRect/>
          <a:stretch>
            <a:fillRect/>
          </a:stretch>
        </p:blipFill>
        <p:spPr bwMode="auto">
          <a:xfrm>
            <a:off x="9330452" y="-17243"/>
            <a:ext cx="3305719" cy="2455101"/>
          </a:xfrm>
          <a:prstGeom prst="ellipse">
            <a:avLst/>
          </a:prstGeom>
          <a:ln>
            <a:noFill/>
          </a:ln>
          <a:effectLst>
            <a:softEdge rad="112500"/>
          </a:effectLst>
        </p:spPr>
      </p:pic>
    </p:spTree>
    <p:extLst>
      <p:ext uri="{BB962C8B-B14F-4D97-AF65-F5344CB8AC3E}">
        <p14:creationId xmlns:p14="http://schemas.microsoft.com/office/powerpoint/2010/main" val="228490167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sp>
        <p:nvSpPr>
          <p:cNvPr id="3" name="Объект 2"/>
          <p:cNvSpPr>
            <a:spLocks noGrp="1"/>
          </p:cNvSpPr>
          <p:nvPr>
            <p:ph idx="1"/>
          </p:nvPr>
        </p:nvSpPr>
        <p:spPr/>
        <p:txBody>
          <a:bodyPr/>
          <a:lstStyle/>
          <a:p>
            <a:endParaRPr lang="ru-RU"/>
          </a:p>
        </p:txBody>
      </p:sp>
      <p:pic>
        <p:nvPicPr>
          <p:cNvPr id="4" name="Рисунок 3" descr="Picture background"/>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12192000" cy="6857999"/>
          </a:xfrm>
          <a:prstGeom prst="rect">
            <a:avLst/>
          </a:prstGeom>
          <a:noFill/>
          <a:ln>
            <a:noFill/>
          </a:ln>
        </p:spPr>
      </p:pic>
      <p:sp>
        <p:nvSpPr>
          <p:cNvPr id="5" name="Прямоугольник 4"/>
          <p:cNvSpPr/>
          <p:nvPr/>
        </p:nvSpPr>
        <p:spPr>
          <a:xfrm>
            <a:off x="118753" y="473605"/>
            <a:ext cx="8241476" cy="530594"/>
          </a:xfrm>
          <a:prstGeom prst="rect">
            <a:avLst/>
          </a:prstGeom>
        </p:spPr>
        <p:txBody>
          <a:bodyPr wrap="square">
            <a:spAutoFit/>
          </a:bodyPr>
          <a:lstStyle/>
          <a:p>
            <a:pPr indent="450215" algn="just">
              <a:lnSpc>
                <a:spcPct val="107000"/>
              </a:lnSpc>
              <a:spcAft>
                <a:spcPts val="800"/>
              </a:spcAft>
            </a:pPr>
            <a:r>
              <a:rPr lang="ru-RU" sz="28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Поль Верлен «Поэтическое искусство»</a:t>
            </a:r>
            <a:endParaRPr lang="ru-RU" sz="2800"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6" name="Прямоугольник 5"/>
          <p:cNvSpPr/>
          <p:nvPr/>
        </p:nvSpPr>
        <p:spPr>
          <a:xfrm>
            <a:off x="-225631" y="1004200"/>
            <a:ext cx="12504717" cy="7541864"/>
          </a:xfrm>
          <a:prstGeom prst="rect">
            <a:avLst/>
          </a:prstGeom>
        </p:spPr>
        <p:txBody>
          <a:bodyPr wrap="square">
            <a:spAutoFit/>
          </a:bodyPr>
          <a:lstStyle/>
          <a:p>
            <a:pPr marL="72000" indent="457200" algn="just">
              <a:lnSpc>
                <a:spcPct val="150000"/>
              </a:lnSpc>
              <a:spcAft>
                <a:spcPts val="0"/>
              </a:spcAft>
            </a:pPr>
            <a:r>
              <a:rPr lang="ru-RU"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Воспользуйся красноречием, встряхни его изо всех сил!</a:t>
            </a:r>
            <a:endParaRPr lang="ru-RU" sz="1600" b="1"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marL="72000" indent="457200" algn="just">
              <a:lnSpc>
                <a:spcPct val="150000"/>
              </a:lnSpc>
              <a:spcAft>
                <a:spcPts val="0"/>
              </a:spcAft>
            </a:pPr>
            <a:r>
              <a:rPr lang="ru-RU"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Запасись </a:t>
            </a:r>
            <a:r>
              <a:rPr lang="ru-RU" b="1" dirty="0">
                <a:solidFill>
                  <a:srgbClr val="0000FF"/>
                </a:solidFill>
                <a:latin typeface="Times New Roman" panose="02020603050405020304" pitchFamily="18" charset="0"/>
                <a:ea typeface="Calibri" panose="020F0502020204030204" pitchFamily="34" charset="0"/>
                <a:cs typeface="Times New Roman" panose="02020603050405020304" pitchFamily="18" charset="0"/>
              </a:rPr>
              <a:t>мудростью</a:t>
            </a:r>
            <a:r>
              <a:rPr lang="ru-RU"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 и терпением, чтобы рифму смягчить.</a:t>
            </a:r>
            <a:endParaRPr lang="ru-RU" sz="1600" b="1" dirty="0">
              <a:solidFill>
                <a:srgbClr val="FFFF00"/>
              </a:solidFill>
              <a:latin typeface="Calibri" panose="020F0502020204030204" pitchFamily="34" charset="0"/>
              <a:ea typeface="Calibri" panose="020F0502020204030204" pitchFamily="34" charset="0"/>
              <a:cs typeface="Times New Roman" panose="02020603050405020304" pitchFamily="18" charset="0"/>
            </a:endParaRPr>
          </a:p>
          <a:p>
            <a:pPr marL="72000" indent="457200" algn="just">
              <a:lnSpc>
                <a:spcPct val="150000"/>
              </a:lnSpc>
              <a:spcAft>
                <a:spcPts val="0"/>
              </a:spcAft>
            </a:pPr>
            <a:r>
              <a:rPr lang="ru-RU" b="1" dirty="0">
                <a:solidFill>
                  <a:srgbClr val="FFFF00"/>
                </a:solidFill>
                <a:latin typeface="Times New Roman" panose="02020603050405020304" pitchFamily="18" charset="0"/>
                <a:ea typeface="Calibri" panose="020F0502020204030204" pitchFamily="34" charset="0"/>
                <a:cs typeface="Times New Roman" panose="02020603050405020304" pitchFamily="18" charset="0"/>
              </a:rPr>
              <a:t>Посмотри на неё через века, далеко ли она тебя завела</a:t>
            </a:r>
            <a:r>
              <a:rPr lang="ru-RU" b="1" dirty="0" smtClean="0">
                <a:solidFill>
                  <a:srgbClr val="FFFF00"/>
                </a:solidFill>
                <a:latin typeface="Times New Roman" panose="02020603050405020304" pitchFamily="18" charset="0"/>
                <a:ea typeface="Calibri" panose="020F0502020204030204" pitchFamily="34" charset="0"/>
                <a:cs typeface="Times New Roman" panose="02020603050405020304" pitchFamily="18" charset="0"/>
              </a:rPr>
              <a:t>.</a:t>
            </a:r>
          </a:p>
          <a:p>
            <a:pPr marL="72000" indent="457200" algn="just">
              <a:lnSpc>
                <a:spcPct val="150000"/>
              </a:lnSpc>
            </a:pPr>
            <a:r>
              <a:rPr lang="ru-RU" b="1" dirty="0" smtClean="0">
                <a:solidFill>
                  <a:srgbClr val="FFFF00"/>
                </a:solidFill>
              </a:rPr>
              <a:t>        О</a:t>
            </a:r>
            <a:r>
              <a:rPr lang="ru-RU" b="1" dirty="0">
                <a:solidFill>
                  <a:srgbClr val="FFFF00"/>
                </a:solidFill>
              </a:rPr>
              <a:t>, кто расскажет о  неточности   рифмы?</a:t>
            </a:r>
          </a:p>
          <a:p>
            <a:pPr marL="72000" indent="457200" algn="just">
              <a:lnSpc>
                <a:spcPct val="150000"/>
              </a:lnSpc>
            </a:pPr>
            <a:r>
              <a:rPr lang="ru-RU" b="1" dirty="0" smtClean="0">
                <a:solidFill>
                  <a:srgbClr val="FFFF00"/>
                </a:solidFill>
              </a:rPr>
              <a:t>        Ребенок </a:t>
            </a:r>
            <a:r>
              <a:rPr lang="ru-RU" b="1" dirty="0">
                <a:solidFill>
                  <a:srgbClr val="FFFF00"/>
                </a:solidFill>
              </a:rPr>
              <a:t>глухой иль  безумный  дикарь?</a:t>
            </a:r>
          </a:p>
          <a:p>
            <a:pPr marL="72000" indent="457200" algn="just">
              <a:lnSpc>
                <a:spcPct val="150000"/>
              </a:lnSpc>
            </a:pPr>
            <a:r>
              <a:rPr lang="ru-RU" b="1" dirty="0" smtClean="0">
                <a:solidFill>
                  <a:srgbClr val="FFFF00"/>
                </a:solidFill>
              </a:rPr>
              <a:t>       Кто </a:t>
            </a:r>
            <a:r>
              <a:rPr lang="ru-RU" b="1" dirty="0">
                <a:solidFill>
                  <a:srgbClr val="FFFF00"/>
                </a:solidFill>
              </a:rPr>
              <a:t>выковал  эту драгоценность  из пенни,</a:t>
            </a:r>
          </a:p>
          <a:p>
            <a:pPr marL="72000" indent="457200" algn="just">
              <a:lnSpc>
                <a:spcPct val="150000"/>
              </a:lnSpc>
            </a:pPr>
            <a:r>
              <a:rPr lang="ru-RU" b="1" dirty="0" smtClean="0">
                <a:solidFill>
                  <a:srgbClr val="FFFF00"/>
                </a:solidFill>
              </a:rPr>
              <a:t>       Фальшиво </a:t>
            </a:r>
            <a:r>
              <a:rPr lang="ru-RU" b="1" dirty="0">
                <a:solidFill>
                  <a:srgbClr val="FFFF00"/>
                </a:solidFill>
              </a:rPr>
              <a:t>и пусто звучащую, как напильник </a:t>
            </a:r>
            <a:r>
              <a:rPr lang="ru-RU" b="1" dirty="0">
                <a:solidFill>
                  <a:srgbClr val="0000FF"/>
                </a:solidFill>
              </a:rPr>
              <a:t>в руках </a:t>
            </a:r>
            <a:r>
              <a:rPr lang="ru-RU" b="1" dirty="0" smtClean="0">
                <a:solidFill>
                  <a:srgbClr val="0000FF"/>
                </a:solidFill>
              </a:rPr>
              <a:t>кузнеца</a:t>
            </a:r>
          </a:p>
          <a:p>
            <a:pPr marL="72000" indent="457200" algn="just">
              <a:lnSpc>
                <a:spcPct val="150000"/>
              </a:lnSpc>
            </a:pPr>
            <a:r>
              <a:rPr lang="ru-RU" dirty="0" smtClean="0">
                <a:solidFill>
                  <a:srgbClr val="006600"/>
                </a:solidFill>
              </a:rPr>
              <a:t> </a:t>
            </a:r>
            <a:r>
              <a:rPr lang="ru-RU" b="1" dirty="0">
                <a:solidFill>
                  <a:schemeClr val="bg1"/>
                </a:solidFill>
              </a:rPr>
              <a:t>Снова </a:t>
            </a:r>
            <a:r>
              <a:rPr lang="ru-RU" b="1" dirty="0">
                <a:solidFill>
                  <a:srgbClr val="FF00FF"/>
                </a:solidFill>
              </a:rPr>
              <a:t>и навсегда  </a:t>
            </a:r>
            <a:r>
              <a:rPr lang="ru-RU" b="1" dirty="0">
                <a:solidFill>
                  <a:schemeClr val="bg1"/>
                </a:solidFill>
              </a:rPr>
              <a:t>бессмертная музыка!</a:t>
            </a:r>
          </a:p>
          <a:p>
            <a:pPr marL="72000" indent="457200" algn="just">
              <a:lnSpc>
                <a:spcPct val="150000"/>
              </a:lnSpc>
            </a:pPr>
            <a:r>
              <a:rPr lang="ru-RU" b="1" dirty="0">
                <a:solidFill>
                  <a:srgbClr val="FFFF00"/>
                </a:solidFill>
              </a:rPr>
              <a:t>Пусть </a:t>
            </a:r>
            <a:r>
              <a:rPr lang="ru-RU" b="1" dirty="0">
                <a:solidFill>
                  <a:srgbClr val="0000FF"/>
                </a:solidFill>
              </a:rPr>
              <a:t>твой стих </a:t>
            </a:r>
            <a:r>
              <a:rPr lang="ru-RU" b="1" dirty="0">
                <a:solidFill>
                  <a:srgbClr val="FFFF00"/>
                </a:solidFill>
              </a:rPr>
              <a:t>улетучится.</a:t>
            </a:r>
          </a:p>
          <a:p>
            <a:pPr marL="72000" indent="457200" algn="just">
              <a:lnSpc>
                <a:spcPct val="150000"/>
              </a:lnSpc>
            </a:pPr>
            <a:r>
              <a:rPr lang="ru-RU" b="1" dirty="0">
                <a:solidFill>
                  <a:srgbClr val="000099"/>
                </a:solidFill>
              </a:rPr>
              <a:t>Что </a:t>
            </a:r>
            <a:r>
              <a:rPr lang="ru-RU" b="1" dirty="0">
                <a:solidFill>
                  <a:srgbClr val="FFFF00"/>
                </a:solidFill>
              </a:rPr>
              <a:t>чувствуешь</a:t>
            </a:r>
            <a:r>
              <a:rPr lang="ru-RU" b="1" dirty="0">
                <a:solidFill>
                  <a:srgbClr val="000099"/>
                </a:solidFill>
              </a:rPr>
              <a:t>, когда бежишь от измученной души</a:t>
            </a:r>
          </a:p>
          <a:p>
            <a:pPr marL="72000" indent="457200" algn="just">
              <a:lnSpc>
                <a:spcPct val="150000"/>
              </a:lnSpc>
            </a:pPr>
            <a:r>
              <a:rPr lang="ru-RU" b="1" dirty="0">
                <a:solidFill>
                  <a:schemeClr val="bg1"/>
                </a:solidFill>
              </a:rPr>
              <a:t>К другим высотам и к </a:t>
            </a:r>
            <a:r>
              <a:rPr lang="ru-RU" b="1" dirty="0">
                <a:solidFill>
                  <a:srgbClr val="000099"/>
                </a:solidFill>
              </a:rPr>
              <a:t>другой </a:t>
            </a:r>
            <a:r>
              <a:rPr lang="ru-RU" b="1" dirty="0" smtClean="0">
                <a:solidFill>
                  <a:srgbClr val="000099"/>
                </a:solidFill>
              </a:rPr>
              <a:t>любви?   </a:t>
            </a:r>
            <a:r>
              <a:rPr lang="ru-RU" b="1" dirty="0" smtClean="0">
                <a:solidFill>
                  <a:srgbClr val="FFFF00"/>
                </a:solidFill>
              </a:rPr>
              <a:t>Пусть </a:t>
            </a:r>
            <a:r>
              <a:rPr lang="ru-RU" b="1" dirty="0">
                <a:solidFill>
                  <a:srgbClr val="FFFF00"/>
                </a:solidFill>
              </a:rPr>
              <a:t>твои поэтические творения станут добрым </a:t>
            </a:r>
            <a:r>
              <a:rPr lang="ru-RU" b="1" dirty="0">
                <a:solidFill>
                  <a:schemeClr val="bg1"/>
                </a:solidFill>
              </a:rPr>
              <a:t>приключением,</a:t>
            </a:r>
          </a:p>
          <a:p>
            <a:pPr marL="72000" indent="457200" algn="just">
              <a:lnSpc>
                <a:spcPct val="150000"/>
              </a:lnSpc>
            </a:pPr>
            <a:r>
              <a:rPr lang="ru-RU" b="1" dirty="0">
                <a:solidFill>
                  <a:srgbClr val="FFFF00"/>
                </a:solidFill>
              </a:rPr>
              <a:t>Порывом утреннего ветра </a:t>
            </a:r>
            <a:r>
              <a:rPr lang="ru-RU" b="1" dirty="0">
                <a:solidFill>
                  <a:srgbClr val="000099"/>
                </a:solidFill>
              </a:rPr>
              <a:t>рассеянным,</a:t>
            </a:r>
          </a:p>
          <a:p>
            <a:pPr marL="72000" indent="457200" algn="just">
              <a:lnSpc>
                <a:spcPct val="150000"/>
              </a:lnSpc>
            </a:pPr>
            <a:r>
              <a:rPr lang="ru-RU" b="1" dirty="0">
                <a:solidFill>
                  <a:srgbClr val="FFFF00"/>
                </a:solidFill>
              </a:rPr>
              <a:t>Который мятой </a:t>
            </a:r>
            <a:r>
              <a:rPr lang="ru-RU" b="1" dirty="0">
                <a:solidFill>
                  <a:schemeClr val="bg1"/>
                </a:solidFill>
              </a:rPr>
              <a:t>и тимьяном расцветёт</a:t>
            </a:r>
            <a:r>
              <a:rPr lang="ru-RU" b="1" dirty="0">
                <a:solidFill>
                  <a:srgbClr val="000099"/>
                </a:solidFill>
              </a:rPr>
              <a:t>.</a:t>
            </a:r>
          </a:p>
          <a:p>
            <a:pPr marL="72000" indent="457200" algn="just">
              <a:lnSpc>
                <a:spcPct val="150000"/>
              </a:lnSpc>
            </a:pPr>
            <a:r>
              <a:rPr lang="ru-RU" b="1" dirty="0">
                <a:solidFill>
                  <a:srgbClr val="FFFF00"/>
                </a:solidFill>
              </a:rPr>
              <a:t>А остальное всё  литературой назовёт.</a:t>
            </a:r>
          </a:p>
          <a:p>
            <a:pPr marL="72000" indent="457200" algn="just">
              <a:lnSpc>
                <a:spcPct val="150000"/>
              </a:lnSpc>
            </a:pPr>
            <a:r>
              <a:rPr lang="ru-RU" b="1" dirty="0"/>
              <a:t> </a:t>
            </a:r>
          </a:p>
          <a:p>
            <a:pPr marL="72000" indent="457200" algn="just">
              <a:lnSpc>
                <a:spcPct val="150000"/>
              </a:lnSpc>
            </a:pPr>
            <a:r>
              <a:rPr lang="ru-RU" dirty="0"/>
              <a:t> </a:t>
            </a:r>
          </a:p>
          <a:p>
            <a:r>
              <a:rPr lang="ru-RU" dirty="0"/>
              <a:t> </a:t>
            </a:r>
          </a:p>
          <a:p>
            <a:endParaRPr lang="ru-RU" sz="1600" b="1" dirty="0">
              <a:solidFill>
                <a:schemeClr val="accent2"/>
              </a:solidFill>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195398784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descr="Picture background"/>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351691" y="0"/>
            <a:ext cx="13012614" cy="7002794"/>
          </a:xfrm>
          <a:prstGeom prst="rect">
            <a:avLst/>
          </a:prstGeom>
          <a:noFill/>
          <a:ln>
            <a:noFill/>
          </a:ln>
        </p:spPr>
      </p:pic>
      <p:sp>
        <p:nvSpPr>
          <p:cNvPr id="5" name="Прямоугольник 4"/>
          <p:cNvSpPr/>
          <p:nvPr/>
        </p:nvSpPr>
        <p:spPr>
          <a:xfrm>
            <a:off x="-154745" y="196948"/>
            <a:ext cx="8887364" cy="584775"/>
          </a:xfrm>
          <a:prstGeom prst="rect">
            <a:avLst/>
          </a:prstGeom>
        </p:spPr>
        <p:txBody>
          <a:bodyPr wrap="square">
            <a:spAutoFit/>
          </a:bodyPr>
          <a:lstStyle/>
          <a:p>
            <a:r>
              <a:rPr lang="de-DE" sz="3200" kern="1800" dirty="0">
                <a:latin typeface="Times New Roman" panose="02020603050405020304" pitchFamily="18" charset="0"/>
                <a:ea typeface="Times New Roman" panose="02020603050405020304" pitchFamily="18" charset="0"/>
              </a:rPr>
              <a:t> </a:t>
            </a:r>
            <a:r>
              <a:rPr lang="de-DE" sz="3200" b="1" kern="1800" dirty="0" err="1">
                <a:solidFill>
                  <a:srgbClr val="FFFF00"/>
                </a:solidFill>
                <a:latin typeface="Times New Roman" panose="02020603050405020304" pitchFamily="18" charset="0"/>
                <a:ea typeface="Times New Roman" panose="02020603050405020304" pitchFamily="18" charset="0"/>
              </a:rPr>
              <a:t>Сальватор</a:t>
            </a:r>
            <a:r>
              <a:rPr lang="de-DE" sz="3200" b="1" kern="1800" dirty="0">
                <a:solidFill>
                  <a:srgbClr val="FFFF00"/>
                </a:solidFill>
                <a:latin typeface="Times New Roman" panose="02020603050405020304" pitchFamily="18" charset="0"/>
                <a:ea typeface="Times New Roman" panose="02020603050405020304" pitchFamily="18" charset="0"/>
              </a:rPr>
              <a:t> </a:t>
            </a:r>
            <a:r>
              <a:rPr lang="de-DE" sz="3200" b="1" kern="1800" dirty="0" err="1">
                <a:solidFill>
                  <a:srgbClr val="FFFF00"/>
                </a:solidFill>
                <a:latin typeface="Times New Roman" panose="02020603050405020304" pitchFamily="18" charset="0"/>
                <a:ea typeface="Times New Roman" panose="02020603050405020304" pitchFamily="18" charset="0"/>
              </a:rPr>
              <a:t>Адамо</a:t>
            </a:r>
            <a:r>
              <a:rPr lang="ru-RU" sz="3200" b="1" kern="1800" dirty="0">
                <a:solidFill>
                  <a:srgbClr val="FFFF00"/>
                </a:solidFill>
                <a:latin typeface="Times New Roman" panose="02020603050405020304" pitchFamily="18" charset="0"/>
                <a:ea typeface="Times New Roman" panose="02020603050405020304" pitchFamily="18" charset="0"/>
              </a:rPr>
              <a:t>  «Камни</a:t>
            </a:r>
            <a:r>
              <a:rPr lang="ru-RU" sz="2400" b="1" kern="1800" dirty="0">
                <a:solidFill>
                  <a:srgbClr val="002060"/>
                </a:solidFill>
                <a:latin typeface="Times New Roman" panose="02020603050405020304" pitchFamily="18" charset="0"/>
                <a:ea typeface="Times New Roman" panose="02020603050405020304" pitchFamily="18" charset="0"/>
              </a:rPr>
              <a:t>»</a:t>
            </a:r>
            <a:endParaRPr lang="ru-RU" sz="2400" b="1" dirty="0">
              <a:solidFill>
                <a:srgbClr val="002060"/>
              </a:solidFill>
            </a:endParaRPr>
          </a:p>
        </p:txBody>
      </p:sp>
      <p:sp>
        <p:nvSpPr>
          <p:cNvPr id="6" name="Прямоугольник 5"/>
          <p:cNvSpPr/>
          <p:nvPr/>
        </p:nvSpPr>
        <p:spPr>
          <a:xfrm>
            <a:off x="-351691" y="271726"/>
            <a:ext cx="9495691" cy="6719788"/>
          </a:xfrm>
          <a:prstGeom prst="rect">
            <a:avLst/>
          </a:prstGeom>
        </p:spPr>
        <p:txBody>
          <a:bodyPr wrap="square">
            <a:spAutoFit/>
          </a:bodyPr>
          <a:lstStyle/>
          <a:p>
            <a:pPr indent="450215" algn="just">
              <a:lnSpc>
                <a:spcPct val="150000"/>
              </a:lnSpc>
              <a:spcAft>
                <a:spcPts val="800"/>
              </a:spcAft>
            </a:pPr>
            <a:endParaRPr lang="ru-RU" dirty="0" smtClean="0">
              <a:solidFill>
                <a:srgbClr val="000000"/>
              </a:solidFill>
              <a:latin typeface="Times New Roman" panose="02020603050405020304" pitchFamily="18"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smtClean="0">
                <a:solidFill>
                  <a:schemeClr val="bg1"/>
                </a:solidFill>
                <a:latin typeface="Times New Roman" panose="02020603050405020304" pitchFamily="18" charset="0"/>
                <a:ea typeface="Calibri" panose="020F0502020204030204" pitchFamily="34" charset="0"/>
                <a:cs typeface="Times New Roman" panose="02020603050405020304" pitchFamily="18" charset="0"/>
              </a:rPr>
              <a:t>Прошло сто лет </a:t>
            </a:r>
            <a:r>
              <a:rPr lang="ru-RU" sz="2000" b="1" dirty="0">
                <a:solidFill>
                  <a:schemeClr val="bg1"/>
                </a:solidFill>
                <a:latin typeface="Times New Roman" panose="02020603050405020304" pitchFamily="18" charset="0"/>
                <a:ea typeface="Calibri" panose="020F0502020204030204" pitchFamily="34" charset="0"/>
                <a:cs typeface="Times New Roman" panose="02020603050405020304" pitchFamily="18" charset="0"/>
              </a:rPr>
              <a:t>с тех пор, иль  было  лишь сегодня? </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Как в парке   я сидел, забыв  о всём  на свете</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Передо мной возник   нищий, убогий, старый человечек.</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Я его не приметил бы вовсе, но привлёк меня шум какой-то.</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Было это игрой иль ошибкой?</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у него футляр  упал, загремев очень  звонко.</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Он этого не заметил. Я окликнул его, он не услышал</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Побежал за ним вслед поспешно, он исчез в печальных,  сонных бликах.</a:t>
            </a:r>
            <a:endParaRPr lang="ru-RU" sz="20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sz="2000"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Это что колдовство иль уловка, или, может быть, совпадение</a:t>
            </a:r>
            <a:r>
              <a:rPr lang="ru-RU" sz="2000"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sz="2000" dirty="0" smtClean="0"/>
              <a:t>        </a:t>
            </a:r>
            <a:r>
              <a:rPr lang="ru-RU" sz="2000" b="1" dirty="0" smtClean="0">
                <a:solidFill>
                  <a:schemeClr val="bg1"/>
                </a:solidFill>
              </a:rPr>
              <a:t>А </a:t>
            </a:r>
            <a:r>
              <a:rPr lang="ru-RU" sz="2000" b="1" dirty="0">
                <a:solidFill>
                  <a:schemeClr val="bg1"/>
                </a:solidFill>
              </a:rPr>
              <a:t>может это было счастье, которое упало мне на колени?</a:t>
            </a:r>
          </a:p>
          <a:p>
            <a:r>
              <a:rPr lang="ru-RU" sz="2000" b="1" dirty="0">
                <a:solidFill>
                  <a:schemeClr val="bg1"/>
                </a:solidFill>
              </a:rPr>
              <a:t> </a:t>
            </a:r>
            <a:r>
              <a:rPr lang="ru-RU" sz="2000" b="1" dirty="0" smtClean="0">
                <a:solidFill>
                  <a:schemeClr val="bg1"/>
                </a:solidFill>
              </a:rPr>
              <a:t>      Что </a:t>
            </a:r>
            <a:r>
              <a:rPr lang="ru-RU" sz="2000" b="1" dirty="0">
                <a:solidFill>
                  <a:schemeClr val="bg1"/>
                </a:solidFill>
              </a:rPr>
              <a:t>ж, посмотрим, что это за явление….</a:t>
            </a:r>
          </a:p>
          <a:p>
            <a:pPr indent="450215" algn="just">
              <a:lnSpc>
                <a:spcPct val="150000"/>
              </a:lnSpc>
              <a:spcAft>
                <a:spcPts val="800"/>
              </a:spcAft>
            </a:pPr>
            <a:endParaRPr lang="ru-RU" b="1"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10" name="Рисунок 9" descr="Picture background"/>
          <p:cNvPicPr/>
          <p:nvPr/>
        </p:nvPicPr>
        <p:blipFill>
          <a:blip r:embed="rId3">
            <a:extLst>
              <a:ext uri="{28A0092B-C50C-407E-A947-70E740481C1C}">
                <a14:useLocalDpi xmlns:a14="http://schemas.microsoft.com/office/drawing/2010/main" val="0"/>
              </a:ext>
            </a:extLst>
          </a:blip>
          <a:srcRect/>
          <a:stretch>
            <a:fillRect/>
          </a:stretch>
        </p:blipFill>
        <p:spPr bwMode="auto">
          <a:xfrm>
            <a:off x="7279836" y="1146848"/>
            <a:ext cx="2623820" cy="2872740"/>
          </a:xfrm>
          <a:prstGeom prst="ellipse">
            <a:avLst/>
          </a:prstGeom>
          <a:ln>
            <a:noFill/>
          </a:ln>
          <a:effectLst>
            <a:softEdge rad="112500"/>
          </a:effectLst>
        </p:spPr>
      </p:pic>
    </p:spTree>
    <p:extLst>
      <p:ext uri="{BB962C8B-B14F-4D97-AF65-F5344CB8AC3E}">
        <p14:creationId xmlns:p14="http://schemas.microsoft.com/office/powerpoint/2010/main" val="1608273563"/>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26623"/>
            <a:ext cx="12192000" cy="6984624"/>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407963" y="182880"/>
            <a:ext cx="7163698" cy="584775"/>
          </a:xfrm>
          <a:prstGeom prst="rect">
            <a:avLst/>
          </a:prstGeom>
        </p:spPr>
        <p:txBody>
          <a:bodyPr wrap="square">
            <a:spAutoFit/>
          </a:bodyPr>
          <a:lstStyle/>
          <a:p>
            <a:r>
              <a:rPr lang="de-DE" kern="1800">
                <a:latin typeface="Times New Roman" panose="02020603050405020304" pitchFamily="18" charset="0"/>
                <a:ea typeface="Times New Roman" panose="02020603050405020304" pitchFamily="18" charset="0"/>
                <a:cs typeface="Times New Roman" panose="02020603050405020304" pitchFamily="18" charset="0"/>
              </a:rPr>
              <a:t> </a:t>
            </a:r>
            <a:r>
              <a:rPr lang="de-DE" sz="3200" b="1" i="1" kern="180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Сальватор Адамо</a:t>
            </a:r>
            <a:r>
              <a:rPr lang="ru-RU" sz="3200" b="1" i="1" kern="1800">
                <a:solidFill>
                  <a:srgbClr val="FFFF00"/>
                </a:solidFill>
                <a:latin typeface="Times New Roman" panose="02020603050405020304" pitchFamily="18" charset="0"/>
                <a:ea typeface="Times New Roman" panose="02020603050405020304" pitchFamily="18" charset="0"/>
                <a:cs typeface="Times New Roman" panose="02020603050405020304" pitchFamily="18" charset="0"/>
              </a:rPr>
              <a:t>  «Камни»</a:t>
            </a:r>
            <a:endParaRPr lang="ru-RU" sz="3200" b="1" i="1">
              <a:solidFill>
                <a:srgbClr val="FFFF00"/>
              </a:solidFill>
            </a:endParaRPr>
          </a:p>
        </p:txBody>
      </p:sp>
      <p:sp>
        <p:nvSpPr>
          <p:cNvPr id="5" name="Прямоугольник 4"/>
          <p:cNvSpPr/>
          <p:nvPr/>
        </p:nvSpPr>
        <p:spPr>
          <a:xfrm>
            <a:off x="267286" y="949901"/>
            <a:ext cx="8876714" cy="5960606"/>
          </a:xfrm>
          <a:prstGeom prst="rect">
            <a:avLst/>
          </a:prstGeom>
        </p:spPr>
        <p:txBody>
          <a:bodyPr wrap="square">
            <a:spAutoFit/>
          </a:bodyPr>
          <a:lstStyle/>
          <a:p>
            <a:pPr indent="450215" algn="just">
              <a:lnSpc>
                <a:spcPct val="150000"/>
              </a:lnSpc>
              <a:spcAft>
                <a:spcPts val="800"/>
              </a:spcAft>
            </a:pPr>
            <a:r>
              <a:rPr lang="ru-RU" b="1" i="1" dirty="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Ах, какое великолепие - эти два разноцветных камешка!</a:t>
            </a:r>
            <a:endParaRPr lang="ru-RU" sz="1600" b="1" i="1" dirty="0">
              <a:solidFill>
                <a:srgbClr val="6600FF"/>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i="1" dirty="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Один яркий, как день весенний, другой тёмный, как ночь ненастная.</a:t>
            </a:r>
            <a:endParaRPr lang="ru-RU" sz="1600" b="1" i="1" dirty="0">
              <a:solidFill>
                <a:srgbClr val="6600FF"/>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i="1" dirty="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Это всего лишь злая шутка, футляр, ничего не стоящий.</a:t>
            </a:r>
            <a:endParaRPr lang="ru-RU" sz="1600" b="1" i="1" dirty="0">
              <a:solidFill>
                <a:srgbClr val="6600FF"/>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i="1" dirty="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Прощайте песчаные замки, фантазии заоблачные!</a:t>
            </a:r>
            <a:endParaRPr lang="ru-RU" sz="1600" b="1" i="1" dirty="0">
              <a:solidFill>
                <a:srgbClr val="6600FF"/>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i="1" dirty="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Но внутри я нашёл записку, очень маленькую, еле заметную, это было для меня что-то личное, таинственное и секретное</a:t>
            </a:r>
            <a:r>
              <a:rPr lang="ru-RU" b="1" i="1" dirty="0" smtClean="0">
                <a:solidFill>
                  <a:srgbClr val="6600FF"/>
                </a:solidFill>
                <a:latin typeface="Times New Roman" panose="02020603050405020304" pitchFamily="18" charset="0"/>
                <a:ea typeface="Times New Roman" panose="02020603050405020304" pitchFamily="18" charset="0"/>
                <a:cs typeface="Times New Roman" panose="02020603050405020304" pitchFamily="18" charset="0"/>
              </a:rPr>
              <a:t>.</a:t>
            </a:r>
          </a:p>
          <a:p>
            <a:r>
              <a:rPr lang="ru-RU" b="1" i="1" dirty="0">
                <a:solidFill>
                  <a:schemeClr val="bg1"/>
                </a:solidFill>
              </a:rPr>
              <a:t>Меня охватила радость, торжество необъяснимое,</a:t>
            </a:r>
          </a:p>
          <a:p>
            <a:r>
              <a:rPr lang="ru-RU" b="1" i="1" dirty="0">
                <a:solidFill>
                  <a:schemeClr val="bg1"/>
                </a:solidFill>
              </a:rPr>
              <a:t>Я нашёл философский камень, перенёсся в сказочную страну мысленно.</a:t>
            </a:r>
          </a:p>
          <a:p>
            <a:r>
              <a:rPr lang="ru-RU" b="1" i="1" dirty="0">
                <a:solidFill>
                  <a:schemeClr val="bg1"/>
                </a:solidFill>
              </a:rPr>
              <a:t>В ней не ждали меня сокровища, ни принцесса, от поцелуя  разбуженная, ни план места богатств обещанных</a:t>
            </a:r>
            <a:r>
              <a:rPr lang="ru-RU" b="1" i="1" dirty="0" smtClean="0">
                <a:solidFill>
                  <a:schemeClr val="bg1"/>
                </a:solidFill>
              </a:rPr>
              <a:t>.</a:t>
            </a:r>
          </a:p>
          <a:p>
            <a:r>
              <a:rPr lang="ru-RU" b="1" i="1" dirty="0">
                <a:solidFill>
                  <a:srgbClr val="FFFF00"/>
                </a:solidFill>
              </a:rPr>
              <a:t>Только два слова запутанных , в которых говорилось следующее:</a:t>
            </a:r>
          </a:p>
          <a:p>
            <a:r>
              <a:rPr lang="ru-RU" b="1" i="1" dirty="0">
                <a:solidFill>
                  <a:srgbClr val="FFFF00"/>
                </a:solidFill>
              </a:rPr>
              <a:t>Друг мой, возьми эти камни, обрати на них внимание:</a:t>
            </a:r>
          </a:p>
          <a:p>
            <a:r>
              <a:rPr lang="ru-RU" b="1" i="1" dirty="0">
                <a:solidFill>
                  <a:srgbClr val="FFFF00"/>
                </a:solidFill>
              </a:rPr>
              <a:t>Один – яркий, как день весенний, другой темный, как ночь ненастная.</a:t>
            </a:r>
          </a:p>
          <a:p>
            <a:r>
              <a:rPr lang="ru-RU" b="1" i="1" dirty="0">
                <a:solidFill>
                  <a:srgbClr val="FFFF00"/>
                </a:solidFill>
              </a:rPr>
              <a:t>Я привёз их с другого конца света, когда  паруса надували любовь и надежда.</a:t>
            </a:r>
          </a:p>
          <a:p>
            <a:endParaRPr lang="ru-RU" b="1" i="1" dirty="0">
              <a:solidFill>
                <a:schemeClr val="bg1"/>
              </a:solidFill>
            </a:endParaRPr>
          </a:p>
          <a:p>
            <a:pPr indent="450215" algn="just">
              <a:lnSpc>
                <a:spcPct val="150000"/>
              </a:lnSpc>
              <a:spcAft>
                <a:spcPts val="800"/>
              </a:spcAft>
            </a:pPr>
            <a:endParaRPr lang="ru-RU" sz="1600" dirty="0">
              <a:solidFill>
                <a:schemeClr val="bg1"/>
              </a:solidFill>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6" name="Рисунок 5" descr="Picture background"/>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347428" y="94419"/>
            <a:ext cx="2371725" cy="1514475"/>
          </a:xfrm>
          <a:prstGeom prst="ellipse">
            <a:avLst/>
          </a:prstGeom>
          <a:ln>
            <a:noFill/>
          </a:ln>
          <a:effectLst>
            <a:softEdge rad="112500"/>
          </a:effectLst>
        </p:spPr>
      </p:pic>
      <p:pic>
        <p:nvPicPr>
          <p:cNvPr id="7" name="Рисунок 6" descr="Picture background"/>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238812" y="1791139"/>
            <a:ext cx="1810385" cy="1893570"/>
          </a:xfrm>
          <a:prstGeom prst="ellipse">
            <a:avLst/>
          </a:prstGeom>
          <a:ln>
            <a:noFill/>
          </a:ln>
          <a:effectLst>
            <a:softEdge rad="112500"/>
          </a:effectLst>
        </p:spPr>
      </p:pic>
    </p:spTree>
    <p:extLst>
      <p:ext uri="{BB962C8B-B14F-4D97-AF65-F5344CB8AC3E}">
        <p14:creationId xmlns:p14="http://schemas.microsoft.com/office/powerpoint/2010/main" val="29468718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1026" name="Picture 2" descr="Picture background"/>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11014" y="0"/>
            <a:ext cx="12403014" cy="6858000"/>
          </a:xfrm>
          <a:prstGeom prst="rect">
            <a:avLst/>
          </a:prstGeom>
          <a:noFill/>
          <a:extLst>
            <a:ext uri="{909E8E84-426E-40DD-AFC4-6F175D3DCCD1}">
              <a14:hiddenFill xmlns:a14="http://schemas.microsoft.com/office/drawing/2010/main">
                <a:solidFill>
                  <a:srgbClr val="FFFFFF"/>
                </a:solidFill>
              </a14:hiddenFill>
            </a:ext>
          </a:extLst>
        </p:spPr>
      </p:pic>
      <p:sp>
        <p:nvSpPr>
          <p:cNvPr id="4" name="Прямоугольник 3"/>
          <p:cNvSpPr/>
          <p:nvPr/>
        </p:nvSpPr>
        <p:spPr>
          <a:xfrm>
            <a:off x="3896751" y="365126"/>
            <a:ext cx="6122054" cy="584775"/>
          </a:xfrm>
          <a:prstGeom prst="rect">
            <a:avLst/>
          </a:prstGeom>
        </p:spPr>
        <p:txBody>
          <a:bodyPr wrap="square">
            <a:spAutoFit/>
          </a:bodyPr>
          <a:lstStyle/>
          <a:p>
            <a:r>
              <a:rPr lang="de-DE" kern="1800" dirty="0">
                <a:latin typeface="Times New Roman" panose="02020603050405020304" pitchFamily="18" charset="0"/>
                <a:ea typeface="Times New Roman" panose="02020603050405020304" pitchFamily="18" charset="0"/>
                <a:cs typeface="Times New Roman" panose="02020603050405020304" pitchFamily="18" charset="0"/>
              </a:rPr>
              <a:t> </a:t>
            </a:r>
            <a:r>
              <a:rPr lang="de-DE" sz="3200" b="1" kern="18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Сальватор</a:t>
            </a:r>
            <a:r>
              <a:rPr lang="de-DE" sz="3200" b="1" kern="1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de-DE" sz="3200" b="1" kern="1800" dirty="0" err="1">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Адамо</a:t>
            </a:r>
            <a:r>
              <a:rPr lang="ru-RU" sz="3200" b="1" kern="1800"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«Камни»</a:t>
            </a:r>
            <a:endParaRPr lang="ru-RU" sz="3200" b="1" dirty="0">
              <a:solidFill>
                <a:schemeClr val="bg1"/>
              </a:solidFill>
            </a:endParaRPr>
          </a:p>
        </p:txBody>
      </p:sp>
      <p:sp>
        <p:nvSpPr>
          <p:cNvPr id="5" name="Прямоугольник 4"/>
          <p:cNvSpPr/>
          <p:nvPr/>
        </p:nvSpPr>
        <p:spPr>
          <a:xfrm>
            <a:off x="0" y="-2785522"/>
            <a:ext cx="12192000" cy="10838865"/>
          </a:xfrm>
          <a:prstGeom prst="rect">
            <a:avLst/>
          </a:prstGeom>
        </p:spPr>
        <p:txBody>
          <a:bodyPr wrap="square">
            <a:spAutoFit/>
          </a:bodyPr>
          <a:lstStyle/>
          <a:p>
            <a:pPr indent="450215" algn="just">
              <a:lnSpc>
                <a:spcPct val="150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Друг мой, возьми эти камни, они обладают волшебной силой: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Один  темный, как день ненастный, другой радужно-красивый.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Всё в мире изменчиво, как эта пара камней,</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spcAft>
                <a:spcPts val="800"/>
              </a:spcAft>
            </a:pP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spcAft>
                <a:spcPts val="800"/>
              </a:spcAft>
            </a:pPr>
            <a:endParaRPr lang="ru-RU" dirty="0" smtClean="0">
              <a:latin typeface="Times New Roman" panose="02020603050405020304" pitchFamily="18" charset="0"/>
              <a:ea typeface="Times New Roman" panose="02020603050405020304" pitchFamily="18" charset="0"/>
              <a:cs typeface="Times New Roman" panose="02020603050405020304" pitchFamily="18" charset="0"/>
            </a:endParaRPr>
          </a:p>
          <a:p>
            <a:pPr indent="450215" algn="just">
              <a:lnSpc>
                <a:spcPct val="150000"/>
              </a:lnSpc>
              <a:spcAft>
                <a:spcPts val="800"/>
              </a:spcAft>
            </a:pPr>
            <a:endParaRPr lang="ru-RU" dirty="0">
              <a:latin typeface="Times New Roman" panose="02020603050405020304" pitchFamily="18" charset="0"/>
              <a:ea typeface="Times New Roman" panose="02020603050405020304" pitchFamily="18" charset="0"/>
              <a:cs typeface="Times New Roman" panose="02020603050405020304" pitchFamily="18" charset="0"/>
            </a:endParaRPr>
          </a:p>
          <a:p>
            <a:endParaRPr lang="ru-RU" dirty="0" smtClean="0">
              <a:solidFill>
                <a:schemeClr val="bg1"/>
              </a:solidFill>
            </a:endParaRPr>
          </a:p>
          <a:p>
            <a:r>
              <a:rPr lang="ru-RU" b="1" dirty="0" smtClean="0">
                <a:solidFill>
                  <a:schemeClr val="bg1"/>
                </a:solidFill>
              </a:rPr>
              <a:t>Друг </a:t>
            </a:r>
            <a:r>
              <a:rPr lang="ru-RU" b="1" dirty="0">
                <a:solidFill>
                  <a:schemeClr val="bg1"/>
                </a:solidFill>
              </a:rPr>
              <a:t>мой, возьми эти камни, они обладают волшебной силой:</a:t>
            </a:r>
          </a:p>
          <a:p>
            <a:r>
              <a:rPr lang="ru-RU" b="1" dirty="0">
                <a:solidFill>
                  <a:schemeClr val="bg1"/>
                </a:solidFill>
              </a:rPr>
              <a:t>Один  темный, как день ненастный, другой радужно-красивый.</a:t>
            </a:r>
          </a:p>
          <a:p>
            <a:r>
              <a:rPr lang="ru-RU" b="1" dirty="0">
                <a:solidFill>
                  <a:schemeClr val="bg1"/>
                </a:solidFill>
              </a:rPr>
              <a:t>Всё в мире изменчиво, как эта пара камней,</a:t>
            </a:r>
          </a:p>
          <a:p>
            <a:pPr indent="450215" algn="just">
              <a:lnSpc>
                <a:spcPct val="150000"/>
              </a:lnSpc>
              <a:spcAft>
                <a:spcPts val="800"/>
              </a:spcAft>
            </a:pP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Ты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можешь судьбу предвидеть, пусть говорят, что я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глупец,</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ч</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то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я глупец и невежда, может быть, так жить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интересней</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Будь молодым, будь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безрассудным!</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Только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так ты сможешь победить!</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А если тебе не посчастливиться, </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о</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богатстве можешь позабыть!</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Пришло время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расставания,</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о</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ставляю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тебе на прощание</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Два камня  из мечты, надежды и сияния.</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Сверкнула молния, я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пробудился.</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Не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сразу понял, что со мной.</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Два камня бесцветных и серых увидел я в пыли  перед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собой.</a:t>
            </a:r>
            <a:r>
              <a:rPr lang="ru-RU" sz="1600" b="1" dirty="0" smtClean="0">
                <a:solidFill>
                  <a:schemeClr val="bg1"/>
                </a:solidFill>
                <a:latin typeface="Calibri" panose="020F0502020204030204" pitchFamily="34" charset="0"/>
                <a:ea typeface="Times New Roman" panose="02020603050405020304" pitchFamily="18" charset="0"/>
                <a:cs typeface="Times New Roman" panose="02020603050405020304" pitchFamily="18" charset="0"/>
              </a:rPr>
              <a:t> </a:t>
            </a:r>
            <a:r>
              <a:rPr lang="ru-RU" b="1" dirty="0" smtClean="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Поблекли </a:t>
            </a: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краски солнечного дня.</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Ночь тёмная свалилась на меня.</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b="1" dirty="0">
                <a:solidFill>
                  <a:schemeClr val="bg1"/>
                </a:solidFill>
                <a:latin typeface="Times New Roman" panose="02020603050405020304" pitchFamily="18" charset="0"/>
                <a:ea typeface="Times New Roman" panose="02020603050405020304" pitchFamily="18" charset="0"/>
                <a:cs typeface="Times New Roman" panose="02020603050405020304" pitchFamily="18" charset="0"/>
              </a:rPr>
              <a:t>Нищий, убогий, седой просто посмеялся надо мной.</a:t>
            </a:r>
            <a:endParaRPr lang="ru-RU" sz="1600" b="1" dirty="0">
              <a:solidFill>
                <a:schemeClr val="bg1"/>
              </a:solidFill>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dirty="0">
                <a:latin typeface="Times New Roman" panose="02020603050405020304" pitchFamily="18" charset="0"/>
                <a:ea typeface="Times New Roman" panose="02020603050405020304" pitchFamily="18" charset="0"/>
                <a:cs typeface="Times New Roman" panose="02020603050405020304" pitchFamily="18" charset="0"/>
              </a:rPr>
              <a:t> </a:t>
            </a:r>
            <a:endParaRPr lang="ru-RU" sz="1600" dirty="0">
              <a:latin typeface="Calibri" panose="020F0502020204030204" pitchFamily="34" charset="0"/>
              <a:ea typeface="Calibri" panose="020F0502020204030204" pitchFamily="34" charset="0"/>
              <a:cs typeface="Times New Roman" panose="02020603050405020304" pitchFamily="18" charset="0"/>
            </a:endParaRPr>
          </a:p>
          <a:p>
            <a:pPr indent="450215" algn="just">
              <a:lnSpc>
                <a:spcPct val="150000"/>
              </a:lnSpc>
              <a:spcAft>
                <a:spcPts val="800"/>
              </a:spcAft>
            </a:pPr>
            <a:r>
              <a:rPr lang="ru-RU" dirty="0">
                <a:latin typeface="Times New Roman" panose="02020603050405020304" pitchFamily="18" charset="0"/>
                <a:ea typeface="Calibri" panose="020F0502020204030204" pitchFamily="34" charset="0"/>
                <a:cs typeface="Times New Roman" panose="02020603050405020304" pitchFamily="18" charset="0"/>
              </a:rPr>
              <a:t> </a:t>
            </a:r>
            <a:endParaRPr lang="ru-RU" sz="16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Рисунок 6" descr="Picture background"/>
          <p:cNvPicPr/>
          <p:nvPr/>
        </p:nvPicPr>
        <p:blipFill>
          <a:blip r:embed="rId3">
            <a:extLst>
              <a:ext uri="{28A0092B-C50C-407E-A947-70E740481C1C}">
                <a14:useLocalDpi xmlns:a14="http://schemas.microsoft.com/office/drawing/2010/main" val="0"/>
              </a:ext>
            </a:extLst>
          </a:blip>
          <a:srcRect/>
          <a:stretch>
            <a:fillRect/>
          </a:stretch>
        </p:blipFill>
        <p:spPr bwMode="auto">
          <a:xfrm>
            <a:off x="9692640" y="3249637"/>
            <a:ext cx="2278966" cy="2145759"/>
          </a:xfrm>
          <a:prstGeom prst="ellipse">
            <a:avLst/>
          </a:prstGeom>
          <a:ln>
            <a:noFill/>
          </a:ln>
          <a:effectLst>
            <a:softEdge rad="112500"/>
          </a:effectLst>
        </p:spPr>
      </p:pic>
      <p:pic>
        <p:nvPicPr>
          <p:cNvPr id="8" name="Рисунок 7" descr="Picture background"/>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880490" y="4248443"/>
            <a:ext cx="1167424" cy="88626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10" name="Рисунок 9" descr="Picture background"/>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90372" y="5795890"/>
            <a:ext cx="1270416" cy="776044"/>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extLst>
      <p:ext uri="{BB962C8B-B14F-4D97-AF65-F5344CB8AC3E}">
        <p14:creationId xmlns:p14="http://schemas.microsoft.com/office/powerpoint/2010/main" val="246071623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64590" y="285958"/>
            <a:ext cx="7838402" cy="1077257"/>
          </a:xfrm>
        </p:spPr>
        <p:txBody>
          <a:bodyPr>
            <a:normAutofit fontScale="90000"/>
          </a:bodyPr>
          <a:lstStyle/>
          <a:p>
            <a:r>
              <a:rPr lang="ru-RU" dirty="0" smtClean="0"/>
              <a:t/>
            </a:r>
            <a:br>
              <a:rPr lang="ru-RU" dirty="0" smtClean="0"/>
            </a:br>
            <a:r>
              <a:rPr lang="ru-RU" b="1" dirty="0" smtClean="0">
                <a:solidFill>
                  <a:srgbClr val="6600FF"/>
                </a:solidFill>
              </a:rPr>
              <a:t>Эрих </a:t>
            </a:r>
            <a:r>
              <a:rPr lang="ru-RU" b="1" dirty="0" err="1">
                <a:solidFill>
                  <a:srgbClr val="6600FF"/>
                </a:solidFill>
              </a:rPr>
              <a:t>Кестнер</a:t>
            </a:r>
            <a:r>
              <a:rPr lang="ru-RU" b="1" dirty="0">
                <a:solidFill>
                  <a:srgbClr val="6600FF"/>
                </a:solidFill>
              </a:rPr>
              <a:t>: великий детский писатель – и многое другое</a:t>
            </a:r>
            <a:br>
              <a:rPr lang="ru-RU" b="1" dirty="0">
                <a:solidFill>
                  <a:srgbClr val="6600FF"/>
                </a:solidFill>
              </a:rPr>
            </a:br>
            <a:endParaRPr lang="ru-RU" b="1" dirty="0">
              <a:solidFill>
                <a:srgbClr val="6600FF"/>
              </a:solidFill>
            </a:endParaRPr>
          </a:p>
        </p:txBody>
      </p:sp>
      <p:sp>
        <p:nvSpPr>
          <p:cNvPr id="3" name="Объект 2"/>
          <p:cNvSpPr>
            <a:spLocks noGrp="1"/>
          </p:cNvSpPr>
          <p:nvPr>
            <p:ph idx="1"/>
          </p:nvPr>
        </p:nvSpPr>
        <p:spPr>
          <a:xfrm>
            <a:off x="413359" y="1315252"/>
            <a:ext cx="9557359" cy="5282496"/>
          </a:xfrm>
        </p:spPr>
        <p:txBody>
          <a:bodyPr>
            <a:normAutofit fontScale="92500" lnSpcReduction="20000"/>
          </a:bodyPr>
          <a:lstStyle/>
          <a:p>
            <a:pPr marL="0" indent="0">
              <a:buNone/>
            </a:pPr>
            <a:endParaRPr lang="ru-RU" dirty="0" smtClean="0">
              <a:latin typeface="Times New Roman" panose="02020603050405020304" pitchFamily="18" charset="0"/>
              <a:cs typeface="Times New Roman" panose="02020603050405020304" pitchFamily="18" charset="0"/>
            </a:endParaRPr>
          </a:p>
          <a:p>
            <a:pPr marL="0" indent="0">
              <a:buNone/>
            </a:pPr>
            <a:r>
              <a:rPr lang="ru-RU" dirty="0" smtClean="0">
                <a:solidFill>
                  <a:srgbClr val="000066"/>
                </a:solidFill>
                <a:latin typeface="Times New Roman" panose="02020603050405020304" pitchFamily="18" charset="0"/>
                <a:cs typeface="Times New Roman" panose="02020603050405020304" pitchFamily="18" charset="0"/>
              </a:rPr>
              <a:t>Поезд </a:t>
            </a:r>
            <a:r>
              <a:rPr lang="ru-RU" dirty="0">
                <a:solidFill>
                  <a:srgbClr val="000066"/>
                </a:solidFill>
                <a:latin typeface="Times New Roman" panose="02020603050405020304" pitchFamily="18" charset="0"/>
                <a:cs typeface="Times New Roman" panose="02020603050405020304" pitchFamily="18" charset="0"/>
              </a:rPr>
              <a:t>мчится в сторону столицы, Эмиль засыпает, и ему снятся какие-то странные  вещи. Когда он просыпается, его деньги исчезают. Его подозрения падают на таинственного человека в шляпе, который сидел с ним в купе. Так начинается дикая автомобильная погоня по Берлину. Эмиль находит единомышленников, а группа умных городских детей бросает вызов взрослому миру и добивается справедливости.</a:t>
            </a:r>
          </a:p>
          <a:p>
            <a:pPr marL="0" indent="0">
              <a:buNone/>
            </a:pPr>
            <a:r>
              <a:rPr lang="ru-RU" dirty="0">
                <a:solidFill>
                  <a:srgbClr val="000066"/>
                </a:solidFill>
              </a:rPr>
              <a:t>„Эмиль и детективы", первая детская книга Эриха </a:t>
            </a:r>
            <a:r>
              <a:rPr lang="ru-RU" dirty="0" err="1">
                <a:solidFill>
                  <a:srgbClr val="000066"/>
                </a:solidFill>
              </a:rPr>
              <a:t>Кестнера</a:t>
            </a:r>
            <a:r>
              <a:rPr lang="ru-RU" dirty="0">
                <a:solidFill>
                  <a:srgbClr val="000066"/>
                </a:solidFill>
              </a:rPr>
              <a:t>, вышедшая в 1929 году, мгновенно сделала его звездой немецкой и международной литературной сцены. По сей день захватывающая, многократно экранизированная история большого города с энтузиазмом читается во всем мире. Последовали и другие детские книги - вечная классика: "</a:t>
            </a:r>
            <a:r>
              <a:rPr lang="ru-RU" dirty="0" err="1">
                <a:solidFill>
                  <a:srgbClr val="000066"/>
                </a:solidFill>
              </a:rPr>
              <a:t>Пунктунхен</a:t>
            </a:r>
            <a:r>
              <a:rPr lang="ru-RU" dirty="0">
                <a:solidFill>
                  <a:srgbClr val="000066"/>
                </a:solidFill>
              </a:rPr>
              <a:t> и Антон„ (1931), “Летающий класс„ (1933) или “Двойная лотерея" (1949</a:t>
            </a:r>
            <a:endParaRPr lang="ru-RU" i="1" dirty="0">
              <a:solidFill>
                <a:srgbClr val="000066"/>
              </a:solidFill>
              <a:latin typeface="Times New Roman" panose="02020603050405020304" pitchFamily="18" charset="0"/>
              <a:cs typeface="Times New Roman" panose="02020603050405020304" pitchFamily="18" charset="0"/>
            </a:endParaRPr>
          </a:p>
        </p:txBody>
      </p:sp>
      <p:pic>
        <p:nvPicPr>
          <p:cNvPr id="1026" name="Picture 2"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630374" y="1363215"/>
            <a:ext cx="2428875" cy="3048001"/>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1028" name="Picture 4" descr="Picture 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833953" y="4232351"/>
            <a:ext cx="2971798" cy="2446783"/>
          </a:xfrm>
          <a:prstGeom prst="ellipse">
            <a:avLst/>
          </a:prstGeom>
          <a:ln>
            <a:noFill/>
          </a:ln>
          <a:effectLst>
            <a:softEdge rad="112500"/>
          </a:effectLst>
          <a:extLst>
            <a:ext uri="{909E8E84-426E-40DD-AFC4-6F175D3DCCD1}">
              <a14:hiddenFill xmlns:a14="http://schemas.microsoft.com/office/drawing/2010/main">
                <a:solidFill>
                  <a:srgbClr val="FFFFFF"/>
                </a:solidFill>
              </a14:hiddenFill>
            </a:ext>
          </a:extLst>
        </p:spPr>
      </p:pic>
      <p:pic>
        <p:nvPicPr>
          <p:cNvPr id="6" name="Рисунок 5" descr="Picture background"/>
          <p:cNvPicPr/>
          <p:nvPr/>
        </p:nvPicPr>
        <p:blipFill>
          <a:blip r:embed="rId4">
            <a:extLst>
              <a:ext uri="{28A0092B-C50C-407E-A947-70E740481C1C}">
                <a14:useLocalDpi xmlns:a14="http://schemas.microsoft.com/office/drawing/2010/main" val="0"/>
              </a:ext>
            </a:extLst>
          </a:blip>
          <a:srcRect/>
          <a:stretch>
            <a:fillRect/>
          </a:stretch>
        </p:blipFill>
        <p:spPr bwMode="auto">
          <a:xfrm>
            <a:off x="8171482" y="92568"/>
            <a:ext cx="1800000" cy="1512000"/>
          </a:xfrm>
          <a:prstGeom prst="ellipse">
            <a:avLst/>
          </a:prstGeom>
          <a:ln>
            <a:noFill/>
          </a:ln>
          <a:effectLst>
            <a:softEdge rad="112500"/>
          </a:effectLst>
        </p:spPr>
      </p:pic>
    </p:spTree>
    <p:extLst>
      <p:ext uri="{BB962C8B-B14F-4D97-AF65-F5344CB8AC3E}">
        <p14:creationId xmlns:p14="http://schemas.microsoft.com/office/powerpoint/2010/main" val="36573735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60000"/>
            <a:lumOff val="4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53218" y="211015"/>
            <a:ext cx="8117059" cy="1336431"/>
          </a:xfrm>
        </p:spPr>
        <p:txBody>
          <a:bodyPr>
            <a:normAutofit fontScale="90000"/>
          </a:bodyPr>
          <a:lstStyle/>
          <a:p>
            <a:r>
              <a:rPr lang="ru-RU" dirty="0" smtClean="0"/>
              <a:t/>
            </a:r>
            <a:br>
              <a:rPr lang="ru-RU" dirty="0" smtClean="0"/>
            </a:br>
            <a:r>
              <a:rPr lang="ru-RU" dirty="0" smtClean="0"/>
              <a:t>Эрих </a:t>
            </a:r>
            <a:r>
              <a:rPr lang="ru-RU" dirty="0" err="1" smtClean="0"/>
              <a:t>Кестнер:</a:t>
            </a:r>
            <a:r>
              <a:rPr lang="ru-RU" dirty="0" err="1"/>
              <a:t>Романист</a:t>
            </a:r>
            <a:r>
              <a:rPr lang="ru-RU" dirty="0"/>
              <a:t> и пацифист</a:t>
            </a:r>
            <a:br>
              <a:rPr lang="ru-RU" dirty="0"/>
            </a:br>
            <a:r>
              <a:rPr lang="ru-RU" dirty="0"/>
              <a:t/>
            </a:r>
            <a:br>
              <a:rPr lang="ru-RU" dirty="0"/>
            </a:br>
            <a:endParaRPr lang="ru-RU" dirty="0"/>
          </a:p>
        </p:txBody>
      </p:sp>
      <p:sp>
        <p:nvSpPr>
          <p:cNvPr id="3" name="Объект 2"/>
          <p:cNvSpPr>
            <a:spLocks noGrp="1"/>
          </p:cNvSpPr>
          <p:nvPr>
            <p:ph idx="1"/>
          </p:nvPr>
        </p:nvSpPr>
        <p:spPr>
          <a:xfrm>
            <a:off x="253218" y="1181686"/>
            <a:ext cx="8567225" cy="4445391"/>
          </a:xfrm>
        </p:spPr>
        <p:txBody>
          <a:bodyPr>
            <a:normAutofit fontScale="85000" lnSpcReduction="20000"/>
          </a:bodyPr>
          <a:lstStyle/>
          <a:p>
            <a:pPr marL="0" indent="0">
              <a:buNone/>
            </a:pPr>
            <a:r>
              <a:rPr lang="ru-RU" dirty="0">
                <a:solidFill>
                  <a:srgbClr val="0000FF"/>
                </a:solidFill>
              </a:rPr>
              <a:t> </a:t>
            </a:r>
            <a:r>
              <a:rPr lang="ru-RU" dirty="0" err="1">
                <a:solidFill>
                  <a:srgbClr val="0000FF"/>
                </a:solidFill>
              </a:rPr>
              <a:t>Кестнер</a:t>
            </a:r>
            <a:r>
              <a:rPr lang="ru-RU" dirty="0">
                <a:solidFill>
                  <a:srgbClr val="0000FF"/>
                </a:solidFill>
              </a:rPr>
              <a:t>, чей 125-й день рождения и 50-летие со дня смерти приходится на 2024 год, был и остается известен, прежде всего, своими рассказами о смелых, изобретательных и предприимчивых детях. Но он остается в памяти читателей не только как выдающийся автор детских книг, но и как представитель чрезвычайно серьезной литературы. Шедевром считается, например, его роман «Прогулка перед собаками», который впервые был опубликован без сокращений лишь после его смерти в 2013 году. Это история  безработного германца, который бродил по дикому Берлину конца 1920 –х годов. Книга была издана ещё в1931 году под названием «</a:t>
            </a:r>
            <a:r>
              <a:rPr lang="ru-RU" dirty="0" err="1">
                <a:solidFill>
                  <a:srgbClr val="0000FF"/>
                </a:solidFill>
              </a:rPr>
              <a:t>Фабиан</a:t>
            </a:r>
            <a:r>
              <a:rPr lang="ru-RU" dirty="0">
                <a:solidFill>
                  <a:srgbClr val="0000FF"/>
                </a:solidFill>
              </a:rPr>
              <a:t>», однако в то время была сокращена издательством  на  эротические  фрагменты. Кроме того, </a:t>
            </a:r>
            <a:r>
              <a:rPr lang="ru-RU" dirty="0" err="1">
                <a:solidFill>
                  <a:srgbClr val="0000FF"/>
                </a:solidFill>
              </a:rPr>
              <a:t>Кестнер</a:t>
            </a:r>
            <a:r>
              <a:rPr lang="ru-RU" dirty="0">
                <a:solidFill>
                  <a:srgbClr val="0000FF"/>
                </a:solidFill>
              </a:rPr>
              <a:t> был лириком, остроумным хроникёром, критическим наблюдателем немецкого общества. Прежде всего  - решительный пацифист, который после ужасов национал –социализма  выступал за мир и демократические ценности.</a:t>
            </a:r>
          </a:p>
          <a:p>
            <a:endParaRPr lang="ru-RU" dirty="0"/>
          </a:p>
        </p:txBody>
      </p:sp>
      <p:pic>
        <p:nvPicPr>
          <p:cNvPr id="2052" name="Picture 4" descr="Picture backgroun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379160" y="3516922"/>
            <a:ext cx="2088000" cy="29617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pic>
        <p:nvPicPr>
          <p:cNvPr id="2054" name="Picture 6" descr="Picture backgroun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271434" y="689365"/>
            <a:ext cx="2005828" cy="2556000"/>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56622831"/>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601</TotalTime>
  <Words>1927</Words>
  <Application>Microsoft Office PowerPoint</Application>
  <PresentationFormat>Широкоэкранный</PresentationFormat>
  <Paragraphs>142</Paragraphs>
  <Slides>14</Slides>
  <Notes>0</Notes>
  <HiddenSlides>0</HiddenSlides>
  <MMClips>0</MMClips>
  <ScaleCrop>false</ScaleCrop>
  <HeadingPairs>
    <vt:vector size="6" baseType="variant">
      <vt:variant>
        <vt:lpstr>Использованные шрифты</vt:lpstr>
      </vt:variant>
      <vt:variant>
        <vt:i4>4</vt:i4>
      </vt:variant>
      <vt:variant>
        <vt:lpstr>Тема</vt:lpstr>
      </vt:variant>
      <vt:variant>
        <vt:i4>1</vt:i4>
      </vt:variant>
      <vt:variant>
        <vt:lpstr>Заголовки слайдов</vt:lpstr>
      </vt:variant>
      <vt:variant>
        <vt:i4>14</vt:i4>
      </vt:variant>
    </vt:vector>
  </HeadingPairs>
  <TitlesOfParts>
    <vt:vector size="19" baseType="lpstr">
      <vt:lpstr>Arial</vt:lpstr>
      <vt:lpstr>Calibri</vt:lpstr>
      <vt:lpstr>Calibri Light</vt:lpstr>
      <vt:lpstr>Times New Roman</vt:lpstr>
      <vt:lpstr>Тема Office</vt:lpstr>
      <vt:lpstr>Сборник перевода немецкой поэзии, прозы, публицистики</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 Эрих Кестнер: великий детский писатель – и многое другое </vt:lpstr>
      <vt:lpstr> Эрих Кестнер:Романист и пацифист  </vt:lpstr>
      <vt:lpstr>Эрих Кестнер: несостоявшийся учитель. </vt:lpstr>
      <vt:lpstr>Эрих Кестнер: карьера  „ утилитарного лирика“ </vt:lpstr>
      <vt:lpstr>Презентация PowerPoint</vt:lpstr>
      <vt:lpstr>Презентация PowerPoint</vt:lpstr>
      <vt:lpstr>Петер Шнайдер «Пары»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Сборник первода немецкой поэзии, прозы, публицистики</dc:title>
  <dc:creator>1</dc:creator>
  <cp:lastModifiedBy>1</cp:lastModifiedBy>
  <cp:revision>56</cp:revision>
  <dcterms:created xsi:type="dcterms:W3CDTF">2025-08-14T13:26:20Z</dcterms:created>
  <dcterms:modified xsi:type="dcterms:W3CDTF">2025-08-25T10:09:24Z</dcterms:modified>
</cp:coreProperties>
</file>