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80" r:id="rId3"/>
    <p:sldId id="257" r:id="rId4"/>
    <p:sldId id="258" r:id="rId5"/>
    <p:sldId id="259" r:id="rId6"/>
    <p:sldId id="261" r:id="rId7"/>
    <p:sldId id="260" r:id="rId8"/>
    <p:sldId id="283" r:id="rId9"/>
    <p:sldId id="262" r:id="rId10"/>
    <p:sldId id="263" r:id="rId11"/>
    <p:sldId id="268" r:id="rId12"/>
    <p:sldId id="269" r:id="rId13"/>
    <p:sldId id="270" r:id="rId14"/>
    <p:sldId id="271" r:id="rId15"/>
    <p:sldId id="272" r:id="rId16"/>
    <p:sldId id="273" r:id="rId17"/>
    <p:sldId id="284" r:id="rId18"/>
    <p:sldId id="285" r:id="rId19"/>
    <p:sldId id="264" r:id="rId20"/>
    <p:sldId id="265" r:id="rId21"/>
    <p:sldId id="266" r:id="rId22"/>
    <p:sldId id="267" r:id="rId23"/>
    <p:sldId id="275" r:id="rId24"/>
    <p:sldId id="276" r:id="rId25"/>
    <p:sldId id="274" r:id="rId26"/>
    <p:sldId id="286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35" autoAdjust="0"/>
    <p:restoredTop sz="99156" autoAdjust="0"/>
  </p:normalViewPr>
  <p:slideViewPr>
    <p:cSldViewPr>
      <p:cViewPr varScale="1">
        <p:scale>
          <a:sx n="100" d="100"/>
          <a:sy n="100" d="100"/>
        </p:scale>
        <p:origin x="3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60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3DA47-70D2-4C1D-9985-FA39A622B7A0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9F87F-4FAB-4412-A445-EA5D74D1E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422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9F87F-4FAB-4412-A445-EA5D74D1E09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714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9F87F-4FAB-4412-A445-EA5D74D1E09C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831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4784"/>
            <a:ext cx="6172200" cy="20882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Решение заданий ОГЭ по химии (1 </a:t>
            </a:r>
            <a:r>
              <a:rPr lang="ru-RU" sz="4000" smtClean="0"/>
              <a:t>- 18)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98576" y="4725144"/>
            <a:ext cx="6172200" cy="101796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биологии и химии</a:t>
            </a:r>
          </a:p>
          <a:p>
            <a:r>
              <a:rPr lang="ru-RU" dirty="0" smtClean="0"/>
              <a:t>МАОУ СОШ № 215 «Созвездие»</a:t>
            </a:r>
          </a:p>
          <a:p>
            <a:r>
              <a:rPr lang="ru-RU" dirty="0" err="1" smtClean="0"/>
              <a:t>Сибирцева</a:t>
            </a:r>
            <a:r>
              <a:rPr lang="ru-RU" dirty="0" smtClean="0"/>
              <a:t> Оксана Алексеевна</a:t>
            </a:r>
            <a:endParaRPr lang="ru-RU" dirty="0"/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2483768" y="6165304"/>
            <a:ext cx="6172200" cy="4419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Екатеринбург, 2024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91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Задание 7  Кислотному оксиду и кислоте соответствуют формулы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3538736" cy="1944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1)</a:t>
            </a:r>
            <a:r>
              <a:rPr lang="en-US" dirty="0" smtClean="0"/>
              <a:t> N</a:t>
            </a:r>
            <a:r>
              <a:rPr lang="en-US" sz="1800" dirty="0" smtClean="0"/>
              <a:t>2</a:t>
            </a:r>
            <a:r>
              <a:rPr lang="en-US" dirty="0" smtClean="0"/>
              <a:t>O </a:t>
            </a:r>
            <a:r>
              <a:rPr lang="ru-RU" dirty="0" smtClean="0"/>
              <a:t>и </a:t>
            </a:r>
            <a:r>
              <a:rPr lang="en-US" dirty="0" smtClean="0"/>
              <a:t>HNO</a:t>
            </a:r>
            <a:r>
              <a:rPr lang="en-US" sz="1800" dirty="0" smtClean="0"/>
              <a:t>3</a:t>
            </a:r>
          </a:p>
          <a:p>
            <a:pPr marL="0" indent="0">
              <a:buNone/>
            </a:pPr>
            <a:r>
              <a:rPr lang="en-US" dirty="0" smtClean="0"/>
              <a:t>2) CO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CH</a:t>
            </a:r>
            <a:r>
              <a:rPr lang="en-US" sz="1800" dirty="0" smtClean="0"/>
              <a:t>4</a:t>
            </a:r>
          </a:p>
          <a:p>
            <a:pPr marL="0" indent="0">
              <a:buNone/>
            </a:pPr>
            <a:r>
              <a:rPr lang="en-US" dirty="0" smtClean="0"/>
              <a:t>3) </a:t>
            </a:r>
            <a:r>
              <a:rPr lang="en-US" dirty="0" err="1" smtClean="0"/>
              <a:t>BeO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Be(OH)</a:t>
            </a:r>
            <a:r>
              <a:rPr lang="en-US" sz="1800" dirty="0" smtClean="0"/>
              <a:t>2</a:t>
            </a:r>
          </a:p>
          <a:p>
            <a:pPr marL="0" indent="0">
              <a:buNone/>
            </a:pPr>
            <a:r>
              <a:rPr lang="en-US" dirty="0" smtClean="0"/>
              <a:t>4) SO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S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b="1" i="1" u="sng" dirty="0">
                <a:solidFill>
                  <a:srgbClr val="00B050"/>
                </a:solidFill>
              </a:rPr>
              <a:t>Ответ 4</a:t>
            </a:r>
            <a:endParaRPr lang="en-US" sz="2800" b="1" i="1" u="sng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483768" y="3068960"/>
            <a:ext cx="6336704" cy="259228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5800" b="1" dirty="0" smtClean="0">
                <a:solidFill>
                  <a:schemeClr val="accent3"/>
                </a:solidFill>
              </a:rPr>
              <a:t>Кислоты </a:t>
            </a:r>
            <a:r>
              <a:rPr lang="en-US" sz="5800" b="1" dirty="0" err="1">
                <a:solidFill>
                  <a:schemeClr val="accent3">
                    <a:lumMod val="75000"/>
                  </a:schemeClr>
                </a:solidFill>
              </a:rPr>
              <a:t>H</a:t>
            </a:r>
            <a:r>
              <a:rPr lang="en-US" sz="5800" b="1" dirty="0" err="1">
                <a:solidFill>
                  <a:schemeClr val="accent3"/>
                </a:solidFill>
              </a:rPr>
              <a:t>x</a:t>
            </a:r>
            <a:r>
              <a:rPr lang="ru-RU" sz="5800" b="1" dirty="0">
                <a:solidFill>
                  <a:schemeClr val="accent3"/>
                </a:solidFill>
              </a:rPr>
              <a:t>(</a:t>
            </a:r>
            <a:r>
              <a:rPr lang="en-US" sz="5800" b="1" dirty="0">
                <a:solidFill>
                  <a:schemeClr val="accent3"/>
                </a:solidFill>
              </a:rPr>
              <a:t>Ac</a:t>
            </a:r>
            <a:r>
              <a:rPr lang="en-US" sz="5800" b="1" dirty="0" smtClean="0">
                <a:solidFill>
                  <a:schemeClr val="accent3"/>
                </a:solidFill>
              </a:rPr>
              <a:t>) </a:t>
            </a:r>
          </a:p>
          <a:p>
            <a:pPr marL="0" indent="0">
              <a:buNone/>
            </a:pPr>
            <a:endParaRPr lang="en-US" sz="5800" b="1" dirty="0" smtClean="0">
              <a:solidFill>
                <a:schemeClr val="accent3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39552" y="3212976"/>
            <a:ext cx="4392488" cy="1296143"/>
          </a:xfrm>
          <a:prstGeom prst="wedgeRoundRectCallou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Кислородсодержащие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H</a:t>
            </a:r>
            <a:r>
              <a:rPr lang="en-US" sz="2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SO</a:t>
            </a:r>
            <a:r>
              <a:rPr lang="en-US" sz="2000" dirty="0" smtClean="0">
                <a:solidFill>
                  <a:schemeClr val="tx1"/>
                </a:solidFill>
              </a:rPr>
              <a:t>4</a:t>
            </a:r>
            <a:r>
              <a:rPr lang="en-US" sz="2800" dirty="0" smtClean="0">
                <a:solidFill>
                  <a:schemeClr val="tx1"/>
                </a:solidFill>
              </a:rPr>
              <a:t>,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HClO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364088" y="3501008"/>
            <a:ext cx="3240360" cy="1296143"/>
          </a:xfrm>
          <a:prstGeom prst="wedgeRoundRect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Бескислородные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HCl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HBr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874207" y="1949262"/>
            <a:ext cx="582804" cy="50360"/>
          </a:xfrm>
          <a:custGeom>
            <a:avLst/>
            <a:gdLst>
              <a:gd name="connsiteX0" fmla="*/ 0 w 582804"/>
              <a:gd name="connsiteY0" fmla="*/ 50360 h 50360"/>
              <a:gd name="connsiteX1" fmla="*/ 60290 w 582804"/>
              <a:gd name="connsiteY1" fmla="*/ 30263 h 50360"/>
              <a:gd name="connsiteX2" fmla="*/ 582804 w 582804"/>
              <a:gd name="connsiteY2" fmla="*/ 118 h 5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2804" h="50360">
                <a:moveTo>
                  <a:pt x="0" y="50360"/>
                </a:moveTo>
                <a:cubicBezTo>
                  <a:pt x="20097" y="43661"/>
                  <a:pt x="39242" y="32655"/>
                  <a:pt x="60290" y="30263"/>
                </a:cubicBezTo>
                <a:cubicBezTo>
                  <a:pt x="358041" y="-3573"/>
                  <a:pt x="362504" y="118"/>
                  <a:pt x="582804" y="11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874207" y="2903974"/>
            <a:ext cx="693336" cy="0"/>
          </a:xfrm>
          <a:custGeom>
            <a:avLst/>
            <a:gdLst>
              <a:gd name="connsiteX0" fmla="*/ 0 w 693336"/>
              <a:gd name="connsiteY0" fmla="*/ 0 h 0"/>
              <a:gd name="connsiteX1" fmla="*/ 693336 w 69333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3336">
                <a:moveTo>
                  <a:pt x="0" y="0"/>
                </a:moveTo>
                <a:lnTo>
                  <a:pt x="693336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06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Задание 8,11 Цинк </a:t>
            </a:r>
            <a:r>
              <a:rPr lang="ru-RU" dirty="0" smtClean="0"/>
              <a:t>вступает в химическую реакцию с каждым из двух веществ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746648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1)сульфат меди </a:t>
            </a:r>
            <a:r>
              <a:rPr lang="en-US" dirty="0" smtClean="0"/>
              <a:t>(II</a:t>
            </a:r>
            <a:r>
              <a:rPr lang="ru-RU" dirty="0" smtClean="0"/>
              <a:t>) и кислород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2) хлорид магния и водород</a:t>
            </a:r>
          </a:p>
          <a:p>
            <a:pPr marL="0" indent="0">
              <a:buNone/>
            </a:pPr>
            <a:r>
              <a:rPr lang="ru-RU" dirty="0" smtClean="0"/>
              <a:t>3) сера и силикат натрия</a:t>
            </a:r>
          </a:p>
          <a:p>
            <a:pPr marL="0" indent="0">
              <a:buNone/>
            </a:pPr>
            <a:r>
              <a:rPr lang="ru-RU" dirty="0" smtClean="0"/>
              <a:t>4) сульфат натрия и нитрат ртути </a:t>
            </a:r>
            <a:r>
              <a:rPr lang="en-US" dirty="0" smtClean="0"/>
              <a:t>(II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Ответ 1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491880" y="1412776"/>
            <a:ext cx="5040560" cy="5040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1600" b="1" i="1" dirty="0" smtClean="0">
                <a:solidFill>
                  <a:srgbClr val="00B050"/>
                </a:solidFill>
              </a:rPr>
              <a:t>Zn –</a:t>
            </a:r>
            <a:r>
              <a:rPr lang="ru-RU" sz="1600" b="1" i="1" dirty="0" smtClean="0">
                <a:solidFill>
                  <a:srgbClr val="00B050"/>
                </a:solidFill>
              </a:rPr>
              <a:t> металл, в реакциях ведет себя как восстановитель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563888" y="1988840"/>
            <a:ext cx="2736304" cy="72008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</a:t>
            </a:r>
            <a:r>
              <a:rPr lang="ru-RU" b="1" dirty="0" smtClean="0">
                <a:solidFill>
                  <a:schemeClr val="tx1"/>
                </a:solidFill>
              </a:rPr>
              <a:t> неметаллами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860032" y="2780928"/>
            <a:ext cx="3816424" cy="7920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</a:t>
            </a:r>
            <a:r>
              <a:rPr lang="ru-RU" b="1" dirty="0" smtClean="0">
                <a:solidFill>
                  <a:schemeClr val="tx1"/>
                </a:solidFill>
              </a:rPr>
              <a:t> растворами кислот (выделяется </a:t>
            </a:r>
            <a:r>
              <a:rPr lang="en-US" b="1" dirty="0" smtClean="0">
                <a:solidFill>
                  <a:schemeClr val="tx1"/>
                </a:solidFill>
              </a:rPr>
              <a:t>H</a:t>
            </a:r>
            <a:r>
              <a:rPr lang="en-US" sz="1400" b="1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347864" y="3717032"/>
            <a:ext cx="2088232" cy="194421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</a:t>
            </a:r>
            <a:r>
              <a:rPr lang="ru-RU" b="1" dirty="0" smtClean="0">
                <a:solidFill>
                  <a:schemeClr val="tx1"/>
                </a:solidFill>
              </a:rPr>
              <a:t> солями и оксидами менее активных металлов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31494" y="3717032"/>
            <a:ext cx="3072954" cy="147616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 веществами сильными окислителями (</a:t>
            </a:r>
            <a:r>
              <a:rPr lang="en-US" b="1" dirty="0" smtClean="0">
                <a:solidFill>
                  <a:schemeClr val="tx1"/>
                </a:solidFill>
              </a:rPr>
              <a:t>H</a:t>
            </a:r>
            <a:r>
              <a:rPr lang="en-US" sz="1400" b="1" dirty="0" smtClean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SO</a:t>
            </a:r>
            <a:r>
              <a:rPr lang="en-US" sz="1400" b="1" dirty="0" smtClean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конц</a:t>
            </a:r>
            <a:r>
              <a:rPr lang="ru-RU" b="1" dirty="0" smtClean="0">
                <a:solidFill>
                  <a:schemeClr val="tx1"/>
                </a:solidFill>
              </a:rPr>
              <a:t>., </a:t>
            </a:r>
            <a:r>
              <a:rPr lang="en-US" b="1" dirty="0" smtClean="0">
                <a:solidFill>
                  <a:schemeClr val="tx1"/>
                </a:solidFill>
              </a:rPr>
              <a:t>HNO</a:t>
            </a:r>
            <a:r>
              <a:rPr lang="en-US" sz="1400" b="1" dirty="0" smtClean="0">
                <a:solidFill>
                  <a:schemeClr val="tx1"/>
                </a:solidFill>
              </a:rPr>
              <a:t>3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конц</a:t>
            </a:r>
            <a:r>
              <a:rPr lang="ru-RU" b="1" dirty="0" smtClean="0">
                <a:solidFill>
                  <a:schemeClr val="tx1"/>
                </a:solidFill>
              </a:rPr>
              <a:t>.)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843808" y="2060848"/>
            <a:ext cx="936104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627784" y="2384884"/>
            <a:ext cx="936104" cy="108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8" y="5661248"/>
            <a:ext cx="6984776" cy="95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олилиния 7"/>
          <p:cNvSpPr/>
          <p:nvPr/>
        </p:nvSpPr>
        <p:spPr>
          <a:xfrm>
            <a:off x="5094514" y="6079253"/>
            <a:ext cx="422031" cy="401934"/>
          </a:xfrm>
          <a:custGeom>
            <a:avLst/>
            <a:gdLst>
              <a:gd name="connsiteX0" fmla="*/ 200967 w 422031"/>
              <a:gd name="connsiteY0" fmla="*/ 0 h 401934"/>
              <a:gd name="connsiteX1" fmla="*/ 10049 w 422031"/>
              <a:gd name="connsiteY1" fmla="*/ 90435 h 401934"/>
              <a:gd name="connsiteX2" fmla="*/ 0 w 422031"/>
              <a:gd name="connsiteY2" fmla="*/ 170822 h 401934"/>
              <a:gd name="connsiteX3" fmla="*/ 40194 w 422031"/>
              <a:gd name="connsiteY3" fmla="*/ 301450 h 401934"/>
              <a:gd name="connsiteX4" fmla="*/ 70339 w 422031"/>
              <a:gd name="connsiteY4" fmla="*/ 351692 h 401934"/>
              <a:gd name="connsiteX5" fmla="*/ 251209 w 422031"/>
              <a:gd name="connsiteY5" fmla="*/ 401934 h 401934"/>
              <a:gd name="connsiteX6" fmla="*/ 371789 w 422031"/>
              <a:gd name="connsiteY6" fmla="*/ 331595 h 401934"/>
              <a:gd name="connsiteX7" fmla="*/ 422031 w 422031"/>
              <a:gd name="connsiteY7" fmla="*/ 160773 h 401934"/>
              <a:gd name="connsiteX8" fmla="*/ 361741 w 422031"/>
              <a:gd name="connsiteY8" fmla="*/ 70338 h 401934"/>
              <a:gd name="connsiteX9" fmla="*/ 301451 w 422031"/>
              <a:gd name="connsiteY9" fmla="*/ 60290 h 401934"/>
              <a:gd name="connsiteX10" fmla="*/ 180871 w 422031"/>
              <a:gd name="connsiteY10" fmla="*/ 70338 h 40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2031" h="401934">
                <a:moveTo>
                  <a:pt x="200967" y="0"/>
                </a:moveTo>
                <a:cubicBezTo>
                  <a:pt x="114729" y="10780"/>
                  <a:pt x="76028" y="2464"/>
                  <a:pt x="10049" y="90435"/>
                </a:cubicBezTo>
                <a:cubicBezTo>
                  <a:pt x="-6154" y="112038"/>
                  <a:pt x="3350" y="144026"/>
                  <a:pt x="0" y="170822"/>
                </a:cubicBezTo>
                <a:cubicBezTo>
                  <a:pt x="13398" y="214365"/>
                  <a:pt x="23682" y="258990"/>
                  <a:pt x="40194" y="301450"/>
                </a:cubicBezTo>
                <a:cubicBezTo>
                  <a:pt x="47273" y="319653"/>
                  <a:pt x="52706" y="343295"/>
                  <a:pt x="70339" y="351692"/>
                </a:cubicBezTo>
                <a:cubicBezTo>
                  <a:pt x="126833" y="378594"/>
                  <a:pt x="190919" y="385187"/>
                  <a:pt x="251209" y="401934"/>
                </a:cubicBezTo>
                <a:cubicBezTo>
                  <a:pt x="291402" y="378488"/>
                  <a:pt x="338886" y="364498"/>
                  <a:pt x="371789" y="331595"/>
                </a:cubicBezTo>
                <a:cubicBezTo>
                  <a:pt x="393259" y="310125"/>
                  <a:pt x="416788" y="184368"/>
                  <a:pt x="422031" y="160773"/>
                </a:cubicBezTo>
                <a:cubicBezTo>
                  <a:pt x="411525" y="139762"/>
                  <a:pt x="391333" y="83490"/>
                  <a:pt x="361741" y="70338"/>
                </a:cubicBezTo>
                <a:cubicBezTo>
                  <a:pt x="343123" y="62063"/>
                  <a:pt x="321548" y="63639"/>
                  <a:pt x="301451" y="60290"/>
                </a:cubicBezTo>
                <a:cubicBezTo>
                  <a:pt x="221338" y="73642"/>
                  <a:pt x="261535" y="70338"/>
                  <a:pt x="180871" y="7033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7505868" y="6069204"/>
            <a:ext cx="341895" cy="341644"/>
          </a:xfrm>
          <a:custGeom>
            <a:avLst/>
            <a:gdLst>
              <a:gd name="connsiteX0" fmla="*/ 171073 w 341895"/>
              <a:gd name="connsiteY0" fmla="*/ 0 h 341644"/>
              <a:gd name="connsiteX1" fmla="*/ 50492 w 341895"/>
              <a:gd name="connsiteY1" fmla="*/ 40194 h 341644"/>
              <a:gd name="connsiteX2" fmla="*/ 10299 w 341895"/>
              <a:gd name="connsiteY2" fmla="*/ 90436 h 341644"/>
              <a:gd name="connsiteX3" fmla="*/ 251 w 341895"/>
              <a:gd name="connsiteY3" fmla="*/ 160774 h 341644"/>
              <a:gd name="connsiteX4" fmla="*/ 90686 w 341895"/>
              <a:gd name="connsiteY4" fmla="*/ 281354 h 341644"/>
              <a:gd name="connsiteX5" fmla="*/ 191169 w 341895"/>
              <a:gd name="connsiteY5" fmla="*/ 341644 h 341644"/>
              <a:gd name="connsiteX6" fmla="*/ 261508 w 341895"/>
              <a:gd name="connsiteY6" fmla="*/ 301451 h 341644"/>
              <a:gd name="connsiteX7" fmla="*/ 341895 w 341895"/>
              <a:gd name="connsiteY7" fmla="*/ 231112 h 341644"/>
              <a:gd name="connsiteX8" fmla="*/ 261508 w 341895"/>
              <a:gd name="connsiteY8" fmla="*/ 160774 h 341644"/>
              <a:gd name="connsiteX9" fmla="*/ 211266 w 341895"/>
              <a:gd name="connsiteY9" fmla="*/ 90436 h 341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1895" h="341644">
                <a:moveTo>
                  <a:pt x="171073" y="0"/>
                </a:moveTo>
                <a:cubicBezTo>
                  <a:pt x="128452" y="8525"/>
                  <a:pt x="87787" y="13070"/>
                  <a:pt x="50492" y="40194"/>
                </a:cubicBezTo>
                <a:cubicBezTo>
                  <a:pt x="33147" y="52808"/>
                  <a:pt x="23697" y="73689"/>
                  <a:pt x="10299" y="90436"/>
                </a:cubicBezTo>
                <a:cubicBezTo>
                  <a:pt x="6950" y="113882"/>
                  <a:pt x="-1565" y="137160"/>
                  <a:pt x="251" y="160774"/>
                </a:cubicBezTo>
                <a:cubicBezTo>
                  <a:pt x="5271" y="226040"/>
                  <a:pt x="40475" y="242730"/>
                  <a:pt x="90686" y="281354"/>
                </a:cubicBezTo>
                <a:cubicBezTo>
                  <a:pt x="135728" y="316002"/>
                  <a:pt x="146558" y="319339"/>
                  <a:pt x="191169" y="341644"/>
                </a:cubicBezTo>
                <a:cubicBezTo>
                  <a:pt x="214615" y="328246"/>
                  <a:pt x="239039" y="316430"/>
                  <a:pt x="261508" y="301451"/>
                </a:cubicBezTo>
                <a:cubicBezTo>
                  <a:pt x="298315" y="276914"/>
                  <a:pt x="312840" y="260168"/>
                  <a:pt x="341895" y="231112"/>
                </a:cubicBezTo>
                <a:cubicBezTo>
                  <a:pt x="294041" y="159331"/>
                  <a:pt x="325133" y="176680"/>
                  <a:pt x="261508" y="160774"/>
                </a:cubicBezTo>
                <a:cubicBezTo>
                  <a:pt x="216635" y="104684"/>
                  <a:pt x="230905" y="129715"/>
                  <a:pt x="211266" y="9043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109776" y="6119446"/>
            <a:ext cx="320773" cy="341644"/>
          </a:xfrm>
          <a:custGeom>
            <a:avLst/>
            <a:gdLst>
              <a:gd name="connsiteX0" fmla="*/ 200967 w 320773"/>
              <a:gd name="connsiteY0" fmla="*/ 0 h 341644"/>
              <a:gd name="connsiteX1" fmla="*/ 50242 w 320773"/>
              <a:gd name="connsiteY1" fmla="*/ 10049 h 341644"/>
              <a:gd name="connsiteX2" fmla="*/ 20097 w 320773"/>
              <a:gd name="connsiteY2" fmla="*/ 20097 h 341644"/>
              <a:gd name="connsiteX3" fmla="*/ 0 w 320773"/>
              <a:gd name="connsiteY3" fmla="*/ 80387 h 341644"/>
              <a:gd name="connsiteX4" fmla="*/ 170822 w 320773"/>
              <a:gd name="connsiteY4" fmla="*/ 331596 h 341644"/>
              <a:gd name="connsiteX5" fmla="*/ 261257 w 320773"/>
              <a:gd name="connsiteY5" fmla="*/ 341644 h 341644"/>
              <a:gd name="connsiteX6" fmla="*/ 281354 w 320773"/>
              <a:gd name="connsiteY6" fmla="*/ 20097 h 341644"/>
              <a:gd name="connsiteX7" fmla="*/ 251209 w 320773"/>
              <a:gd name="connsiteY7" fmla="*/ 0 h 341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0773" h="341644">
                <a:moveTo>
                  <a:pt x="200967" y="0"/>
                </a:moveTo>
                <a:cubicBezTo>
                  <a:pt x="150725" y="3350"/>
                  <a:pt x="100287" y="4488"/>
                  <a:pt x="50242" y="10049"/>
                </a:cubicBezTo>
                <a:cubicBezTo>
                  <a:pt x="39715" y="11219"/>
                  <a:pt x="26253" y="11478"/>
                  <a:pt x="20097" y="20097"/>
                </a:cubicBezTo>
                <a:cubicBezTo>
                  <a:pt x="7784" y="37335"/>
                  <a:pt x="6699" y="60290"/>
                  <a:pt x="0" y="80387"/>
                </a:cubicBezTo>
                <a:cubicBezTo>
                  <a:pt x="35220" y="221268"/>
                  <a:pt x="15918" y="237306"/>
                  <a:pt x="170822" y="331596"/>
                </a:cubicBezTo>
                <a:cubicBezTo>
                  <a:pt x="196730" y="347366"/>
                  <a:pt x="231112" y="338295"/>
                  <a:pt x="261257" y="341644"/>
                </a:cubicBezTo>
                <a:cubicBezTo>
                  <a:pt x="356385" y="246516"/>
                  <a:pt x="317484" y="300109"/>
                  <a:pt x="281354" y="20097"/>
                </a:cubicBezTo>
                <a:cubicBezTo>
                  <a:pt x="279809" y="8120"/>
                  <a:pt x="251209" y="0"/>
                  <a:pt x="251209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868615" y="6109398"/>
            <a:ext cx="247953" cy="291609"/>
          </a:xfrm>
          <a:custGeom>
            <a:avLst/>
            <a:gdLst>
              <a:gd name="connsiteX0" fmla="*/ 160774 w 247953"/>
              <a:gd name="connsiteY0" fmla="*/ 0 h 291609"/>
              <a:gd name="connsiteX1" fmla="*/ 100484 w 247953"/>
              <a:gd name="connsiteY1" fmla="*/ 10048 h 291609"/>
              <a:gd name="connsiteX2" fmla="*/ 0 w 247953"/>
              <a:gd name="connsiteY2" fmla="*/ 180870 h 291609"/>
              <a:gd name="connsiteX3" fmla="*/ 10049 w 247953"/>
              <a:gd name="connsiteY3" fmla="*/ 281354 h 291609"/>
              <a:gd name="connsiteX4" fmla="*/ 50242 w 247953"/>
              <a:gd name="connsiteY4" fmla="*/ 291402 h 291609"/>
              <a:gd name="connsiteX5" fmla="*/ 170822 w 247953"/>
              <a:gd name="connsiteY5" fmla="*/ 281354 h 291609"/>
              <a:gd name="connsiteX6" fmla="*/ 211016 w 247953"/>
              <a:gd name="connsiteY6" fmla="*/ 261257 h 291609"/>
              <a:gd name="connsiteX7" fmla="*/ 241161 w 247953"/>
              <a:gd name="connsiteY7" fmla="*/ 200967 h 291609"/>
              <a:gd name="connsiteX8" fmla="*/ 221064 w 247953"/>
              <a:gd name="connsiteY8" fmla="*/ 10048 h 29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7953" h="291609">
                <a:moveTo>
                  <a:pt x="160774" y="0"/>
                </a:moveTo>
                <a:cubicBezTo>
                  <a:pt x="140677" y="3349"/>
                  <a:pt x="119032" y="1617"/>
                  <a:pt x="100484" y="10048"/>
                </a:cubicBezTo>
                <a:cubicBezTo>
                  <a:pt x="27769" y="43100"/>
                  <a:pt x="27584" y="109153"/>
                  <a:pt x="0" y="180870"/>
                </a:cubicBezTo>
                <a:cubicBezTo>
                  <a:pt x="3350" y="214365"/>
                  <a:pt x="-3880" y="250709"/>
                  <a:pt x="10049" y="281354"/>
                </a:cubicBezTo>
                <a:cubicBezTo>
                  <a:pt x="15764" y="293926"/>
                  <a:pt x="36432" y="291402"/>
                  <a:pt x="50242" y="291402"/>
                </a:cubicBezTo>
                <a:cubicBezTo>
                  <a:pt x="90575" y="291402"/>
                  <a:pt x="130629" y="284703"/>
                  <a:pt x="170822" y="281354"/>
                </a:cubicBezTo>
                <a:cubicBezTo>
                  <a:pt x="184220" y="274655"/>
                  <a:pt x="199509" y="270847"/>
                  <a:pt x="211016" y="261257"/>
                </a:cubicBezTo>
                <a:cubicBezTo>
                  <a:pt x="228995" y="246275"/>
                  <a:pt x="234303" y="221540"/>
                  <a:pt x="241161" y="200967"/>
                </a:cubicBezTo>
                <a:cubicBezTo>
                  <a:pt x="230849" y="15367"/>
                  <a:pt x="273807" y="62796"/>
                  <a:pt x="221064" y="1004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40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Задание 8,11 Какое </a:t>
            </a:r>
            <a:r>
              <a:rPr lang="ru-RU" dirty="0" smtClean="0"/>
              <a:t>из указанных веществ вступает в реакцию с оксидом фосфора (</a:t>
            </a:r>
            <a:r>
              <a:rPr lang="en-US" dirty="0" smtClean="0"/>
              <a:t>V)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88282" y="1593386"/>
            <a:ext cx="195147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1)сера  </a:t>
            </a:r>
          </a:p>
          <a:p>
            <a:pPr marL="0" indent="0">
              <a:buNone/>
            </a:pPr>
            <a:r>
              <a:rPr lang="ru-RU" sz="2800" dirty="0" smtClean="0"/>
              <a:t>2)вода  </a:t>
            </a:r>
          </a:p>
          <a:p>
            <a:pPr marL="0" indent="0">
              <a:buNone/>
            </a:pPr>
            <a:r>
              <a:rPr lang="ru-RU" sz="2800" dirty="0" smtClean="0"/>
              <a:t>3)оксид углерода (</a:t>
            </a:r>
            <a:r>
              <a:rPr lang="en-US" sz="2800" dirty="0" smtClean="0"/>
              <a:t>IV)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4)оксид азота (</a:t>
            </a:r>
            <a:r>
              <a:rPr lang="en-US" sz="2800" dirty="0" smtClean="0"/>
              <a:t>II</a:t>
            </a:r>
            <a:r>
              <a:rPr lang="ru-RU" sz="2800" dirty="0" smtClean="0"/>
              <a:t>)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Ответ 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411760" y="1600201"/>
            <a:ext cx="6120680" cy="707172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+5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P</a:t>
            </a:r>
            <a:r>
              <a:rPr lang="en-US" sz="1600" dirty="0" smtClean="0"/>
              <a:t>2</a:t>
            </a:r>
            <a:r>
              <a:rPr lang="en-US" dirty="0" smtClean="0"/>
              <a:t>O</a:t>
            </a:r>
            <a:r>
              <a:rPr lang="en-US" sz="1600" dirty="0" smtClean="0"/>
              <a:t>5</a:t>
            </a:r>
            <a:r>
              <a:rPr lang="ru-RU" dirty="0" smtClean="0"/>
              <a:t>- кислотный оксид,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реагирует с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843808" y="2818656"/>
            <a:ext cx="1191922" cy="73590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</a:t>
            </a:r>
            <a:r>
              <a:rPr lang="en-US" sz="1200" b="1" dirty="0" smtClean="0">
                <a:solidFill>
                  <a:schemeClr val="tx1"/>
                </a:solidFill>
              </a:rPr>
              <a:t>2</a:t>
            </a:r>
            <a:r>
              <a:rPr lang="en-US" b="1" dirty="0" smtClean="0">
                <a:solidFill>
                  <a:schemeClr val="tx1"/>
                </a:solidFill>
              </a:rPr>
              <a:t>O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282624" y="2852936"/>
            <a:ext cx="2305600" cy="73493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</a:t>
            </a:r>
            <a:r>
              <a:rPr lang="ru-RU" b="1" dirty="0" smtClean="0">
                <a:solidFill>
                  <a:schemeClr val="tx1"/>
                </a:solidFill>
              </a:rPr>
              <a:t>сновными оксидами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672953" y="5381668"/>
            <a:ext cx="2581337" cy="56761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основаниями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292080" y="4077072"/>
            <a:ext cx="2232248" cy="914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ОВР -реакции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1566041" y="1860331"/>
            <a:ext cx="336331" cy="0"/>
          </a:xfrm>
          <a:custGeom>
            <a:avLst/>
            <a:gdLst>
              <a:gd name="connsiteX0" fmla="*/ 0 w 336331"/>
              <a:gd name="connsiteY0" fmla="*/ 0 h 0"/>
              <a:gd name="connsiteX1" fmla="*/ 336331 w 33633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6331">
                <a:moveTo>
                  <a:pt x="0" y="0"/>
                </a:moveTo>
                <a:lnTo>
                  <a:pt x="336331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1608083" y="2280745"/>
            <a:ext cx="430924" cy="0"/>
          </a:xfrm>
          <a:custGeom>
            <a:avLst/>
            <a:gdLst>
              <a:gd name="connsiteX0" fmla="*/ 0 w 430924"/>
              <a:gd name="connsiteY0" fmla="*/ 0 h 0"/>
              <a:gd name="connsiteX1" fmla="*/ 430924 w 43092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0924">
                <a:moveTo>
                  <a:pt x="0" y="0"/>
                </a:moveTo>
                <a:lnTo>
                  <a:pt x="430924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807779" y="2144110"/>
            <a:ext cx="10563" cy="326525"/>
          </a:xfrm>
          <a:custGeom>
            <a:avLst/>
            <a:gdLst>
              <a:gd name="connsiteX0" fmla="*/ 0 w 10563"/>
              <a:gd name="connsiteY0" fmla="*/ 0 h 326525"/>
              <a:gd name="connsiteX1" fmla="*/ 10511 w 10563"/>
              <a:gd name="connsiteY1" fmla="*/ 325821 h 326525"/>
              <a:gd name="connsiteX2" fmla="*/ 10511 w 10563"/>
              <a:gd name="connsiteY2" fmla="*/ 315311 h 32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63" h="326525">
                <a:moveTo>
                  <a:pt x="0" y="0"/>
                </a:moveTo>
                <a:cubicBezTo>
                  <a:pt x="3504" y="108607"/>
                  <a:pt x="6891" y="217218"/>
                  <a:pt x="10511" y="325821"/>
                </a:cubicBezTo>
                <a:cubicBezTo>
                  <a:pt x="10628" y="329322"/>
                  <a:pt x="10511" y="318814"/>
                  <a:pt x="10511" y="31531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166648" y="3478924"/>
            <a:ext cx="325821" cy="0"/>
          </a:xfrm>
          <a:custGeom>
            <a:avLst/>
            <a:gdLst>
              <a:gd name="connsiteX0" fmla="*/ 0 w 325821"/>
              <a:gd name="connsiteY0" fmla="*/ 0 h 0"/>
              <a:gd name="connsiteX1" fmla="*/ 325821 w 32582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821">
                <a:moveTo>
                  <a:pt x="0" y="0"/>
                </a:moveTo>
                <a:lnTo>
                  <a:pt x="325821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>
            <a:off x="1807779" y="4277710"/>
            <a:ext cx="262759" cy="21021"/>
          </a:xfrm>
          <a:custGeom>
            <a:avLst/>
            <a:gdLst>
              <a:gd name="connsiteX0" fmla="*/ 0 w 262759"/>
              <a:gd name="connsiteY0" fmla="*/ 21021 h 21021"/>
              <a:gd name="connsiteX1" fmla="*/ 178676 w 262759"/>
              <a:gd name="connsiteY1" fmla="*/ 10511 h 21021"/>
              <a:gd name="connsiteX2" fmla="*/ 262759 w 262759"/>
              <a:gd name="connsiteY2" fmla="*/ 0 h 21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759" h="21021">
                <a:moveTo>
                  <a:pt x="0" y="21021"/>
                </a:moveTo>
                <a:cubicBezTo>
                  <a:pt x="59559" y="17518"/>
                  <a:pt x="119204" y="15269"/>
                  <a:pt x="178676" y="10511"/>
                </a:cubicBezTo>
                <a:cubicBezTo>
                  <a:pt x="206832" y="8259"/>
                  <a:pt x="262759" y="0"/>
                  <a:pt x="262759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3197453" y="3587868"/>
            <a:ext cx="484632" cy="561212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672954" y="4149080"/>
            <a:ext cx="1775125" cy="57606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кислота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5254291" y="5462385"/>
            <a:ext cx="864096" cy="484632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84168" y="5381668"/>
            <a:ext cx="2232248" cy="5676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</a:t>
            </a:r>
            <a:r>
              <a:rPr lang="ru-RU" b="1" dirty="0" smtClean="0">
                <a:solidFill>
                  <a:schemeClr val="tx1"/>
                </a:solidFill>
              </a:rPr>
              <a:t>оль и вода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>
            <a:off x="6588224" y="2994292"/>
            <a:ext cx="674645" cy="484632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262869" y="2818656"/>
            <a:ext cx="1296144" cy="7692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соль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4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Задание 8,11 С </a:t>
            </a:r>
            <a:r>
              <a:rPr lang="ru-RU" dirty="0" smtClean="0"/>
              <a:t>соляной кислотой взаимодействует каждое из двух веществ в ряду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2448272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1)</a:t>
            </a:r>
            <a:r>
              <a:rPr lang="en-US" dirty="0" smtClean="0"/>
              <a:t>NaOH </a:t>
            </a:r>
            <a:r>
              <a:rPr lang="ru-RU" dirty="0" smtClean="0"/>
              <a:t>и С</a:t>
            </a:r>
            <a:r>
              <a:rPr lang="en-US" dirty="0" smtClean="0"/>
              <a:t>u</a:t>
            </a:r>
          </a:p>
          <a:p>
            <a:pPr marL="0" indent="0">
              <a:buNone/>
            </a:pPr>
            <a:r>
              <a:rPr lang="en-US" dirty="0" smtClean="0"/>
              <a:t>2)Ba</a:t>
            </a:r>
            <a:r>
              <a:rPr lang="ru-RU" dirty="0" smtClean="0"/>
              <a:t>(</a:t>
            </a:r>
            <a:r>
              <a:rPr lang="en-US" dirty="0" smtClean="0"/>
              <a:t>OH)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CO</a:t>
            </a:r>
          </a:p>
          <a:p>
            <a:pPr marL="0" indent="0">
              <a:buNone/>
            </a:pPr>
            <a:r>
              <a:rPr lang="en-US" dirty="0" smtClean="0"/>
              <a:t>3)CuO </a:t>
            </a:r>
            <a:r>
              <a:rPr lang="ru-RU" dirty="0" smtClean="0"/>
              <a:t>и </a:t>
            </a:r>
            <a:r>
              <a:rPr lang="en-US" dirty="0" smtClean="0"/>
              <a:t>SO</a:t>
            </a:r>
            <a:r>
              <a:rPr lang="en-US" sz="1800" dirty="0" smtClean="0"/>
              <a:t>3</a:t>
            </a:r>
          </a:p>
          <a:p>
            <a:pPr marL="0" indent="0">
              <a:buNone/>
            </a:pPr>
            <a:r>
              <a:rPr lang="en-US" dirty="0" smtClean="0"/>
              <a:t>4)Cu(OH)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Mg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771800" y="1600200"/>
            <a:ext cx="5156048" cy="3886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с</a:t>
            </a:r>
            <a:r>
              <a:rPr lang="en-US" dirty="0" smtClean="0"/>
              <a:t> </a:t>
            </a:r>
            <a:r>
              <a:rPr lang="en-US" dirty="0" err="1" smtClean="0"/>
              <a:t>HCl</a:t>
            </a:r>
            <a:r>
              <a:rPr lang="ru-RU" dirty="0" smtClean="0"/>
              <a:t> могут реагировать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2060848"/>
            <a:ext cx="4320480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>
                <a:solidFill>
                  <a:schemeClr val="tx1"/>
                </a:solidFill>
              </a:rPr>
              <a:t>если стоят до </a:t>
            </a:r>
            <a:r>
              <a:rPr lang="en-US" b="1" dirty="0">
                <a:solidFill>
                  <a:schemeClr val="tx1"/>
                </a:solidFill>
              </a:rPr>
              <a:t>H</a:t>
            </a:r>
            <a:r>
              <a:rPr lang="en-US" sz="1600" b="1" dirty="0">
                <a:solidFill>
                  <a:schemeClr val="tx1"/>
                </a:solidFill>
              </a:rPr>
              <a:t>2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2636912"/>
            <a:ext cx="4176464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основания и основные оксиды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3573016"/>
            <a:ext cx="4608512" cy="115212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соли,</a:t>
            </a:r>
            <a:r>
              <a:rPr lang="ru-RU" b="1" dirty="0">
                <a:solidFill>
                  <a:schemeClr val="tx1"/>
                </a:solidFill>
              </a:rPr>
              <a:t> если один из продуктов реакции нерастворим в воде или кислоте   , или это газ </a:t>
            </a:r>
          </a:p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356" y="4941168"/>
            <a:ext cx="5041020" cy="7200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амфотерные оксиды и гидроксиды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5949281"/>
            <a:ext cx="5040560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окислители, </a:t>
            </a:r>
            <a:r>
              <a:rPr lang="ru-RU" b="1" dirty="0">
                <a:solidFill>
                  <a:schemeClr val="tx1"/>
                </a:solidFill>
              </a:rPr>
              <a:t>окисляющие </a:t>
            </a:r>
            <a:r>
              <a:rPr lang="en-US" b="1" dirty="0" err="1">
                <a:solidFill>
                  <a:schemeClr val="tx1"/>
                </a:solidFill>
              </a:rPr>
              <a:t>Cl</a:t>
            </a:r>
            <a:r>
              <a:rPr lang="en-US" b="1" baseline="30000" dirty="0">
                <a:solidFill>
                  <a:schemeClr val="tx1"/>
                </a:solidFill>
              </a:rPr>
              <a:t>- </a:t>
            </a:r>
            <a:r>
              <a:rPr lang="ru-RU" b="1" dirty="0">
                <a:solidFill>
                  <a:schemeClr val="tx1"/>
                </a:solidFill>
              </a:rPr>
              <a:t>до </a:t>
            </a:r>
            <a:r>
              <a:rPr lang="en-US" b="1" dirty="0">
                <a:solidFill>
                  <a:schemeClr val="tx1"/>
                </a:solidFill>
              </a:rPr>
              <a:t>Cl</a:t>
            </a:r>
            <a:r>
              <a:rPr lang="en-US" b="1" baseline="-25000" dirty="0">
                <a:solidFill>
                  <a:schemeClr val="tx1"/>
                </a:solidFill>
              </a:rPr>
              <a:t>2</a:t>
            </a:r>
            <a:r>
              <a:rPr lang="en-US" b="1" baseline="30000" dirty="0">
                <a:solidFill>
                  <a:schemeClr val="tx1"/>
                </a:solidFill>
              </a:rPr>
              <a:t>0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7596336" y="4149080"/>
            <a:ext cx="90010" cy="244602"/>
          </a:xfrm>
          <a:prstGeom prst="downArrow">
            <a:avLst>
              <a:gd name="adj1" fmla="val 8907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6453368" y="4286409"/>
            <a:ext cx="206863" cy="30974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65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1080120"/>
          </a:xfrm>
        </p:spPr>
        <p:txBody>
          <a:bodyPr>
            <a:normAutofit fontScale="90000"/>
          </a:bodyPr>
          <a:lstStyle/>
          <a:p>
            <a:pPr lvl="0">
              <a:spcBef>
                <a:spcPts val="600"/>
              </a:spcBef>
            </a:pP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ru-RU" sz="2000" dirty="0"/>
              <a:t>Задание 8,11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соляной кислотой взаимодействует каждое из двух веществ в ряду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NaOH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2)Ba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OH)</a:t>
            </a:r>
            <a:r>
              <a:rPr lang="en-US" sz="1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3)CuO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4)Cu(OH)</a:t>
            </a:r>
            <a:r>
              <a:rPr lang="en-US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cap="none" dirty="0" smtClean="0">
                <a:solidFill>
                  <a:srgbClr val="00B0F0"/>
                </a:solidFill>
                <a:ea typeface="+mn-ea"/>
                <a:cs typeface="+mn-cs"/>
              </a:rPr>
              <a:t>g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244827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143508" y="6237311"/>
            <a:ext cx="2844316" cy="504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Ответ 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89811"/>
            <a:ext cx="7483606" cy="9329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70C0"/>
                </a:solidFill>
              </a:rPr>
              <a:t>1а) </a:t>
            </a:r>
            <a:r>
              <a:rPr lang="en-US" b="1" dirty="0">
                <a:solidFill>
                  <a:srgbClr val="0070C0"/>
                </a:solidFill>
              </a:rPr>
              <a:t>NaOH - </a:t>
            </a:r>
            <a:r>
              <a:rPr lang="ru-RU" b="1" dirty="0">
                <a:solidFill>
                  <a:srgbClr val="0070C0"/>
                </a:solidFill>
              </a:rPr>
              <a:t>щелочь, р-я будет</a:t>
            </a:r>
            <a:r>
              <a:rPr lang="ru-RU" b="1" dirty="0" smtClean="0">
                <a:solidFill>
                  <a:srgbClr val="0070C0"/>
                </a:solidFill>
              </a:rPr>
              <a:t>,</a:t>
            </a:r>
            <a:r>
              <a:rPr lang="en-US" b="1" dirty="0">
                <a:solidFill>
                  <a:srgbClr val="0070C0"/>
                </a:solidFill>
              </a:rPr>
              <a:t> NaOH</a:t>
            </a:r>
            <a:r>
              <a:rPr lang="ru-RU" b="1" dirty="0">
                <a:solidFill>
                  <a:srgbClr val="0070C0"/>
                </a:solidFill>
              </a:rPr>
              <a:t> + </a:t>
            </a:r>
            <a:r>
              <a:rPr lang="en-US" b="1" dirty="0" err="1">
                <a:solidFill>
                  <a:srgbClr val="0070C0"/>
                </a:solidFill>
              </a:rPr>
              <a:t>HCl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= H</a:t>
            </a:r>
            <a:r>
              <a:rPr lang="en-US" sz="1400" b="1" dirty="0">
                <a:solidFill>
                  <a:srgbClr val="0070C0"/>
                </a:solidFill>
              </a:rPr>
              <a:t>2</a:t>
            </a:r>
            <a:r>
              <a:rPr lang="en-US" b="1" dirty="0">
                <a:solidFill>
                  <a:srgbClr val="0070C0"/>
                </a:solidFill>
              </a:rPr>
              <a:t>O</a:t>
            </a:r>
            <a:r>
              <a:rPr lang="ru-RU" b="1" dirty="0">
                <a:solidFill>
                  <a:srgbClr val="0070C0"/>
                </a:solidFill>
              </a:rPr>
              <a:t> + </a:t>
            </a:r>
            <a:r>
              <a:rPr lang="en-US" b="1" dirty="0">
                <a:solidFill>
                  <a:srgbClr val="0070C0"/>
                </a:solidFill>
              </a:rPr>
              <a:t>NaCl 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1б</a:t>
            </a:r>
            <a:r>
              <a:rPr lang="ru-RU" b="1" dirty="0">
                <a:solidFill>
                  <a:srgbClr val="0070C0"/>
                </a:solidFill>
              </a:rPr>
              <a:t>) </a:t>
            </a:r>
            <a:r>
              <a:rPr lang="en-US" b="1" dirty="0">
                <a:solidFill>
                  <a:srgbClr val="0070C0"/>
                </a:solidFill>
              </a:rPr>
              <a:t>Cu – </a:t>
            </a:r>
            <a:r>
              <a:rPr lang="ru-RU" b="1" dirty="0">
                <a:solidFill>
                  <a:srgbClr val="0070C0"/>
                </a:solidFill>
              </a:rPr>
              <a:t>металл, после  </a:t>
            </a:r>
            <a:r>
              <a:rPr lang="en-US" b="1" dirty="0">
                <a:solidFill>
                  <a:srgbClr val="0070C0"/>
                </a:solidFill>
              </a:rPr>
              <a:t>H</a:t>
            </a:r>
            <a:r>
              <a:rPr lang="en-US" sz="1400" b="1" dirty="0">
                <a:solidFill>
                  <a:srgbClr val="0070C0"/>
                </a:solidFill>
              </a:rPr>
              <a:t>2</a:t>
            </a: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=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492896"/>
            <a:ext cx="8118478" cy="10801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2а)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Ba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OH)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 -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щелочь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, р-я будет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OH)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+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HCl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=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BaCl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+ 2H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2б)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– угарный газ, несолеобразующий оксид, р-я не идет.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+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HCl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=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861048"/>
            <a:ext cx="8064896" cy="100811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7030A0"/>
                </a:solidFill>
              </a:rPr>
              <a:t>3а) </a:t>
            </a:r>
            <a:r>
              <a:rPr lang="en-US" b="1" dirty="0">
                <a:solidFill>
                  <a:srgbClr val="7030A0"/>
                </a:solidFill>
              </a:rPr>
              <a:t>CuO</a:t>
            </a:r>
            <a:r>
              <a:rPr lang="ru-RU" b="1" dirty="0">
                <a:solidFill>
                  <a:srgbClr val="7030A0"/>
                </a:solidFill>
              </a:rPr>
              <a:t> – основный оксид, р-я будет, </a:t>
            </a:r>
            <a:r>
              <a:rPr lang="en-US" b="1" dirty="0" smtClean="0">
                <a:solidFill>
                  <a:srgbClr val="7030A0"/>
                </a:solidFill>
              </a:rPr>
              <a:t>CuO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+ 2</a:t>
            </a:r>
            <a:r>
              <a:rPr lang="en-US" b="1" dirty="0" err="1">
                <a:solidFill>
                  <a:srgbClr val="7030A0"/>
                </a:solidFill>
              </a:rPr>
              <a:t>HCl</a:t>
            </a:r>
            <a:r>
              <a:rPr lang="ru-RU" b="1" dirty="0">
                <a:solidFill>
                  <a:srgbClr val="7030A0"/>
                </a:solidFill>
              </a:rPr>
              <a:t> = </a:t>
            </a:r>
            <a:r>
              <a:rPr lang="en-US" b="1" dirty="0" err="1">
                <a:solidFill>
                  <a:srgbClr val="7030A0"/>
                </a:solidFill>
              </a:rPr>
              <a:t>CuCl</a:t>
            </a:r>
            <a:r>
              <a:rPr lang="ru-RU" sz="1400" b="1" dirty="0">
                <a:solidFill>
                  <a:srgbClr val="7030A0"/>
                </a:solidFill>
              </a:rPr>
              <a:t>2</a:t>
            </a:r>
            <a:r>
              <a:rPr lang="ru-RU" b="1" dirty="0">
                <a:solidFill>
                  <a:srgbClr val="7030A0"/>
                </a:solidFill>
              </a:rPr>
              <a:t> +</a:t>
            </a:r>
            <a:r>
              <a:rPr lang="en-US" b="1" dirty="0">
                <a:solidFill>
                  <a:srgbClr val="7030A0"/>
                </a:solidFill>
              </a:rPr>
              <a:t> H</a:t>
            </a:r>
            <a:r>
              <a:rPr lang="en-US" sz="1400" b="1" dirty="0">
                <a:solidFill>
                  <a:srgbClr val="7030A0"/>
                </a:solidFill>
              </a:rPr>
              <a:t>2</a:t>
            </a:r>
            <a:r>
              <a:rPr lang="en-US" b="1" dirty="0">
                <a:solidFill>
                  <a:srgbClr val="7030A0"/>
                </a:solidFill>
              </a:rPr>
              <a:t>O</a:t>
            </a:r>
            <a:endParaRPr lang="ru-RU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3б) </a:t>
            </a:r>
            <a:r>
              <a:rPr lang="en-US" b="1" dirty="0">
                <a:solidFill>
                  <a:srgbClr val="7030A0"/>
                </a:solidFill>
              </a:rPr>
              <a:t>SO</a:t>
            </a:r>
            <a:r>
              <a:rPr lang="en-US" sz="1400" b="1" dirty="0">
                <a:solidFill>
                  <a:srgbClr val="7030A0"/>
                </a:solidFill>
              </a:rPr>
              <a:t>3</a:t>
            </a:r>
            <a:r>
              <a:rPr lang="ru-RU" b="1" dirty="0">
                <a:solidFill>
                  <a:srgbClr val="7030A0"/>
                </a:solidFill>
              </a:rPr>
              <a:t> – кислотный оксид, р-я не идет,  </a:t>
            </a:r>
            <a:r>
              <a:rPr lang="en-US" b="1" dirty="0">
                <a:solidFill>
                  <a:srgbClr val="7030A0"/>
                </a:solidFill>
              </a:rPr>
              <a:t>SO</a:t>
            </a:r>
            <a:r>
              <a:rPr lang="en-US" sz="1400" b="1" dirty="0">
                <a:solidFill>
                  <a:srgbClr val="7030A0"/>
                </a:solidFill>
              </a:rPr>
              <a:t>3</a:t>
            </a:r>
            <a:r>
              <a:rPr lang="ru-RU" b="1" dirty="0">
                <a:solidFill>
                  <a:srgbClr val="7030A0"/>
                </a:solidFill>
              </a:rPr>
              <a:t> + + </a:t>
            </a:r>
            <a:r>
              <a:rPr lang="en-US" b="1" dirty="0" err="1">
                <a:solidFill>
                  <a:srgbClr val="7030A0"/>
                </a:solidFill>
              </a:rPr>
              <a:t>HCl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en-US" b="1" dirty="0">
                <a:solidFill>
                  <a:srgbClr val="7030A0"/>
                </a:solidFill>
              </a:rPr>
              <a:t>=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0402" y="5071397"/>
            <a:ext cx="7771638" cy="972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B0F0"/>
                </a:solidFill>
              </a:rPr>
              <a:t>4а) </a:t>
            </a:r>
            <a:r>
              <a:rPr lang="en-US" b="1" dirty="0">
                <a:solidFill>
                  <a:srgbClr val="00B0F0"/>
                </a:solidFill>
              </a:rPr>
              <a:t>Cu(OH)</a:t>
            </a:r>
            <a:r>
              <a:rPr lang="en-US" sz="1400" b="1" dirty="0">
                <a:solidFill>
                  <a:srgbClr val="00B0F0"/>
                </a:solidFill>
              </a:rPr>
              <a:t>2</a:t>
            </a:r>
            <a:r>
              <a:rPr lang="ru-RU" b="1" dirty="0">
                <a:solidFill>
                  <a:srgbClr val="00B0F0"/>
                </a:solidFill>
              </a:rPr>
              <a:t> – основание, р-я будет, </a:t>
            </a:r>
            <a:r>
              <a:rPr lang="en-US" b="1" dirty="0" smtClean="0">
                <a:solidFill>
                  <a:srgbClr val="00B0F0"/>
                </a:solidFill>
              </a:rPr>
              <a:t>Cu(OH)</a:t>
            </a:r>
            <a:r>
              <a:rPr lang="en-US" sz="1400" b="1" dirty="0" smtClean="0">
                <a:solidFill>
                  <a:srgbClr val="00B0F0"/>
                </a:solidFill>
              </a:rPr>
              <a:t>2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>
                <a:solidFill>
                  <a:srgbClr val="00B0F0"/>
                </a:solidFill>
              </a:rPr>
              <a:t>+ 2</a:t>
            </a:r>
            <a:r>
              <a:rPr lang="en-US" b="1" dirty="0" err="1">
                <a:solidFill>
                  <a:srgbClr val="00B0F0"/>
                </a:solidFill>
              </a:rPr>
              <a:t>HCl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=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CuCl</a:t>
            </a:r>
            <a:r>
              <a:rPr lang="ru-RU" sz="1400" b="1" dirty="0">
                <a:solidFill>
                  <a:srgbClr val="00B0F0"/>
                </a:solidFill>
              </a:rPr>
              <a:t>2</a:t>
            </a:r>
            <a:r>
              <a:rPr lang="ru-RU" b="1" dirty="0">
                <a:solidFill>
                  <a:srgbClr val="00B0F0"/>
                </a:solidFill>
              </a:rPr>
              <a:t> +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ru-RU" b="1" dirty="0">
                <a:solidFill>
                  <a:srgbClr val="00B0F0"/>
                </a:solidFill>
              </a:rPr>
              <a:t>2</a:t>
            </a:r>
            <a:r>
              <a:rPr lang="en-US" b="1" dirty="0">
                <a:solidFill>
                  <a:srgbClr val="00B0F0"/>
                </a:solidFill>
              </a:rPr>
              <a:t>H</a:t>
            </a:r>
            <a:r>
              <a:rPr lang="en-US" sz="1400" b="1" dirty="0">
                <a:solidFill>
                  <a:srgbClr val="00B0F0"/>
                </a:solidFill>
              </a:rPr>
              <a:t>2</a:t>
            </a:r>
            <a:r>
              <a:rPr lang="en-US" b="1" dirty="0">
                <a:solidFill>
                  <a:srgbClr val="00B0F0"/>
                </a:solidFill>
              </a:rPr>
              <a:t>O</a:t>
            </a:r>
            <a:endParaRPr lang="ru-RU" b="1" dirty="0">
              <a:solidFill>
                <a:srgbClr val="00B0F0"/>
              </a:solidFill>
            </a:endParaRPr>
          </a:p>
          <a:p>
            <a:r>
              <a:rPr lang="ru-RU" b="1" dirty="0">
                <a:solidFill>
                  <a:srgbClr val="00B0F0"/>
                </a:solidFill>
              </a:rPr>
              <a:t>4б) </a:t>
            </a:r>
            <a:r>
              <a:rPr lang="en-US" b="1" dirty="0">
                <a:solidFill>
                  <a:srgbClr val="00B0F0"/>
                </a:solidFill>
              </a:rPr>
              <a:t>Mg –</a:t>
            </a:r>
            <a:r>
              <a:rPr lang="ru-RU" b="1" dirty="0">
                <a:solidFill>
                  <a:srgbClr val="00B0F0"/>
                </a:solidFill>
              </a:rPr>
              <a:t> металл до Н</a:t>
            </a:r>
            <a:r>
              <a:rPr lang="ru-RU" sz="1400" b="1" dirty="0">
                <a:solidFill>
                  <a:srgbClr val="00B0F0"/>
                </a:solidFill>
              </a:rPr>
              <a:t>2</a:t>
            </a:r>
            <a:r>
              <a:rPr lang="ru-RU" b="1" dirty="0">
                <a:solidFill>
                  <a:srgbClr val="00B0F0"/>
                </a:solidFill>
              </a:rPr>
              <a:t>, р-я будет </a:t>
            </a:r>
            <a:r>
              <a:rPr lang="en-US" b="1" dirty="0">
                <a:solidFill>
                  <a:srgbClr val="00B0F0"/>
                </a:solidFill>
              </a:rPr>
              <a:t>Mg</a:t>
            </a:r>
            <a:r>
              <a:rPr lang="ru-RU" b="1" dirty="0">
                <a:solidFill>
                  <a:srgbClr val="00B0F0"/>
                </a:solidFill>
              </a:rPr>
              <a:t> + 2</a:t>
            </a:r>
            <a:r>
              <a:rPr lang="en-US" b="1" dirty="0" err="1">
                <a:solidFill>
                  <a:srgbClr val="00B0F0"/>
                </a:solidFill>
              </a:rPr>
              <a:t>HCl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=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MgCl</a:t>
            </a:r>
            <a:r>
              <a:rPr lang="ru-RU" sz="1400" b="1" dirty="0">
                <a:solidFill>
                  <a:srgbClr val="00B0F0"/>
                </a:solidFill>
              </a:rPr>
              <a:t>2</a:t>
            </a:r>
            <a:r>
              <a:rPr lang="ru-RU" b="1" dirty="0">
                <a:solidFill>
                  <a:srgbClr val="00B0F0"/>
                </a:solidFill>
              </a:rPr>
              <a:t> +</a:t>
            </a:r>
            <a:r>
              <a:rPr lang="en-US" b="1" dirty="0">
                <a:solidFill>
                  <a:srgbClr val="00B0F0"/>
                </a:solidFill>
              </a:rPr>
              <a:t> H</a:t>
            </a:r>
            <a:r>
              <a:rPr lang="en-US" sz="1400" b="1" dirty="0">
                <a:solidFill>
                  <a:srgbClr val="00B0F0"/>
                </a:solidFill>
              </a:rPr>
              <a:t>2</a:t>
            </a:r>
            <a:endParaRPr lang="ru-RU" sz="1400" b="1" dirty="0">
              <a:solidFill>
                <a:srgbClr val="00B0F0"/>
              </a:solidFill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3748035" y="1899138"/>
            <a:ext cx="140677" cy="241826"/>
          </a:xfrm>
          <a:custGeom>
            <a:avLst/>
            <a:gdLst>
              <a:gd name="connsiteX0" fmla="*/ 0 w 140677"/>
              <a:gd name="connsiteY0" fmla="*/ 0 h 241826"/>
              <a:gd name="connsiteX1" fmla="*/ 40194 w 140677"/>
              <a:gd name="connsiteY1" fmla="*/ 50242 h 241826"/>
              <a:gd name="connsiteX2" fmla="*/ 90435 w 140677"/>
              <a:gd name="connsiteY2" fmla="*/ 170822 h 241826"/>
              <a:gd name="connsiteX3" fmla="*/ 130629 w 140677"/>
              <a:gd name="connsiteY3" fmla="*/ 241161 h 241826"/>
              <a:gd name="connsiteX4" fmla="*/ 140677 w 140677"/>
              <a:gd name="connsiteY4" fmla="*/ 241161 h 241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677" h="241826">
                <a:moveTo>
                  <a:pt x="0" y="0"/>
                </a:moveTo>
                <a:cubicBezTo>
                  <a:pt x="13398" y="16747"/>
                  <a:pt x="30602" y="31059"/>
                  <a:pt x="40194" y="50242"/>
                </a:cubicBezTo>
                <a:cubicBezTo>
                  <a:pt x="142095" y="254043"/>
                  <a:pt x="26894" y="75507"/>
                  <a:pt x="90435" y="170822"/>
                </a:cubicBezTo>
                <a:cubicBezTo>
                  <a:pt x="100529" y="221290"/>
                  <a:pt x="87916" y="219804"/>
                  <a:pt x="130629" y="241161"/>
                </a:cubicBezTo>
                <a:cubicBezTo>
                  <a:pt x="133625" y="242659"/>
                  <a:pt x="137328" y="241161"/>
                  <a:pt x="140677" y="24116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1477108" y="3225521"/>
            <a:ext cx="241160" cy="211015"/>
          </a:xfrm>
          <a:custGeom>
            <a:avLst/>
            <a:gdLst>
              <a:gd name="connsiteX0" fmla="*/ 0 w 241160"/>
              <a:gd name="connsiteY0" fmla="*/ 0 h 211015"/>
              <a:gd name="connsiteX1" fmla="*/ 50241 w 241160"/>
              <a:gd name="connsiteY1" fmla="*/ 50242 h 211015"/>
              <a:gd name="connsiteX2" fmla="*/ 241160 w 241160"/>
              <a:gd name="connsiteY2" fmla="*/ 211015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160" h="211015">
                <a:moveTo>
                  <a:pt x="0" y="0"/>
                </a:moveTo>
                <a:cubicBezTo>
                  <a:pt x="16747" y="16747"/>
                  <a:pt x="32369" y="34701"/>
                  <a:pt x="50241" y="50242"/>
                </a:cubicBezTo>
                <a:cubicBezTo>
                  <a:pt x="286010" y="255259"/>
                  <a:pt x="172524" y="142379"/>
                  <a:pt x="241160" y="21101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400800" y="4411226"/>
            <a:ext cx="70339" cy="244054"/>
          </a:xfrm>
          <a:custGeom>
            <a:avLst/>
            <a:gdLst>
              <a:gd name="connsiteX0" fmla="*/ 0 w 70339"/>
              <a:gd name="connsiteY0" fmla="*/ 0 h 244054"/>
              <a:gd name="connsiteX1" fmla="*/ 10048 w 70339"/>
              <a:gd name="connsiteY1" fmla="*/ 60290 h 244054"/>
              <a:gd name="connsiteX2" fmla="*/ 70338 w 70339"/>
              <a:gd name="connsiteY2" fmla="*/ 211016 h 244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39" h="244054">
                <a:moveTo>
                  <a:pt x="0" y="0"/>
                </a:moveTo>
                <a:cubicBezTo>
                  <a:pt x="3349" y="20097"/>
                  <a:pt x="3871" y="40875"/>
                  <a:pt x="10048" y="60290"/>
                </a:cubicBezTo>
                <a:cubicBezTo>
                  <a:pt x="71514" y="253470"/>
                  <a:pt x="70338" y="276587"/>
                  <a:pt x="70338" y="21101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6681234" y="5578178"/>
            <a:ext cx="242316" cy="310454"/>
          </a:xfrm>
          <a:prstGeom prst="upArrow">
            <a:avLst>
              <a:gd name="adj1" fmla="val 50000"/>
              <a:gd name="adj2" fmla="val 4792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8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  <p:bldP spid="7" grpId="0" animBg="1"/>
      <p:bldP spid="9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066130"/>
          </a:xfrm>
        </p:spPr>
        <p:txBody>
          <a:bodyPr/>
          <a:lstStyle/>
          <a:p>
            <a:r>
              <a:rPr lang="ru-RU" dirty="0" smtClean="0"/>
              <a:t>Задание 8,11 С раствором нитрата меди </a:t>
            </a:r>
            <a:r>
              <a:rPr lang="en-US" dirty="0" smtClean="0"/>
              <a:t>(II</a:t>
            </a:r>
            <a:r>
              <a:rPr lang="ru-RU" dirty="0" smtClean="0"/>
              <a:t>) может взаимодействовать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3" y="1556792"/>
            <a:ext cx="1872208" cy="3168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1)цинк</a:t>
            </a:r>
          </a:p>
          <a:p>
            <a:pPr marL="0" indent="0">
              <a:buNone/>
            </a:pPr>
            <a:r>
              <a:rPr lang="ru-RU" sz="2000" dirty="0" smtClean="0"/>
              <a:t>2)гидроксид железа </a:t>
            </a:r>
            <a:r>
              <a:rPr lang="en-US" sz="2000" dirty="0" smtClean="0"/>
              <a:t>(II</a:t>
            </a:r>
            <a:r>
              <a:rPr lang="ru-RU" sz="2000" dirty="0" smtClean="0"/>
              <a:t>)</a:t>
            </a:r>
          </a:p>
          <a:p>
            <a:pPr marL="0" indent="0">
              <a:buNone/>
            </a:pPr>
            <a:r>
              <a:rPr lang="ru-RU" sz="2000" dirty="0" smtClean="0"/>
              <a:t>3) оксид углерода </a:t>
            </a:r>
            <a:r>
              <a:rPr lang="en-US" sz="2000" dirty="0" smtClean="0"/>
              <a:t>(IV)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4)углерод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555776" y="1412776"/>
            <a:ext cx="5904656" cy="4320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Cu(NO</a:t>
            </a:r>
            <a:r>
              <a:rPr lang="en-US" sz="1900" dirty="0" smtClean="0"/>
              <a:t>3</a:t>
            </a:r>
            <a:r>
              <a:rPr lang="en-US" dirty="0" smtClean="0"/>
              <a:t>)</a:t>
            </a:r>
            <a:r>
              <a:rPr lang="en-US" sz="1900" dirty="0" smtClean="0"/>
              <a:t>2</a:t>
            </a:r>
            <a:r>
              <a:rPr lang="en-US" dirty="0" smtClean="0"/>
              <a:t> – </a:t>
            </a:r>
            <a:r>
              <a:rPr lang="ru-RU" dirty="0" smtClean="0"/>
              <a:t>соль. С солями реагируют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004420" y="5755806"/>
            <a:ext cx="3639587" cy="10350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Участвуют в </a:t>
            </a:r>
            <a:r>
              <a:rPr lang="ru-RU" sz="1400" b="1" dirty="0" smtClean="0">
                <a:solidFill>
                  <a:schemeClr val="tx1"/>
                </a:solidFill>
              </a:rPr>
              <a:t>ОВР </a:t>
            </a:r>
            <a:r>
              <a:rPr lang="ru-RU" sz="1400" dirty="0" smtClean="0">
                <a:solidFill>
                  <a:schemeClr val="tx1"/>
                </a:solidFill>
              </a:rPr>
              <a:t>процессах (смотреть на </a:t>
            </a:r>
            <a:r>
              <a:rPr lang="ru-RU" sz="1400" b="1" dirty="0" smtClean="0">
                <a:solidFill>
                  <a:schemeClr val="tx1"/>
                </a:solidFill>
              </a:rPr>
              <a:t>степень окисления </a:t>
            </a:r>
            <a:r>
              <a:rPr lang="ru-RU" sz="1400" b="1" dirty="0" err="1" smtClean="0">
                <a:solidFill>
                  <a:schemeClr val="tx1"/>
                </a:solidFill>
              </a:rPr>
              <a:t>Ме</a:t>
            </a:r>
            <a:r>
              <a:rPr lang="ru-RU" sz="1400" dirty="0" smtClean="0">
                <a:solidFill>
                  <a:schemeClr val="tx1"/>
                </a:solidFill>
              </a:rPr>
              <a:t>, на </a:t>
            </a:r>
            <a:r>
              <a:rPr lang="ru-RU" sz="1400" b="1" dirty="0" smtClean="0">
                <a:solidFill>
                  <a:schemeClr val="tx1"/>
                </a:solidFill>
              </a:rPr>
              <a:t>кислотный остаток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34018" y="5877272"/>
            <a:ext cx="3168352" cy="7920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Кислородсодержащие соли разлагаются при нагревании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1916832"/>
            <a:ext cx="1080120" cy="6732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кислоты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3635896" y="2011128"/>
            <a:ext cx="648072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1916832"/>
            <a:ext cx="4176464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если один из </a:t>
            </a:r>
            <a:r>
              <a:rPr lang="ru-RU" u="sng" dirty="0">
                <a:solidFill>
                  <a:schemeClr val="tx1"/>
                </a:solidFill>
              </a:rPr>
              <a:t>продуктов</a:t>
            </a:r>
            <a:r>
              <a:rPr lang="ru-RU" dirty="0">
                <a:solidFill>
                  <a:schemeClr val="tx1"/>
                </a:solidFill>
              </a:rPr>
              <a:t> реакции </a:t>
            </a:r>
            <a:r>
              <a:rPr lang="ru-RU" dirty="0" smtClean="0">
                <a:solidFill>
                  <a:schemeClr val="tx1"/>
                </a:solidFill>
              </a:rPr>
              <a:t>нерастворим, </a:t>
            </a:r>
            <a:r>
              <a:rPr lang="ru-RU" dirty="0">
                <a:solidFill>
                  <a:schemeClr val="tx1"/>
                </a:solidFill>
              </a:rPr>
              <a:t>или он </a:t>
            </a:r>
            <a:r>
              <a:rPr lang="ru-RU" dirty="0" smtClean="0">
                <a:solidFill>
                  <a:schemeClr val="tx1"/>
                </a:solidFill>
              </a:rPr>
              <a:t>газ, </a:t>
            </a:r>
            <a:r>
              <a:rPr lang="ru-RU" dirty="0">
                <a:solidFill>
                  <a:schemeClr val="tx1"/>
                </a:solidFill>
              </a:rPr>
              <a:t>или более слабая кислота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72541" y="2996952"/>
            <a:ext cx="1109384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щелочи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3635896" y="3040171"/>
            <a:ext cx="648072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99992" y="3048542"/>
            <a:ext cx="4176464" cy="7920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если один из </a:t>
            </a:r>
            <a:r>
              <a:rPr lang="ru-RU" b="1" u="sng" dirty="0"/>
              <a:t>продуктов</a:t>
            </a:r>
            <a:r>
              <a:rPr lang="ru-RU" b="1" dirty="0"/>
              <a:t> реакции нерастворим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375123" y="3717032"/>
            <a:ext cx="828725" cy="64807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соли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959932" y="4005063"/>
            <a:ext cx="4716524" cy="72008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если</a:t>
            </a:r>
            <a:r>
              <a:rPr lang="ru-RU" b="1" u="sng" dirty="0">
                <a:solidFill>
                  <a:schemeClr val="tx1"/>
                </a:solidFill>
              </a:rPr>
              <a:t> исходные </a:t>
            </a:r>
            <a:r>
              <a:rPr lang="ru-RU" b="1" dirty="0">
                <a:solidFill>
                  <a:schemeClr val="tx1"/>
                </a:solidFill>
              </a:rPr>
              <a:t>соли </a:t>
            </a:r>
            <a:r>
              <a:rPr lang="ru-RU" b="1" u="sng" dirty="0">
                <a:solidFill>
                  <a:schemeClr val="tx1"/>
                </a:solidFill>
              </a:rPr>
              <a:t>растворимы</a:t>
            </a:r>
            <a:r>
              <a:rPr lang="ru-RU" b="1" dirty="0">
                <a:solidFill>
                  <a:schemeClr val="tx1"/>
                </a:solidFill>
              </a:rPr>
              <a:t>, а один из </a:t>
            </a:r>
            <a:r>
              <a:rPr lang="ru-RU" b="1" u="sng" dirty="0">
                <a:solidFill>
                  <a:schemeClr val="tx1"/>
                </a:solidFill>
              </a:rPr>
              <a:t>продуктов </a:t>
            </a:r>
            <a:r>
              <a:rPr lang="ru-RU" b="1" dirty="0">
                <a:solidFill>
                  <a:schemeClr val="tx1"/>
                </a:solidFill>
              </a:rPr>
              <a:t>нерастворим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23729" y="4797152"/>
            <a:ext cx="1224136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металлы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4869160"/>
            <a:ext cx="4824536" cy="8423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если </a:t>
            </a:r>
            <a:r>
              <a:rPr lang="ru-RU" b="1" dirty="0" err="1">
                <a:solidFill>
                  <a:schemeClr val="tx1"/>
                </a:solidFill>
              </a:rPr>
              <a:t>Ме</a:t>
            </a:r>
            <a:r>
              <a:rPr lang="ru-RU" b="1" dirty="0">
                <a:solidFill>
                  <a:schemeClr val="tx1"/>
                </a:solidFill>
              </a:rPr>
              <a:t> расположен в ряду активности </a:t>
            </a:r>
            <a:r>
              <a:rPr lang="ru-RU" b="1" u="sng" dirty="0">
                <a:solidFill>
                  <a:schemeClr val="tx1"/>
                </a:solidFill>
              </a:rPr>
              <a:t>левее </a:t>
            </a:r>
            <a:r>
              <a:rPr lang="ru-RU" b="1" dirty="0" err="1">
                <a:solidFill>
                  <a:schemeClr val="tx1"/>
                </a:solidFill>
              </a:rPr>
              <a:t>Ме</a:t>
            </a:r>
            <a:r>
              <a:rPr lang="ru-RU" b="1" dirty="0">
                <a:solidFill>
                  <a:schemeClr val="tx1"/>
                </a:solidFill>
              </a:rPr>
              <a:t> из исходной соли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3267508" y="4005062"/>
            <a:ext cx="648072" cy="32019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3418301" y="5047825"/>
            <a:ext cx="324036" cy="24231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467600" cy="346050"/>
          </a:xfrm>
        </p:spPr>
        <p:txBody>
          <a:bodyPr>
            <a:normAutofit/>
          </a:bodyPr>
          <a:lstStyle/>
          <a:p>
            <a:r>
              <a:rPr lang="ru-RU" sz="1400" dirty="0"/>
              <a:t>Задание 8,11 </a:t>
            </a:r>
            <a:r>
              <a:rPr lang="ru-RU" sz="1400" b="1" dirty="0" smtClean="0"/>
              <a:t>С раствором нитрата меди </a:t>
            </a:r>
            <a:r>
              <a:rPr lang="en-US" sz="1400" b="1" dirty="0" smtClean="0"/>
              <a:t>(II</a:t>
            </a:r>
            <a:r>
              <a:rPr lang="ru-RU" sz="1400" b="1" dirty="0" smtClean="0"/>
              <a:t>) может взаимодействовать</a:t>
            </a:r>
            <a:endParaRPr lang="ru-RU" sz="1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7719938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</a:rPr>
              <a:t>1)цинк   </a:t>
            </a:r>
            <a:r>
              <a:rPr lang="ru-RU" sz="1800" b="1" dirty="0" smtClean="0"/>
              <a:t>                                              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2)гидроксид железа 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(II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)   </a:t>
            </a:r>
          </a:p>
          <a:p>
            <a:pPr marL="0" indent="0">
              <a:buNone/>
            </a:pPr>
            <a:r>
              <a:rPr lang="ru-RU" sz="1800" b="1" dirty="0" smtClean="0"/>
              <a:t> 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3) оксид углерода 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(IV)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  <a:r>
              <a:rPr lang="ru-RU" sz="1800" b="1" dirty="0" smtClean="0">
                <a:solidFill>
                  <a:srgbClr val="FFC000"/>
                </a:solidFill>
              </a:rPr>
              <a:t>4)углерод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95536" y="2132856"/>
            <a:ext cx="8424936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68555"/>
              </p:ext>
            </p:extLst>
          </p:nvPr>
        </p:nvGraphicFramePr>
        <p:xfrm>
          <a:off x="323528" y="1700809"/>
          <a:ext cx="7848872" cy="4018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29594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Zn -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металл, в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ряду напряжения ЛЕВЕЕ 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, значит будет реагировать,</a:t>
                      </a:r>
                    </a:p>
                    <a:p>
                      <a:pPr marL="0" indent="0">
                        <a:buNone/>
                      </a:pPr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sz="2400" baseline="0" dirty="0" err="1" smtClean="0">
                          <a:solidFill>
                            <a:schemeClr val="tx1"/>
                          </a:solidFill>
                        </a:rPr>
                        <a:t>Zn+Cu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(NO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= Zn(NO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+ Cu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959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2) F</a:t>
                      </a:r>
                      <a:r>
                        <a:rPr lang="ru-RU" sz="1600" dirty="0" smtClean="0"/>
                        <a:t>е</a:t>
                      </a:r>
                      <a:r>
                        <a:rPr lang="en-US" sz="1600" dirty="0" smtClean="0"/>
                        <a:t>(OH)</a:t>
                      </a:r>
                      <a:r>
                        <a:rPr lang="en-US" sz="1400" dirty="0" smtClean="0"/>
                        <a:t>3</a:t>
                      </a:r>
                      <a:r>
                        <a:rPr lang="en-US" sz="1600" dirty="0" smtClean="0"/>
                        <a:t> </a:t>
                      </a:r>
                      <a:r>
                        <a:rPr lang="ru-RU" sz="1600" dirty="0" smtClean="0"/>
                        <a:t>– нерастворимый, амфотерный гидроксид, реагировать не будет,</a:t>
                      </a:r>
                    </a:p>
                    <a:p>
                      <a:endParaRPr lang="ru-RU" sz="1600" dirty="0" smtClean="0"/>
                    </a:p>
                    <a:p>
                      <a:pPr algn="ctr"/>
                      <a:r>
                        <a:rPr lang="en-US" sz="2400" b="1" dirty="0" smtClean="0"/>
                        <a:t>F</a:t>
                      </a:r>
                      <a:r>
                        <a:rPr lang="ru-RU" sz="2400" b="1" dirty="0" smtClean="0"/>
                        <a:t>е</a:t>
                      </a:r>
                      <a:r>
                        <a:rPr lang="en-US" sz="2400" b="1" dirty="0" smtClean="0"/>
                        <a:t>(OH)</a:t>
                      </a:r>
                      <a:r>
                        <a:rPr lang="en-US" sz="1800" b="1" dirty="0" smtClean="0"/>
                        <a:t>3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ru-RU" sz="2400" b="1" dirty="0" smtClean="0"/>
                        <a:t> + 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Cu(NO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400" b="1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71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3) </a:t>
                      </a:r>
                      <a:r>
                        <a:rPr lang="en-US" sz="1600" dirty="0" smtClean="0"/>
                        <a:t>CO2 </a:t>
                      </a:r>
                      <a:r>
                        <a:rPr lang="ru-RU" sz="1600" dirty="0" smtClean="0"/>
                        <a:t>–кислотный оксид, соответствует </a:t>
                      </a:r>
                      <a:r>
                        <a:rPr lang="ru-RU" sz="1600" u="sng" dirty="0" smtClean="0"/>
                        <a:t>слабой</a:t>
                      </a:r>
                      <a:r>
                        <a:rPr lang="ru-RU" sz="1600" dirty="0" smtClean="0"/>
                        <a:t> угольной кислоте, реагировать не будет</a:t>
                      </a:r>
                    </a:p>
                    <a:p>
                      <a:pPr algn="ctr"/>
                      <a:r>
                        <a:rPr lang="en-US" sz="2400" b="1" dirty="0" smtClean="0"/>
                        <a:t>CO</a:t>
                      </a:r>
                      <a:r>
                        <a:rPr lang="en-US" sz="2000" b="1" dirty="0" smtClean="0"/>
                        <a:t>2</a:t>
                      </a:r>
                      <a:r>
                        <a:rPr lang="ru-RU" sz="2400" b="1" dirty="0" smtClean="0"/>
                        <a:t> + 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Cu(NO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8119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С - неметалл</a:t>
                      </a:r>
                    </a:p>
                    <a:p>
                      <a:pPr algn="ctr"/>
                      <a:r>
                        <a:rPr lang="ru-RU" sz="2400" dirty="0" smtClean="0"/>
                        <a:t>4) </a:t>
                      </a:r>
                      <a:r>
                        <a:rPr lang="ru-RU" sz="2400" b="1" dirty="0" smtClean="0"/>
                        <a:t>С + 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Cu(NO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400" b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Не равно 10"/>
          <p:cNvSpPr/>
          <p:nvPr/>
        </p:nvSpPr>
        <p:spPr>
          <a:xfrm>
            <a:off x="5796136" y="3240220"/>
            <a:ext cx="360040" cy="292474"/>
          </a:xfrm>
          <a:prstGeom prst="mathNotEqual">
            <a:avLst>
              <a:gd name="adj1" fmla="val 23520"/>
              <a:gd name="adj2" fmla="val 4200000"/>
              <a:gd name="adj3" fmla="val 11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е равно 11"/>
          <p:cNvSpPr/>
          <p:nvPr/>
        </p:nvSpPr>
        <p:spPr>
          <a:xfrm>
            <a:off x="5444480" y="4166497"/>
            <a:ext cx="432048" cy="292474"/>
          </a:xfrm>
          <a:prstGeom prst="mathNotEqual">
            <a:avLst>
              <a:gd name="adj1" fmla="val 23520"/>
              <a:gd name="adj2" fmla="val 4200000"/>
              <a:gd name="adj3" fmla="val 11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е равно 12"/>
          <p:cNvSpPr/>
          <p:nvPr/>
        </p:nvSpPr>
        <p:spPr>
          <a:xfrm>
            <a:off x="5460929" y="5056655"/>
            <a:ext cx="351656" cy="292474"/>
          </a:xfrm>
          <a:prstGeom prst="mathNotEqual">
            <a:avLst>
              <a:gd name="adj1" fmla="val 23520"/>
              <a:gd name="adj2" fmla="val 4200000"/>
              <a:gd name="adj3" fmla="val 11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9698" y="5733256"/>
            <a:ext cx="243812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00B050"/>
                </a:solidFill>
              </a:rPr>
              <a:t>Ответ 1 </a:t>
            </a:r>
            <a:endParaRPr lang="ru-RU" sz="28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5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Задание </a:t>
            </a:r>
            <a:r>
              <a:rPr lang="ru-RU" dirty="0" smtClean="0"/>
              <a:t>9</a:t>
            </a:r>
            <a:r>
              <a:rPr lang="ru-RU" dirty="0"/>
              <a:t> </a:t>
            </a:r>
            <a:r>
              <a:rPr lang="ru-RU" sz="1600" dirty="0"/>
              <a:t>Установите соответствие между реагирующими веществами и продуктами(-ом) их взаимодействия: к каждой позиции, обозначенной буквой, подберите соответствующую позицию, обозначенную цифрой.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Реагирующие вещества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Продукты взаимодействия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36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Задание </a:t>
            </a:r>
            <a:r>
              <a:rPr lang="ru-RU" dirty="0" smtClean="0"/>
              <a:t>10</a:t>
            </a:r>
            <a:r>
              <a:rPr lang="ru-RU" dirty="0"/>
              <a:t> </a:t>
            </a:r>
            <a:r>
              <a:rPr lang="ru-RU" sz="2000" dirty="0"/>
              <a:t>Установите соответствие между формулой вещества и реагентами, с которыми это вещество может взаимодействовать.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Фо</a:t>
            </a:r>
            <a:r>
              <a:rPr lang="ru-RU" dirty="0"/>
              <a:t>рмула вещества</a:t>
            </a:r>
          </a:p>
          <a:p>
            <a:endParaRPr lang="ru-RU" dirty="0" smtClean="0"/>
          </a:p>
          <a:p>
            <a:r>
              <a:rPr lang="ru-RU" dirty="0" smtClean="0"/>
              <a:t>Кремний</a:t>
            </a:r>
          </a:p>
          <a:p>
            <a:r>
              <a:rPr lang="ru-RU" dirty="0" smtClean="0"/>
              <a:t>Оксид кальция</a:t>
            </a:r>
          </a:p>
          <a:p>
            <a:r>
              <a:rPr lang="ru-RU" dirty="0" smtClean="0"/>
              <a:t>Хлорид лития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Реагенты</a:t>
            </a:r>
          </a:p>
          <a:p>
            <a:pPr marL="0" indent="0">
              <a:buNone/>
            </a:pPr>
            <a:endParaRPr lang="ru-RU" dirty="0"/>
          </a:p>
          <a:p>
            <a:pPr marL="457200" indent="-457200">
              <a:buAutoNum type="arabicParenR"/>
            </a:pPr>
            <a:r>
              <a:rPr lang="ru-RU" dirty="0" smtClean="0"/>
              <a:t>вода, углекислый газ</a:t>
            </a:r>
          </a:p>
          <a:p>
            <a:pPr marL="457200" indent="-457200">
              <a:buAutoNum type="arabicParenR"/>
            </a:pPr>
            <a:r>
              <a:rPr lang="ru-RU" dirty="0" smtClean="0"/>
              <a:t>Фосфат калия, нитрат серебра</a:t>
            </a:r>
          </a:p>
          <a:p>
            <a:pPr marL="457200" indent="-457200">
              <a:buAutoNum type="arabicParenR"/>
            </a:pPr>
            <a:r>
              <a:rPr lang="ru-RU" dirty="0" smtClean="0"/>
              <a:t>Сульфат железа и соляная кислота</a:t>
            </a:r>
          </a:p>
          <a:p>
            <a:pPr marL="457200" indent="-457200">
              <a:buAutoNum type="arabicParenR"/>
            </a:pPr>
            <a:r>
              <a:rPr lang="ru-RU" dirty="0" smtClean="0"/>
              <a:t>Кислород, гидроксид натрия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9698" y="5733256"/>
            <a:ext cx="243812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00B050"/>
                </a:solidFill>
              </a:rPr>
              <a:t>Ответ 412 </a:t>
            </a:r>
            <a:endParaRPr lang="ru-RU" sz="28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07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Задание 12 Признаком протекания химической реакции между гидроксидом меди (</a:t>
            </a:r>
            <a:r>
              <a:rPr lang="en-US" sz="2400" dirty="0" smtClean="0"/>
              <a:t>II</a:t>
            </a:r>
            <a:r>
              <a:rPr lang="ru-RU" sz="2400" dirty="0" smtClean="0"/>
              <a:t>) и хлороводородной кислотой является</a:t>
            </a:r>
            <a:endParaRPr lang="ru-RU" sz="2400" dirty="0"/>
          </a:p>
        </p:txBody>
      </p:sp>
      <p:sp>
        <p:nvSpPr>
          <p:cNvPr id="15" name="Объект 14"/>
          <p:cNvSpPr>
            <a:spLocks noGrp="1"/>
          </p:cNvSpPr>
          <p:nvPr>
            <p:ph sz="quarter" idx="2"/>
          </p:nvPr>
        </p:nvSpPr>
        <p:spPr>
          <a:xfrm>
            <a:off x="251520" y="2852936"/>
            <a:ext cx="7128792" cy="3516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Cu(OH)</a:t>
            </a:r>
            <a:r>
              <a:rPr lang="en-US" sz="1800" dirty="0" smtClean="0"/>
              <a:t>2</a:t>
            </a:r>
            <a:r>
              <a:rPr lang="en-US" dirty="0" smtClean="0"/>
              <a:t>+HCl =CuCl</a:t>
            </a:r>
            <a:r>
              <a:rPr lang="en-US" sz="1800" dirty="0" smtClean="0"/>
              <a:t>2</a:t>
            </a:r>
            <a:r>
              <a:rPr lang="en-US" dirty="0" smtClean="0"/>
              <a:t>+H</a:t>
            </a:r>
            <a:r>
              <a:rPr lang="en-US" sz="1800" dirty="0" smtClean="0"/>
              <a:t>2</a:t>
            </a:r>
            <a:r>
              <a:rPr lang="en-US" dirty="0"/>
              <a:t>O</a:t>
            </a:r>
            <a:endParaRPr lang="en-US" sz="18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067128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1) выпадение осадка     2) появление запаха</a:t>
            </a:r>
          </a:p>
          <a:p>
            <a:pPr marL="0" indent="0">
              <a:buNone/>
            </a:pPr>
            <a:r>
              <a:rPr lang="ru-RU" sz="2000" dirty="0" smtClean="0"/>
              <a:t>3) выделение газа          4) растворение осадка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endParaRPr lang="en-US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1026" name="Picture 2" descr="C:\Documents and Settings\Admin\Мои документы\Downloads\Copper_(II)_hydroxide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3"/>
            <a:ext cx="4536504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580112" y="2924944"/>
            <a:ext cx="2520280" cy="720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Ответ 4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90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№1 «Химический элемент, простое вещество»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75240" cy="5277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При </a:t>
            </a:r>
            <a:r>
              <a:rPr lang="ru-RU" i="1" dirty="0"/>
              <a:t>выполнении задания №1 ОГЭ необходимо ориентироваться на данный алгоритм.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Если в задании говорится о </a:t>
            </a:r>
            <a:r>
              <a:rPr lang="ru-RU" u="sng" dirty="0"/>
              <a:t>химическом элементе (атоме)</a:t>
            </a:r>
            <a:r>
              <a:rPr lang="ru-RU" dirty="0"/>
              <a:t>, то в задании будет сказано о:</a:t>
            </a:r>
          </a:p>
          <a:p>
            <a:r>
              <a:rPr lang="ru-RU" dirty="0"/>
              <a:t>1) протонах, электронах, нейтронах;</a:t>
            </a:r>
          </a:p>
          <a:p>
            <a:r>
              <a:rPr lang="ru-RU" dirty="0"/>
              <a:t>2) энергетических уровнях;</a:t>
            </a:r>
          </a:p>
          <a:p>
            <a:r>
              <a:rPr lang="ru-RU" dirty="0"/>
              <a:t>3) изотопах;</a:t>
            </a:r>
          </a:p>
          <a:p>
            <a:r>
              <a:rPr lang="ru-RU" dirty="0"/>
              <a:t>4) степени окисления (валентности);</a:t>
            </a:r>
          </a:p>
          <a:p>
            <a:r>
              <a:rPr lang="ru-RU" dirty="0"/>
              <a:t>5) о том, что он (химический элемент) входит в состав удобрений, лекарственных препаратов, живых организмов, живых клеток, земной коры, в состав сложных веществ (белков, жиров, углеводах, нуклеиновых кислот, витаминов, серной кислоты, соляной кислоты, щелочи и т.п.).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Если </a:t>
            </a:r>
            <a:r>
              <a:rPr lang="ru-RU" dirty="0"/>
              <a:t>в задании говорится о </a:t>
            </a:r>
            <a:r>
              <a:rPr lang="ru-RU" u="sng" dirty="0"/>
              <a:t>простом веществе</a:t>
            </a:r>
            <a:r>
              <a:rPr lang="ru-RU" dirty="0"/>
              <a:t>, то в задании будет сказано о:</a:t>
            </a:r>
          </a:p>
          <a:p>
            <a:r>
              <a:rPr lang="ru-RU" dirty="0"/>
              <a:t>1) о том, чем он является (металл или неметалл);</a:t>
            </a:r>
          </a:p>
          <a:p>
            <a:r>
              <a:rPr lang="ru-RU" dirty="0"/>
              <a:t>2) его физических свойствах (агрегатное состояние (газ, жидкость, твердое вещество), цвет, вкус, запах, температура, электропроводность и т.п.);</a:t>
            </a:r>
          </a:p>
          <a:p>
            <a:r>
              <a:rPr lang="ru-RU" dirty="0"/>
              <a:t>3) его химических  свойствах (нагревание, окисление, растворение, горение, взаимодействие (реагирование) с веществами);</a:t>
            </a:r>
          </a:p>
          <a:p>
            <a:r>
              <a:rPr lang="ru-RU" dirty="0"/>
              <a:t>4) его получении, его активности;</a:t>
            </a:r>
          </a:p>
          <a:p>
            <a:r>
              <a:rPr lang="ru-RU" dirty="0"/>
              <a:t>5) о том, что он входит в состав атмосферы, планеты Земля и т.п.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40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Задание 13 Наибольшее количество анионов образуется при диссоциации</a:t>
            </a:r>
            <a:r>
              <a:rPr lang="en-US" dirty="0" smtClean="0"/>
              <a:t> </a:t>
            </a:r>
            <a:r>
              <a:rPr lang="ru-RU" dirty="0" smtClean="0"/>
              <a:t>1 моль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4320480" cy="136815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1) ZnCl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 </a:t>
            </a:r>
            <a:r>
              <a:rPr lang="ru-RU" dirty="0" smtClean="0">
                <a:solidFill>
                  <a:schemeClr val="tx1"/>
                </a:solidFill>
              </a:rPr>
              <a:t>       </a:t>
            </a:r>
            <a:r>
              <a:rPr lang="en-US" dirty="0" smtClean="0">
                <a:solidFill>
                  <a:schemeClr val="tx1"/>
                </a:solidFill>
              </a:rPr>
              <a:t>2) Fe(OH)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</a:p>
          <a:p>
            <a:pPr marL="0" indent="0">
              <a:buNone/>
            </a:pPr>
            <a:r>
              <a:rPr lang="en-US" dirty="0"/>
              <a:t>3) Fe(NO</a:t>
            </a:r>
            <a:r>
              <a:rPr lang="en-US" sz="1800" dirty="0"/>
              <a:t>3</a:t>
            </a:r>
            <a:r>
              <a:rPr lang="en-US" dirty="0"/>
              <a:t>)</a:t>
            </a:r>
            <a:r>
              <a:rPr lang="en-US" sz="1800" dirty="0"/>
              <a:t>3</a:t>
            </a:r>
            <a:r>
              <a:rPr lang="en-US" dirty="0"/>
              <a:t>, </a:t>
            </a:r>
            <a:r>
              <a:rPr lang="en-US" dirty="0" smtClean="0"/>
              <a:t> </a:t>
            </a:r>
            <a:r>
              <a:rPr lang="ru-RU" dirty="0" smtClean="0"/>
              <a:t>   </a:t>
            </a:r>
            <a:r>
              <a:rPr lang="en-US" dirty="0" smtClean="0"/>
              <a:t>4)H</a:t>
            </a:r>
            <a:r>
              <a:rPr lang="en-US" sz="1800" dirty="0" smtClean="0"/>
              <a:t>2</a:t>
            </a:r>
            <a:r>
              <a:rPr lang="en-US" dirty="0"/>
              <a:t>S</a:t>
            </a:r>
            <a:r>
              <a:rPr lang="en-US" dirty="0" smtClean="0"/>
              <a:t>O</a:t>
            </a:r>
            <a:r>
              <a:rPr lang="en-US" sz="1800" dirty="0" smtClean="0"/>
              <a:t>4</a:t>
            </a:r>
            <a:endParaRPr lang="en-US" sz="18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7" name="Текст 6"/>
          <p:cNvSpPr>
            <a:spLocks noGrp="1"/>
          </p:cNvSpPr>
          <p:nvPr>
            <p:ph sz="quarter" idx="2"/>
          </p:nvPr>
        </p:nvSpPr>
        <p:spPr>
          <a:xfrm>
            <a:off x="467544" y="2348880"/>
            <a:ext cx="7532312" cy="3960440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Ионы – заряженные частицы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err="1" smtClean="0"/>
              <a:t>Диссоциируют</a:t>
            </a:r>
            <a:r>
              <a:rPr lang="ru-RU" dirty="0" smtClean="0"/>
              <a:t> на ионы:</a:t>
            </a:r>
          </a:p>
          <a:p>
            <a:pPr marL="0" indent="0">
              <a:buNone/>
            </a:pPr>
            <a:r>
              <a:rPr lang="ru-RU" dirty="0" smtClean="0"/>
              <a:t>Все растворимые </a:t>
            </a:r>
            <a:r>
              <a:rPr lang="ru-RU" b="1" dirty="0" smtClean="0">
                <a:solidFill>
                  <a:srgbClr val="00B050"/>
                </a:solidFill>
              </a:rPr>
              <a:t>соли</a:t>
            </a:r>
          </a:p>
          <a:p>
            <a:pPr marL="0" indent="0">
              <a:buNone/>
            </a:pPr>
            <a:r>
              <a:rPr lang="ru-RU" dirty="0" smtClean="0"/>
              <a:t>Сильные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кислоты</a:t>
            </a:r>
          </a:p>
          <a:p>
            <a:pPr marL="0" indent="0">
              <a:buNone/>
            </a:pPr>
            <a:r>
              <a:rPr lang="ru-RU" dirty="0" smtClean="0"/>
              <a:t>Растворимые </a:t>
            </a:r>
            <a:r>
              <a:rPr lang="ru-RU" dirty="0" smtClean="0">
                <a:solidFill>
                  <a:srgbClr val="0070C0"/>
                </a:solidFill>
              </a:rPr>
              <a:t>основания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691680" y="2924944"/>
            <a:ext cx="2232248" cy="86409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         + катион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572000" y="2924944"/>
            <a:ext cx="2232248" cy="86409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    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-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анион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2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1"/>
            <a:ext cx="8291264" cy="4320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en-US" sz="2800" dirty="0"/>
              <a:t/>
            </a:r>
            <a:br>
              <a:rPr lang="en-US" sz="2800" dirty="0"/>
            </a:br>
            <a:endParaRPr lang="ru-RU" sz="2700" dirty="0"/>
          </a:p>
        </p:txBody>
      </p:sp>
      <p:sp>
        <p:nvSpPr>
          <p:cNvPr id="7" name="Текст 6"/>
          <p:cNvSpPr>
            <a:spLocks noGrp="1"/>
          </p:cNvSpPr>
          <p:nvPr>
            <p:ph sz="quarter" idx="1"/>
          </p:nvPr>
        </p:nvSpPr>
        <p:spPr>
          <a:xfrm>
            <a:off x="1331640" y="1628800"/>
            <a:ext cx="3657600" cy="4572000"/>
          </a:xfrm>
          <a:noFill/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6588224" y="980728"/>
            <a:ext cx="2232248" cy="534831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ZnCl</a:t>
            </a:r>
            <a:r>
              <a:rPr lang="en-US" sz="1800" b="1" dirty="0" smtClean="0">
                <a:solidFill>
                  <a:srgbClr val="00B050"/>
                </a:solidFill>
              </a:rPr>
              <a:t>2</a:t>
            </a:r>
            <a:r>
              <a:rPr lang="en-US" sz="1800" b="1" dirty="0" smtClean="0"/>
              <a:t>       </a:t>
            </a:r>
          </a:p>
          <a:p>
            <a:pPr marL="0" indent="0">
              <a:buNone/>
            </a:pPr>
            <a:r>
              <a:rPr lang="en-US" b="1" dirty="0" smtClean="0"/>
              <a:t>Zn</a:t>
            </a:r>
            <a:r>
              <a:rPr lang="en-US" b="1" baseline="30000" dirty="0" smtClean="0"/>
              <a:t>2+</a:t>
            </a:r>
            <a:r>
              <a:rPr lang="en-US" b="1" dirty="0" smtClean="0"/>
              <a:t> +2Cl</a:t>
            </a:r>
            <a:r>
              <a:rPr lang="en-US" b="1" baseline="30000" dirty="0" smtClean="0"/>
              <a:t>-</a:t>
            </a:r>
            <a:endParaRPr lang="ru-RU" sz="1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400" b="1" baseline="300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200" b="1" baseline="30000" dirty="0" smtClean="0">
                <a:solidFill>
                  <a:srgbClr val="0070C0"/>
                </a:solidFill>
              </a:rPr>
              <a:t>Fe(OH)</a:t>
            </a:r>
            <a:r>
              <a:rPr lang="en-US" sz="3200" b="1" baseline="-25000" dirty="0" smtClean="0">
                <a:solidFill>
                  <a:srgbClr val="0070C0"/>
                </a:solidFill>
              </a:rPr>
              <a:t>2</a:t>
            </a:r>
            <a:r>
              <a:rPr lang="en-US" sz="3200" dirty="0" smtClean="0"/>
              <a:t> </a:t>
            </a:r>
            <a:endParaRPr lang="ru-RU" sz="3200" dirty="0" smtClean="0"/>
          </a:p>
          <a:p>
            <a:pPr marL="0" indent="0">
              <a:buNone/>
            </a:pPr>
            <a:r>
              <a:rPr lang="ru-RU" sz="1800" dirty="0" smtClean="0"/>
              <a:t>нерастворимый          гидроксид</a:t>
            </a:r>
          </a:p>
          <a:p>
            <a:pPr marL="0" indent="0">
              <a:buNone/>
            </a:pPr>
            <a:endParaRPr lang="ru-RU" sz="2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Fe</a:t>
            </a:r>
            <a:r>
              <a:rPr lang="ru-RU" b="1" dirty="0">
                <a:solidFill>
                  <a:srgbClr val="7030A0"/>
                </a:solidFill>
              </a:rPr>
              <a:t>(</a:t>
            </a:r>
            <a:r>
              <a:rPr lang="en-US" b="1" dirty="0" smtClean="0">
                <a:solidFill>
                  <a:srgbClr val="7030A0"/>
                </a:solidFill>
              </a:rPr>
              <a:t>NO</a:t>
            </a:r>
            <a:r>
              <a:rPr lang="en-US" b="1" baseline="-25000" dirty="0" smtClean="0">
                <a:solidFill>
                  <a:srgbClr val="7030A0"/>
                </a:solidFill>
              </a:rPr>
              <a:t>3</a:t>
            </a:r>
            <a:r>
              <a:rPr lang="en-US" b="1" dirty="0" smtClean="0">
                <a:solidFill>
                  <a:srgbClr val="7030A0"/>
                </a:solidFill>
              </a:rPr>
              <a:t>)</a:t>
            </a:r>
            <a:r>
              <a:rPr lang="en-US" b="1" baseline="-25000" dirty="0" smtClean="0">
                <a:solidFill>
                  <a:srgbClr val="7030A0"/>
                </a:solidFill>
              </a:rPr>
              <a:t>3</a:t>
            </a:r>
            <a:r>
              <a:rPr lang="ru-RU" b="1" baseline="-25000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                     </a:t>
            </a:r>
            <a:r>
              <a:rPr lang="en-US" b="1" dirty="0" smtClean="0"/>
              <a:t>Fe</a:t>
            </a:r>
            <a:r>
              <a:rPr lang="en-US" b="1" baseline="30000" dirty="0" smtClean="0"/>
              <a:t>3</a:t>
            </a:r>
            <a:r>
              <a:rPr lang="en-US" b="1" baseline="30000" dirty="0"/>
              <a:t>+</a:t>
            </a:r>
            <a:r>
              <a:rPr lang="en-US" b="1" dirty="0"/>
              <a:t>+</a:t>
            </a:r>
            <a:r>
              <a:rPr lang="en-US" b="1" dirty="0" smtClean="0"/>
              <a:t>3NO</a:t>
            </a:r>
            <a:r>
              <a:rPr lang="en-US" b="1" baseline="-25000" dirty="0" smtClean="0"/>
              <a:t>3</a:t>
            </a:r>
            <a:r>
              <a:rPr lang="en-US" b="1" baseline="30000" dirty="0" smtClean="0"/>
              <a:t>-</a:t>
            </a:r>
            <a:endParaRPr lang="ru-RU" b="1" dirty="0" smtClean="0"/>
          </a:p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b="1" baseline="-25000" dirty="0" smtClean="0">
                <a:solidFill>
                  <a:srgbClr val="C00000"/>
                </a:solidFill>
              </a:rPr>
              <a:t>2</a:t>
            </a:r>
            <a:r>
              <a:rPr lang="en-US" b="1" dirty="0">
                <a:solidFill>
                  <a:srgbClr val="C00000"/>
                </a:solidFill>
              </a:rPr>
              <a:t>S</a:t>
            </a:r>
            <a:r>
              <a:rPr lang="en-US" b="1" dirty="0" smtClean="0">
                <a:solidFill>
                  <a:srgbClr val="C00000"/>
                </a:solidFill>
              </a:rPr>
              <a:t>O</a:t>
            </a:r>
            <a:r>
              <a:rPr lang="en-US" b="1" baseline="-25000" dirty="0" smtClean="0">
                <a:solidFill>
                  <a:srgbClr val="C00000"/>
                </a:solidFill>
              </a:rPr>
              <a:t>4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    </a:t>
            </a:r>
            <a:r>
              <a:rPr lang="en-US" b="1" dirty="0"/>
              <a:t>2</a:t>
            </a:r>
            <a:r>
              <a:rPr lang="en-US" b="1" dirty="0" smtClean="0"/>
              <a:t>H</a:t>
            </a:r>
            <a:r>
              <a:rPr lang="en-US" b="1" baseline="30000" dirty="0" smtClean="0"/>
              <a:t>+</a:t>
            </a:r>
            <a:r>
              <a:rPr lang="en-US" b="1" dirty="0" smtClean="0"/>
              <a:t>+SO</a:t>
            </a:r>
            <a:r>
              <a:rPr lang="en-US" b="1" baseline="-25000" dirty="0" smtClean="0"/>
              <a:t>4</a:t>
            </a:r>
            <a:r>
              <a:rPr lang="en-US" b="1" baseline="30000" dirty="0"/>
              <a:t>2</a:t>
            </a:r>
            <a:r>
              <a:rPr lang="en-US" b="1" baseline="30000" dirty="0" smtClean="0"/>
              <a:t>-</a:t>
            </a:r>
            <a:endParaRPr lang="ru-RU" b="1" dirty="0"/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3300" b="1" u="sng" dirty="0" smtClean="0">
                <a:solidFill>
                  <a:srgbClr val="00B050"/>
                </a:solidFill>
              </a:rPr>
              <a:t>ОТВЕТ 3</a:t>
            </a:r>
            <a:endParaRPr lang="ru-RU" sz="3300" b="1" u="sng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Documents and Settings\Admin\Рабочий стол\ХИМИЯ  Овчинникова\9  класс\таблица растворимост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52" y="1052736"/>
            <a:ext cx="616890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1309241" y="3089464"/>
            <a:ext cx="2766966" cy="247023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210120" y="2104913"/>
            <a:ext cx="288032" cy="1029266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7406312" y="1427276"/>
            <a:ext cx="349992" cy="108012"/>
          </a:xfrm>
          <a:prstGeom prst="leftRight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519730" y="1989230"/>
            <a:ext cx="213596" cy="222727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251729" y="2381635"/>
            <a:ext cx="4034876" cy="20692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7756304" y="3593392"/>
            <a:ext cx="628804" cy="108012"/>
          </a:xfrm>
          <a:prstGeom prst="leftRight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80477" y="1937330"/>
            <a:ext cx="115144" cy="495866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1340838" y="2744809"/>
            <a:ext cx="4392488" cy="180022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184319" y="4248281"/>
            <a:ext cx="134819" cy="20141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534519" y="2185263"/>
            <a:ext cx="130872" cy="219895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7581308" y="4455693"/>
            <a:ext cx="643443" cy="118285"/>
          </a:xfrm>
          <a:prstGeom prst="leftRight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184667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1) ZnCl</a:t>
            </a:r>
            <a:r>
              <a:rPr lang="en-US" sz="1400" b="1" dirty="0">
                <a:solidFill>
                  <a:srgbClr val="00B050"/>
                </a:solidFill>
              </a:rPr>
              <a:t>2</a:t>
            </a:r>
            <a:r>
              <a:rPr lang="en-US" b="1" dirty="0">
                <a:solidFill>
                  <a:srgbClr val="00B050"/>
                </a:solidFill>
              </a:rPr>
              <a:t>,  </a:t>
            </a:r>
            <a:r>
              <a:rPr lang="ru-RU" b="1" dirty="0">
                <a:solidFill>
                  <a:srgbClr val="00B050"/>
                </a:solidFill>
              </a:rPr>
              <a:t>       </a:t>
            </a:r>
            <a:r>
              <a:rPr lang="en-US" b="1" dirty="0">
                <a:solidFill>
                  <a:srgbClr val="0070C0"/>
                </a:solidFill>
              </a:rPr>
              <a:t>2) </a:t>
            </a:r>
            <a:r>
              <a:rPr lang="en-US" b="1" dirty="0" smtClean="0">
                <a:solidFill>
                  <a:srgbClr val="0070C0"/>
                </a:solidFill>
              </a:rPr>
              <a:t>Fe(OH)</a:t>
            </a:r>
            <a:r>
              <a:rPr lang="en-US" sz="1400" b="1" dirty="0" smtClean="0">
                <a:solidFill>
                  <a:srgbClr val="0070C0"/>
                </a:solidFill>
              </a:rPr>
              <a:t>2</a:t>
            </a:r>
            <a:r>
              <a:rPr lang="ru-RU" sz="1400" b="1" dirty="0">
                <a:solidFill>
                  <a:srgbClr val="0070C0"/>
                </a:solidFill>
              </a:rPr>
              <a:t>,</a:t>
            </a:r>
            <a:r>
              <a:rPr lang="ru-RU" sz="1400" b="1" dirty="0" smtClean="0">
                <a:solidFill>
                  <a:srgbClr val="0070C0"/>
                </a:solidFill>
              </a:rPr>
              <a:t>       </a:t>
            </a:r>
            <a:r>
              <a:rPr lang="en-US" b="1" dirty="0" smtClean="0">
                <a:solidFill>
                  <a:srgbClr val="7030A0"/>
                </a:solidFill>
              </a:rPr>
              <a:t>3)Fe(NO</a:t>
            </a:r>
            <a:r>
              <a:rPr lang="en-US" sz="1400" b="1" dirty="0" smtClean="0">
                <a:solidFill>
                  <a:srgbClr val="7030A0"/>
                </a:solidFill>
              </a:rPr>
              <a:t>3</a:t>
            </a:r>
            <a:r>
              <a:rPr lang="en-US" b="1" dirty="0" smtClean="0">
                <a:solidFill>
                  <a:srgbClr val="7030A0"/>
                </a:solidFill>
              </a:rPr>
              <a:t>)</a:t>
            </a:r>
            <a:r>
              <a:rPr lang="en-US" sz="1400" b="1" dirty="0" smtClean="0">
                <a:solidFill>
                  <a:srgbClr val="7030A0"/>
                </a:solidFill>
              </a:rPr>
              <a:t>3</a:t>
            </a:r>
            <a:r>
              <a:rPr lang="en-US" b="1" dirty="0">
                <a:solidFill>
                  <a:srgbClr val="7030A0"/>
                </a:solidFill>
              </a:rPr>
              <a:t>,  </a:t>
            </a:r>
            <a:r>
              <a:rPr lang="ru-RU" b="1" dirty="0">
                <a:solidFill>
                  <a:srgbClr val="7030A0"/>
                </a:solidFill>
              </a:rPr>
              <a:t> 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4)H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en-US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24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14 Выделение газа происходит при взаимодействии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80728" y="1601105"/>
            <a:ext cx="3034680" cy="406104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200" dirty="0" smtClean="0"/>
              <a:t>1)MgCl</a:t>
            </a:r>
            <a:r>
              <a:rPr lang="en-US" sz="5600" dirty="0" smtClean="0"/>
              <a:t>2</a:t>
            </a:r>
            <a:r>
              <a:rPr lang="en-US" sz="7200" dirty="0" smtClean="0"/>
              <a:t> </a:t>
            </a:r>
            <a:r>
              <a:rPr lang="ru-RU" sz="7200" dirty="0" smtClean="0"/>
              <a:t>и</a:t>
            </a:r>
            <a:r>
              <a:rPr lang="en-US" sz="7200" dirty="0" smtClean="0"/>
              <a:t> Ba(NO</a:t>
            </a:r>
            <a:r>
              <a:rPr lang="en-US" sz="5600" dirty="0" smtClean="0"/>
              <a:t>3</a:t>
            </a:r>
            <a:r>
              <a:rPr lang="en-US" sz="7200" dirty="0" smtClean="0"/>
              <a:t>)</a:t>
            </a:r>
            <a:r>
              <a:rPr lang="en-US" sz="5600" dirty="0" smtClean="0"/>
              <a:t>2</a:t>
            </a:r>
          </a:p>
          <a:p>
            <a:pPr marL="0" indent="0">
              <a:buNone/>
            </a:pPr>
            <a:r>
              <a:rPr lang="en-US" sz="7200" dirty="0" smtClean="0"/>
              <a:t>2)Na</a:t>
            </a:r>
            <a:r>
              <a:rPr lang="en-US" sz="5600" dirty="0" smtClean="0"/>
              <a:t>2</a:t>
            </a:r>
            <a:r>
              <a:rPr lang="en-US" sz="7200" dirty="0" smtClean="0"/>
              <a:t>CO</a:t>
            </a:r>
            <a:r>
              <a:rPr lang="en-US" sz="5600" dirty="0" smtClean="0"/>
              <a:t>3</a:t>
            </a:r>
            <a:r>
              <a:rPr lang="en-US" sz="7200" dirty="0" smtClean="0"/>
              <a:t> </a:t>
            </a:r>
            <a:r>
              <a:rPr lang="ru-RU" sz="7200" dirty="0" smtClean="0"/>
              <a:t>и</a:t>
            </a:r>
            <a:r>
              <a:rPr lang="en-US" sz="7200" dirty="0" smtClean="0"/>
              <a:t> CaCl</a:t>
            </a:r>
            <a:r>
              <a:rPr lang="en-US" sz="5600" dirty="0" smtClean="0"/>
              <a:t>2</a:t>
            </a:r>
          </a:p>
          <a:p>
            <a:pPr marL="0" indent="0">
              <a:buNone/>
            </a:pPr>
            <a:r>
              <a:rPr lang="en-US" sz="7200" dirty="0" smtClean="0"/>
              <a:t>3)NH</a:t>
            </a:r>
            <a:r>
              <a:rPr lang="en-US" sz="5600" dirty="0" smtClean="0"/>
              <a:t>4</a:t>
            </a:r>
            <a:r>
              <a:rPr lang="en-US" sz="7200" dirty="0" smtClean="0"/>
              <a:t>Cl </a:t>
            </a:r>
            <a:r>
              <a:rPr lang="ru-RU" sz="7200" dirty="0" smtClean="0"/>
              <a:t>и </a:t>
            </a:r>
            <a:r>
              <a:rPr lang="en-US" sz="7200" dirty="0" smtClean="0"/>
              <a:t>NaOH</a:t>
            </a:r>
          </a:p>
          <a:p>
            <a:pPr marL="0" indent="0">
              <a:buNone/>
            </a:pPr>
            <a:r>
              <a:rPr lang="en-US" sz="7200" dirty="0" smtClean="0"/>
              <a:t>4)CuSO</a:t>
            </a:r>
            <a:r>
              <a:rPr lang="en-US" sz="5600" dirty="0" smtClean="0"/>
              <a:t>4</a:t>
            </a:r>
            <a:r>
              <a:rPr lang="en-US" sz="7200" dirty="0" smtClean="0"/>
              <a:t> </a:t>
            </a:r>
            <a:r>
              <a:rPr lang="ru-RU" sz="7200" dirty="0" smtClean="0"/>
              <a:t>и </a:t>
            </a:r>
            <a:r>
              <a:rPr lang="en-US" sz="7200" dirty="0" smtClean="0"/>
              <a:t>KOH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827584" y="5592098"/>
            <a:ext cx="2088232" cy="87528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9600" b="1" u="sng" dirty="0" smtClean="0">
                <a:solidFill>
                  <a:srgbClr val="00B050"/>
                </a:solidFill>
              </a:rPr>
              <a:t>Ответ 3</a:t>
            </a:r>
            <a:r>
              <a:rPr lang="en-US" sz="9600" b="1" u="sng" dirty="0" smtClean="0">
                <a:solidFill>
                  <a:srgbClr val="00B050"/>
                </a:solidFill>
              </a:rPr>
              <a:t> </a:t>
            </a:r>
            <a:endParaRPr lang="ru-RU" sz="9600" b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924944"/>
            <a:ext cx="1656184" cy="252028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H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S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H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SO</a:t>
            </a:r>
            <a:r>
              <a:rPr lang="en-US" sz="1400" b="1" dirty="0" smtClean="0">
                <a:solidFill>
                  <a:srgbClr val="00B050"/>
                </a:solidFill>
              </a:rPr>
              <a:t>3</a:t>
            </a:r>
            <a:r>
              <a:rPr lang="en-US" sz="2000" b="1" dirty="0" smtClean="0">
                <a:solidFill>
                  <a:srgbClr val="00B050"/>
                </a:solidFill>
              </a:rPr>
              <a:t> =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SO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+H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O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H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CO</a:t>
            </a:r>
            <a:r>
              <a:rPr lang="en-US" sz="1400" b="1" dirty="0" smtClean="0">
                <a:solidFill>
                  <a:srgbClr val="00B050"/>
                </a:solidFill>
              </a:rPr>
              <a:t>3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=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CO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+H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O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NH</a:t>
            </a:r>
            <a:r>
              <a:rPr lang="en-US" sz="1400" b="1" dirty="0" smtClean="0">
                <a:solidFill>
                  <a:srgbClr val="00B050"/>
                </a:solidFill>
              </a:rPr>
              <a:t>4</a:t>
            </a:r>
            <a:r>
              <a:rPr lang="en-US" sz="2000" b="1" dirty="0" smtClean="0">
                <a:solidFill>
                  <a:srgbClr val="00B050"/>
                </a:solidFill>
              </a:rPr>
              <a:t>OH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=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NH</a:t>
            </a:r>
            <a:r>
              <a:rPr lang="en-US" sz="1400" b="1" dirty="0" smtClean="0">
                <a:solidFill>
                  <a:srgbClr val="00B050"/>
                </a:solidFill>
              </a:rPr>
              <a:t>3</a:t>
            </a:r>
            <a:r>
              <a:rPr lang="en-US" sz="2000" b="1" dirty="0" smtClean="0">
                <a:solidFill>
                  <a:srgbClr val="00B050"/>
                </a:solidFill>
              </a:rPr>
              <a:t>+H</a:t>
            </a:r>
            <a:r>
              <a:rPr lang="en-US" sz="1400" b="1" dirty="0" smtClean="0">
                <a:solidFill>
                  <a:srgbClr val="00B050"/>
                </a:solidFill>
              </a:rPr>
              <a:t>2</a:t>
            </a:r>
            <a:r>
              <a:rPr lang="en-US" sz="2000" b="1" dirty="0" smtClean="0">
                <a:solidFill>
                  <a:srgbClr val="00B050"/>
                </a:solidFill>
              </a:rPr>
              <a:t>O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1628800"/>
            <a:ext cx="5040559" cy="8100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MgCl</a:t>
            </a:r>
            <a:r>
              <a:rPr lang="en-US" sz="1600" b="1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 + Ba(NO</a:t>
            </a:r>
            <a:r>
              <a:rPr lang="en-US" sz="1600" b="1" dirty="0">
                <a:solidFill>
                  <a:schemeClr val="tx1"/>
                </a:solidFill>
              </a:rPr>
              <a:t>3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en-US" sz="1600" b="1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 = Mg(NO</a:t>
            </a:r>
            <a:r>
              <a:rPr lang="en-US" sz="1600" b="1" dirty="0">
                <a:solidFill>
                  <a:schemeClr val="tx1"/>
                </a:solidFill>
              </a:rPr>
              <a:t>3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en-US" sz="1600" b="1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 + BaCl</a:t>
            </a:r>
            <a:r>
              <a:rPr lang="en-US" sz="1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91879" y="2708920"/>
            <a:ext cx="5040559" cy="8318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Na</a:t>
            </a:r>
            <a:r>
              <a:rPr lang="en-US" sz="1600" b="1" dirty="0">
                <a:solidFill>
                  <a:schemeClr val="tx1"/>
                </a:solidFill>
              </a:rPr>
              <a:t>2</a:t>
            </a:r>
            <a:r>
              <a:rPr lang="en-US" sz="2400" b="1" dirty="0">
                <a:solidFill>
                  <a:schemeClr val="tx1"/>
                </a:solidFill>
              </a:rPr>
              <a:t>CO</a:t>
            </a:r>
            <a:r>
              <a:rPr lang="en-US" sz="1600" b="1" dirty="0">
                <a:solidFill>
                  <a:schemeClr val="tx1"/>
                </a:solidFill>
              </a:rPr>
              <a:t>3</a:t>
            </a:r>
            <a:r>
              <a:rPr lang="en-US" sz="2400" b="1" dirty="0">
                <a:solidFill>
                  <a:schemeClr val="tx1"/>
                </a:solidFill>
              </a:rPr>
              <a:t> + CaCl</a:t>
            </a:r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sz="2400" b="1" dirty="0">
                <a:solidFill>
                  <a:schemeClr val="tx1"/>
                </a:solidFill>
              </a:rPr>
              <a:t> = 2NaCl+CaCO</a:t>
            </a:r>
            <a:r>
              <a:rPr lang="en-US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3861048"/>
            <a:ext cx="4968550" cy="8640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NH</a:t>
            </a:r>
            <a:r>
              <a:rPr lang="en-US" sz="2000" b="1" dirty="0" smtClean="0">
                <a:solidFill>
                  <a:schemeClr val="tx1"/>
                </a:solidFill>
              </a:rPr>
              <a:t>4</a:t>
            </a:r>
            <a:r>
              <a:rPr lang="en-US" sz="2400" b="1" dirty="0" smtClean="0">
                <a:solidFill>
                  <a:schemeClr val="tx1"/>
                </a:solidFill>
              </a:rPr>
              <a:t>Cl </a:t>
            </a:r>
            <a:r>
              <a:rPr lang="en-US" sz="2400" b="1" dirty="0">
                <a:solidFill>
                  <a:schemeClr val="tx1"/>
                </a:solidFill>
              </a:rPr>
              <a:t>+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NaOH = NH</a:t>
            </a:r>
            <a:r>
              <a:rPr lang="en-US" b="1" dirty="0">
                <a:solidFill>
                  <a:schemeClr val="tx1"/>
                </a:solidFill>
              </a:rPr>
              <a:t>3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 + </a:t>
            </a:r>
            <a:r>
              <a:rPr lang="en-US" sz="2400" b="1" dirty="0" smtClean="0">
                <a:solidFill>
                  <a:schemeClr val="tx1"/>
                </a:solidFill>
              </a:rPr>
              <a:t>H</a:t>
            </a: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sz="2400" b="1" dirty="0" smtClean="0">
                <a:solidFill>
                  <a:schemeClr val="tx1"/>
                </a:solidFill>
              </a:rPr>
              <a:t>O +NaCl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03849" y="4941168"/>
            <a:ext cx="5328590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CuSO</a:t>
            </a:r>
            <a:r>
              <a:rPr lang="en-US" b="1" dirty="0">
                <a:solidFill>
                  <a:schemeClr val="tx1"/>
                </a:solidFill>
              </a:rPr>
              <a:t>4</a:t>
            </a:r>
            <a:r>
              <a:rPr lang="en-US" sz="2400" b="1" dirty="0">
                <a:solidFill>
                  <a:schemeClr val="tx1"/>
                </a:solidFill>
              </a:rPr>
              <a:t> +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2KOH = Cu(OH)</a:t>
            </a:r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sz="2400" b="1" dirty="0">
                <a:solidFill>
                  <a:schemeClr val="tx1"/>
                </a:solidFill>
              </a:rPr>
              <a:t> + K</a:t>
            </a:r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sz="2400" b="1" dirty="0">
                <a:solidFill>
                  <a:schemeClr val="tx1"/>
                </a:solidFill>
              </a:rPr>
              <a:t>SO</a:t>
            </a:r>
            <a:r>
              <a:rPr lang="en-US" sz="2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8316416" y="3124843"/>
            <a:ext cx="193165" cy="304158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7022601" y="3933056"/>
            <a:ext cx="216025" cy="360040"/>
          </a:xfrm>
          <a:prstGeom prst="up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045461" y="5273897"/>
            <a:ext cx="193165" cy="304158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2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15 Процессу окисления соответствует схема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386608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en-US" dirty="0" smtClean="0"/>
              <a:t>)S</a:t>
            </a:r>
            <a:r>
              <a:rPr lang="en-US" dirty="0"/>
              <a:t>→ H</a:t>
            </a:r>
            <a:r>
              <a:rPr lang="en-US" baseline="-25000" dirty="0"/>
              <a:t>2</a:t>
            </a:r>
            <a:r>
              <a:rPr lang="en-US" dirty="0"/>
              <a:t>S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</a:t>
            </a:r>
            <a:r>
              <a:rPr lang="en-US" dirty="0" smtClean="0"/>
              <a:t>)K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r>
              <a:rPr lang="en-US" dirty="0"/>
              <a:t>→</a:t>
            </a:r>
            <a:r>
              <a:rPr lang="en-US" dirty="0" smtClean="0"/>
              <a:t>S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en-US" dirty="0" smtClean="0"/>
              <a:t>)H</a:t>
            </a:r>
            <a:r>
              <a:rPr lang="en-US" baseline="-25000" dirty="0" smtClean="0"/>
              <a:t>2</a:t>
            </a:r>
            <a:r>
              <a:rPr lang="en-US" dirty="0" smtClean="0"/>
              <a:t>S </a:t>
            </a:r>
            <a:r>
              <a:rPr lang="en-US" dirty="0"/>
              <a:t>→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4) SO</a:t>
            </a:r>
            <a:r>
              <a:rPr lang="en-US" baseline="-25000" dirty="0"/>
              <a:t>3</a:t>
            </a:r>
            <a:r>
              <a:rPr lang="en-US" dirty="0"/>
              <a:t>→ SO</a:t>
            </a:r>
            <a:r>
              <a:rPr lang="en-US" baseline="-25000" dirty="0"/>
              <a:t>2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4784"/>
            <a:ext cx="5624625" cy="266429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987824" y="4221088"/>
            <a:ext cx="2664296" cy="10801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</a:t>
            </a:r>
            <a:r>
              <a:rPr lang="ru-RU" b="1" dirty="0" smtClean="0">
                <a:solidFill>
                  <a:schemeClr val="tx1"/>
                </a:solidFill>
              </a:rPr>
              <a:t>айти С.О. элементов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2214" y="5445224"/>
            <a:ext cx="2676169" cy="113042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</a:t>
            </a:r>
            <a:r>
              <a:rPr lang="ru-RU" b="1" dirty="0" smtClean="0">
                <a:solidFill>
                  <a:schemeClr val="tx1"/>
                </a:solidFill>
              </a:rPr>
              <a:t>айти элемент, С.О. которого увеличилась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9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4320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Задание 15 Процессу окисления соответствует схема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208912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en-US" dirty="0" smtClean="0"/>
              <a:t>)S</a:t>
            </a:r>
            <a:r>
              <a:rPr lang="en-US" dirty="0"/>
              <a:t>→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  <a:r>
              <a:rPr lang="ru-RU" dirty="0"/>
              <a:t> </a:t>
            </a:r>
            <a:r>
              <a:rPr lang="ru-RU" dirty="0" smtClean="0"/>
              <a:t> 2</a:t>
            </a:r>
            <a:r>
              <a:rPr lang="en-US" dirty="0" smtClean="0"/>
              <a:t>)K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r>
              <a:rPr lang="en-US" dirty="0"/>
              <a:t>→</a:t>
            </a:r>
            <a:r>
              <a:rPr lang="en-US" dirty="0" smtClean="0"/>
              <a:t>S</a:t>
            </a:r>
            <a:r>
              <a:rPr lang="ru-RU" dirty="0"/>
              <a:t> </a:t>
            </a:r>
            <a:r>
              <a:rPr lang="ru-RU" dirty="0" smtClean="0"/>
              <a:t>3</a:t>
            </a:r>
            <a:r>
              <a:rPr lang="en-US" dirty="0" smtClean="0"/>
              <a:t>)H</a:t>
            </a:r>
            <a:r>
              <a:rPr lang="en-US" baseline="-25000" dirty="0" smtClean="0"/>
              <a:t>2</a:t>
            </a:r>
            <a:r>
              <a:rPr lang="en-US" dirty="0" smtClean="0"/>
              <a:t>S </a:t>
            </a:r>
            <a:r>
              <a:rPr lang="en-US" dirty="0"/>
              <a:t>→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en-US" dirty="0" smtClean="0"/>
              <a:t>4</a:t>
            </a:r>
            <a:r>
              <a:rPr lang="en-US" dirty="0"/>
              <a:t>) SO</a:t>
            </a:r>
            <a:r>
              <a:rPr lang="en-US" baseline="-25000" dirty="0"/>
              <a:t>3</a:t>
            </a:r>
            <a:r>
              <a:rPr lang="en-US" dirty="0"/>
              <a:t>→ SO</a:t>
            </a:r>
            <a:r>
              <a:rPr lang="en-US" baseline="-25000" dirty="0"/>
              <a:t>2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1763688" y="1556792"/>
            <a:ext cx="6912768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5445224"/>
            <a:ext cx="165618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rgbClr val="00B050"/>
                </a:solidFill>
              </a:rPr>
              <a:t>Ответ 3</a:t>
            </a:r>
            <a:endParaRPr lang="ru-RU" sz="2400" b="1" u="sng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2736" y="1877076"/>
            <a:ext cx="2808312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</a:rPr>
              <a:t>1)S</a:t>
            </a:r>
            <a:r>
              <a:rPr lang="en-US" sz="2800" baseline="30000" dirty="0">
                <a:solidFill>
                  <a:schemeClr val="tx1"/>
                </a:solidFill>
              </a:rPr>
              <a:t>0</a:t>
            </a:r>
            <a:r>
              <a:rPr lang="en-US" sz="2800" dirty="0">
                <a:solidFill>
                  <a:schemeClr val="tx1"/>
                </a:solidFill>
              </a:rPr>
              <a:t>→ H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baseline="30000" dirty="0">
                <a:solidFill>
                  <a:schemeClr val="tx1"/>
                </a:solidFill>
              </a:rPr>
              <a:t>+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en-US" sz="2800" baseline="30000" dirty="0">
                <a:solidFill>
                  <a:schemeClr val="tx1"/>
                </a:solidFill>
              </a:rPr>
              <a:t>-2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08883" y="2145260"/>
            <a:ext cx="978408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1877076"/>
            <a:ext cx="3096344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С.О. </a:t>
            </a:r>
            <a:r>
              <a:rPr lang="en-US" sz="2400" dirty="0">
                <a:solidFill>
                  <a:schemeClr val="tx1"/>
                </a:solidFill>
              </a:rPr>
              <a:t>S</a:t>
            </a:r>
            <a:r>
              <a:rPr lang="ru-RU" sz="2400" dirty="0">
                <a:solidFill>
                  <a:schemeClr val="tx1"/>
                </a:solidFill>
              </a:rPr>
              <a:t> уменьшается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131700"/>
            <a:ext cx="3204356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</a:rPr>
              <a:t>2)K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baseline="30000" dirty="0">
                <a:solidFill>
                  <a:schemeClr val="tx1"/>
                </a:solidFill>
              </a:rPr>
              <a:t>+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en-US" sz="2800" baseline="30000" dirty="0">
                <a:solidFill>
                  <a:schemeClr val="tx1"/>
                </a:solidFill>
              </a:rPr>
              <a:t>+4</a:t>
            </a:r>
            <a:r>
              <a:rPr lang="en-US" sz="2800" dirty="0">
                <a:solidFill>
                  <a:schemeClr val="tx1"/>
                </a:solidFill>
              </a:rPr>
              <a:t>O</a:t>
            </a:r>
            <a:r>
              <a:rPr lang="en-US" sz="2800" baseline="-25000" dirty="0">
                <a:solidFill>
                  <a:schemeClr val="tx1"/>
                </a:solidFill>
              </a:rPr>
              <a:t>3</a:t>
            </a:r>
            <a:r>
              <a:rPr lang="en-US" sz="2800" baseline="30000" dirty="0">
                <a:solidFill>
                  <a:schemeClr val="tx1"/>
                </a:solidFill>
              </a:rPr>
              <a:t>-2</a:t>
            </a:r>
            <a:r>
              <a:rPr lang="en-US" sz="2800" dirty="0">
                <a:solidFill>
                  <a:schemeClr val="tx1"/>
                </a:solidFill>
              </a:rPr>
              <a:t>→S</a:t>
            </a:r>
            <a:r>
              <a:rPr lang="en-US" sz="2800" baseline="30000" dirty="0">
                <a:solidFill>
                  <a:schemeClr val="tx1"/>
                </a:solidFill>
              </a:rPr>
              <a:t>0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64088" y="3131700"/>
            <a:ext cx="309634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С.О. </a:t>
            </a:r>
            <a:r>
              <a:rPr lang="en-US" sz="2400" dirty="0">
                <a:solidFill>
                  <a:schemeClr val="tx1"/>
                </a:solidFill>
              </a:rPr>
              <a:t>S </a:t>
            </a:r>
            <a:r>
              <a:rPr lang="ru-RU" sz="2400" dirty="0">
                <a:solidFill>
                  <a:schemeClr val="tx1"/>
                </a:solidFill>
              </a:rPr>
              <a:t>уменьшается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5537" y="4293096"/>
            <a:ext cx="3613346" cy="9144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</a:rPr>
              <a:t>3)H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baseline="30000" dirty="0">
                <a:solidFill>
                  <a:schemeClr val="tx1"/>
                </a:solidFill>
              </a:rPr>
              <a:t>+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en-US" sz="2800" baseline="30000" dirty="0">
                <a:solidFill>
                  <a:schemeClr val="tx1"/>
                </a:solidFill>
              </a:rPr>
              <a:t>-2 </a:t>
            </a:r>
            <a:r>
              <a:rPr lang="en-US" sz="2800" dirty="0">
                <a:solidFill>
                  <a:schemeClr val="tx1"/>
                </a:solidFill>
              </a:rPr>
              <a:t>→H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baseline="30000" dirty="0">
                <a:solidFill>
                  <a:schemeClr val="tx1"/>
                </a:solidFill>
              </a:rPr>
              <a:t>+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en-US" sz="2800" baseline="30000" dirty="0">
                <a:solidFill>
                  <a:schemeClr val="tx1"/>
                </a:solidFill>
              </a:rPr>
              <a:t>+6</a:t>
            </a:r>
            <a:r>
              <a:rPr lang="en-US" sz="2800" dirty="0">
                <a:solidFill>
                  <a:schemeClr val="tx1"/>
                </a:solidFill>
              </a:rPr>
              <a:t>O</a:t>
            </a:r>
            <a:r>
              <a:rPr lang="en-US" sz="2800" baseline="-25000" dirty="0">
                <a:solidFill>
                  <a:schemeClr val="tx1"/>
                </a:solidFill>
              </a:rPr>
              <a:t>4</a:t>
            </a:r>
            <a:r>
              <a:rPr lang="en-US" sz="2800" baseline="30000" dirty="0">
                <a:solidFill>
                  <a:schemeClr val="tx1"/>
                </a:solidFill>
              </a:rPr>
              <a:t>-2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364088" y="4293096"/>
            <a:ext cx="3312368" cy="115212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С.О. </a:t>
            </a:r>
            <a:r>
              <a:rPr lang="en-US" sz="2400" dirty="0">
                <a:solidFill>
                  <a:schemeClr val="tx1"/>
                </a:solidFill>
              </a:rPr>
              <a:t>S </a:t>
            </a:r>
            <a:r>
              <a:rPr lang="ru-RU" sz="2400" dirty="0">
                <a:solidFill>
                  <a:schemeClr val="tx1"/>
                </a:solidFill>
              </a:rPr>
              <a:t>увеличивается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858957" y="5445224"/>
            <a:ext cx="2863563" cy="113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4) S</a:t>
            </a:r>
            <a:r>
              <a:rPr lang="en-US" sz="2400" baseline="30000" dirty="0">
                <a:solidFill>
                  <a:schemeClr val="tx1"/>
                </a:solidFill>
              </a:rPr>
              <a:t>+6</a:t>
            </a:r>
            <a:r>
              <a:rPr lang="en-US" sz="2400" dirty="0">
                <a:solidFill>
                  <a:schemeClr val="tx1"/>
                </a:solidFill>
              </a:rPr>
              <a:t>O</a:t>
            </a:r>
            <a:r>
              <a:rPr lang="en-US" sz="2400" baseline="-25000" dirty="0">
                <a:solidFill>
                  <a:schemeClr val="tx1"/>
                </a:solidFill>
              </a:rPr>
              <a:t>3</a:t>
            </a:r>
            <a:r>
              <a:rPr lang="en-US" sz="2400" baseline="30000" dirty="0">
                <a:solidFill>
                  <a:schemeClr val="tx1"/>
                </a:solidFill>
              </a:rPr>
              <a:t>-2</a:t>
            </a:r>
            <a:r>
              <a:rPr lang="en-US" sz="2400" dirty="0">
                <a:solidFill>
                  <a:schemeClr val="tx1"/>
                </a:solidFill>
              </a:rPr>
              <a:t>→ S</a:t>
            </a:r>
            <a:r>
              <a:rPr lang="en-US" sz="2400" baseline="30000" dirty="0">
                <a:solidFill>
                  <a:schemeClr val="tx1"/>
                </a:solidFill>
              </a:rPr>
              <a:t>+4</a:t>
            </a:r>
            <a:r>
              <a:rPr lang="en-US" sz="2400" dirty="0">
                <a:solidFill>
                  <a:schemeClr val="tx1"/>
                </a:solidFill>
              </a:rPr>
              <a:t>O</a:t>
            </a:r>
            <a:r>
              <a:rPr lang="en-US" sz="2400" baseline="-25000" dirty="0">
                <a:solidFill>
                  <a:schemeClr val="tx1"/>
                </a:solidFill>
              </a:rPr>
              <a:t>2</a:t>
            </a:r>
            <a:r>
              <a:rPr lang="en-US" sz="2400" baseline="30000" dirty="0">
                <a:solidFill>
                  <a:schemeClr val="tx1"/>
                </a:solidFill>
              </a:rPr>
              <a:t>-2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4118248" y="3346584"/>
            <a:ext cx="978408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580112" y="5661248"/>
            <a:ext cx="3096344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С.О. </a:t>
            </a:r>
            <a:r>
              <a:rPr lang="en-US" sz="2400" dirty="0">
                <a:solidFill>
                  <a:schemeClr val="tx1"/>
                </a:solidFill>
              </a:rPr>
              <a:t>S </a:t>
            </a:r>
            <a:r>
              <a:rPr lang="ru-RU" sz="2400" dirty="0">
                <a:solidFill>
                  <a:schemeClr val="tx1"/>
                </a:solidFill>
              </a:rPr>
              <a:t>уменьшается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4226812" y="4507980"/>
            <a:ext cx="978408" cy="4846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4860032" y="5876132"/>
            <a:ext cx="616463" cy="48349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63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Задание 16 Отделить бензин от воды можно с помощью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147248" cy="7863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1)фильтрования</a:t>
            </a:r>
            <a:r>
              <a:rPr lang="ru-RU" dirty="0" smtClean="0"/>
              <a:t>      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2)делительной воронки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3) магнита    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4)отстаивания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Admin\Рабочий стол\отстаивание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564" y="4093361"/>
            <a:ext cx="273630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делительная ворон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2492896"/>
            <a:ext cx="235684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магнит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91756"/>
            <a:ext cx="194421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фильтрование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924944"/>
            <a:ext cx="30963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низ 4"/>
          <p:cNvSpPr/>
          <p:nvPr/>
        </p:nvSpPr>
        <p:spPr>
          <a:xfrm>
            <a:off x="880168" y="1985728"/>
            <a:ext cx="484632" cy="780348"/>
          </a:xfrm>
          <a:prstGeom prst="downArrow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610302">
            <a:off x="3317150" y="2150490"/>
            <a:ext cx="828088" cy="411614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755643" y="1875055"/>
            <a:ext cx="484632" cy="648072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96136" y="2276872"/>
            <a:ext cx="484632" cy="1656184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682" y="5943600"/>
            <a:ext cx="2016224" cy="797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00B050"/>
                </a:solidFill>
              </a:rPr>
              <a:t>Ответ 2 </a:t>
            </a:r>
            <a:endParaRPr lang="ru-RU" sz="28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1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17 </a:t>
            </a:r>
            <a:r>
              <a:rPr lang="ru-RU" sz="1800" dirty="0"/>
              <a:t>Установите соответствие между формулами двух веществ и реактивом, с помощью которого можно различить эти вещества.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3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101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</a:t>
            </a:r>
            <a:r>
              <a:rPr lang="ru-RU" b="1" dirty="0" smtClean="0"/>
              <a:t>18</a:t>
            </a:r>
            <a:r>
              <a:rPr lang="ru-RU" dirty="0" smtClean="0"/>
              <a:t> Массовая доля хлора в оксиде хлора </a:t>
            </a:r>
            <a:r>
              <a:rPr lang="en-US" dirty="0" smtClean="0"/>
              <a:t>(VII)</a:t>
            </a:r>
            <a:r>
              <a:rPr lang="ru-RU" dirty="0" smtClean="0"/>
              <a:t> равна  </a:t>
            </a:r>
            <a:br>
              <a:rPr lang="ru-RU" dirty="0" smtClean="0"/>
            </a:br>
            <a:r>
              <a:rPr lang="ru-RU" dirty="0" smtClean="0"/>
              <a:t>   1)19,4%       2)24.0%     3)30,5%    4)38,8%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95862815"/>
              </p:ext>
            </p:extLst>
          </p:nvPr>
        </p:nvGraphicFramePr>
        <p:xfrm>
          <a:off x="457200" y="1654249"/>
          <a:ext cx="8219256" cy="12889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5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3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4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</a:rPr>
                        <a:t>ω(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</a:rPr>
                        <a:t>Э) =</a:t>
                      </a:r>
                      <a:endParaRPr lang="ru-RU" sz="9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04" marR="5370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chemeClr val="tx1"/>
                          </a:solidFill>
                          <a:effectLst/>
                        </a:rPr>
                        <a:t>масса всех атомов элемента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04" marR="53704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chemeClr val="tx1"/>
                          </a:solidFill>
                          <a:effectLst/>
                        </a:rPr>
                        <a:t>относительная молекулярная </a:t>
                      </a:r>
                      <a:r>
                        <a:rPr lang="ru-RU" sz="1900" b="1" dirty="0" smtClean="0">
                          <a:solidFill>
                            <a:schemeClr val="tx1"/>
                          </a:solidFill>
                          <a:effectLst/>
                        </a:rPr>
                        <a:t>масса      * 100%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704" marR="53704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7544" y="3068960"/>
            <a:ext cx="8136904" cy="15841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Формула оксида хлора </a:t>
            </a:r>
            <a:r>
              <a:rPr lang="en-US" sz="2800" dirty="0" smtClean="0"/>
              <a:t>(VII) Cl</a:t>
            </a:r>
            <a:r>
              <a:rPr lang="en-US" sz="2000" dirty="0" smtClean="0"/>
              <a:t>2</a:t>
            </a:r>
            <a:r>
              <a:rPr lang="en-US" sz="2800" dirty="0" smtClean="0"/>
              <a:t>O</a:t>
            </a:r>
            <a:r>
              <a:rPr lang="en-US" sz="2000" dirty="0" smtClean="0"/>
              <a:t>7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en-US" sz="2800" b="1" dirty="0" smtClean="0"/>
              <a:t>ω (</a:t>
            </a:r>
            <a:r>
              <a:rPr lang="en-US" sz="2800" dirty="0" err="1" smtClean="0"/>
              <a:t>Cl</a:t>
            </a:r>
            <a:r>
              <a:rPr lang="en-US" sz="2800" dirty="0" smtClean="0"/>
              <a:t>) = (35</a:t>
            </a:r>
            <a:r>
              <a:rPr lang="ru-RU" sz="2800" dirty="0" smtClean="0"/>
              <a:t>,</a:t>
            </a:r>
            <a:r>
              <a:rPr lang="en-US" sz="2800" dirty="0" smtClean="0"/>
              <a:t>5</a:t>
            </a:r>
            <a:r>
              <a:rPr lang="ru-RU" sz="2800" dirty="0" smtClean="0"/>
              <a:t> </a:t>
            </a:r>
            <a:r>
              <a:rPr lang="en-US" sz="2800" dirty="0" smtClean="0"/>
              <a:t>*</a:t>
            </a:r>
            <a:r>
              <a:rPr lang="ru-RU" sz="2800" dirty="0" smtClean="0"/>
              <a:t> 2)*100% / 35,5*2+16*7) =38,8%  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843808" y="2326349"/>
            <a:ext cx="4608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899592" y="5703782"/>
            <a:ext cx="194421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00B050"/>
                </a:solidFill>
              </a:rPr>
              <a:t>Ответ 4</a:t>
            </a:r>
            <a:endParaRPr lang="ru-RU" sz="28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13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3657600" cy="48965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На данном рисунке изображена модель атома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1) хлора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2) азота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3)магния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4) фтора</a:t>
            </a:r>
          </a:p>
          <a:p>
            <a:pPr marL="0" indent="0">
              <a:buNone/>
            </a:pPr>
            <a:r>
              <a:rPr lang="ru-RU" b="1" i="1" u="sng" dirty="0" smtClean="0">
                <a:solidFill>
                  <a:srgbClr val="00B050"/>
                </a:solidFill>
              </a:rPr>
              <a:t>Ответ 4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79912" y="404664"/>
            <a:ext cx="4536504" cy="57675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Строение атома: </a:t>
            </a:r>
            <a:r>
              <a:rPr lang="ru-RU" dirty="0" smtClean="0">
                <a:solidFill>
                  <a:srgbClr val="FF0000"/>
                </a:solidFill>
              </a:rPr>
              <a:t>ядро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электронная оболочка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F0"/>
                </a:solidFill>
              </a:rPr>
              <a:t>электроны</a:t>
            </a:r>
          </a:p>
          <a:p>
            <a:r>
              <a:rPr lang="ru-RU" sz="1800" b="1" dirty="0" smtClean="0"/>
              <a:t>Число электронов в атоме равно порядковому номеру элемента в Периодической системе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5"/>
            <a:ext cx="244827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трелка вниз 5"/>
          <p:cNvSpPr/>
          <p:nvPr/>
        </p:nvSpPr>
        <p:spPr>
          <a:xfrm rot="3977024" flipH="1">
            <a:off x="2186659" y="2252238"/>
            <a:ext cx="288032" cy="720079"/>
          </a:xfrm>
          <a:prstGeom prst="downArrow">
            <a:avLst>
              <a:gd name="adj1" fmla="val 50001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8307848">
            <a:off x="2040929" y="2976753"/>
            <a:ext cx="284233" cy="726807"/>
          </a:xfrm>
          <a:prstGeom prst="down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2800181" y="2427571"/>
            <a:ext cx="276541" cy="81611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93281"/>
            <a:ext cx="4968551" cy="3729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низ 9"/>
          <p:cNvSpPr/>
          <p:nvPr/>
        </p:nvSpPr>
        <p:spPr>
          <a:xfrm>
            <a:off x="7164288" y="2289740"/>
            <a:ext cx="157162" cy="105041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2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3657600" cy="54726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На данном рисунке изображена модель атома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1) хлора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2) азота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3)магния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4) фтора</a:t>
            </a:r>
          </a:p>
          <a:p>
            <a:pPr marL="0" indent="0">
              <a:buNone/>
            </a:pPr>
            <a:r>
              <a:rPr lang="ru-RU" b="1" i="1" u="sng" dirty="0" smtClean="0">
                <a:solidFill>
                  <a:srgbClr val="00B050"/>
                </a:solidFill>
              </a:rPr>
              <a:t>Ответ 4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79912" y="404664"/>
            <a:ext cx="4536504" cy="57675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Число электронов на внешнем энергетическом уровне равно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номеру группы</a:t>
            </a:r>
          </a:p>
          <a:p>
            <a:r>
              <a:rPr lang="ru-RU" sz="2000" dirty="0" smtClean="0"/>
              <a:t>Число энергетических уровней равно номеру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периода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5"/>
            <a:ext cx="244827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вниз 6"/>
          <p:cNvSpPr/>
          <p:nvPr/>
        </p:nvSpPr>
        <p:spPr>
          <a:xfrm rot="8307848">
            <a:off x="2040929" y="3143822"/>
            <a:ext cx="284233" cy="726807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2800181" y="2427571"/>
            <a:ext cx="276541" cy="816113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93281"/>
            <a:ext cx="4968551" cy="3729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3275856" y="3573018"/>
            <a:ext cx="3888432" cy="133398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164288" y="2289740"/>
            <a:ext cx="157162" cy="1050416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66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Задание 3 В каком ряду химических элементов усиливаются </a:t>
            </a:r>
            <a:r>
              <a:rPr lang="ru-RU" sz="2200" dirty="0" err="1" smtClean="0">
                <a:solidFill>
                  <a:schemeClr val="tx1"/>
                </a:solidFill>
              </a:rPr>
              <a:t>неметалические</a:t>
            </a:r>
            <a:r>
              <a:rPr lang="ru-RU" sz="2200" dirty="0" smtClean="0">
                <a:solidFill>
                  <a:schemeClr val="tx1"/>
                </a:solidFill>
              </a:rPr>
              <a:t> свойства соответствующих им простых веществ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1810544" cy="2476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1) </a:t>
            </a:r>
            <a:r>
              <a:rPr lang="en-US" dirty="0" smtClean="0">
                <a:solidFill>
                  <a:srgbClr val="FF0000"/>
                </a:solidFill>
              </a:rPr>
              <a:t>Al-P-</a:t>
            </a:r>
            <a:r>
              <a:rPr lang="en-US" dirty="0" err="1" smtClean="0">
                <a:solidFill>
                  <a:srgbClr val="FF0000"/>
                </a:solidFill>
              </a:rPr>
              <a:t>Cl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2) F-N-C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3)</a:t>
            </a:r>
            <a:r>
              <a:rPr lang="en-US" dirty="0" err="1" smtClean="0">
                <a:solidFill>
                  <a:srgbClr val="00B050"/>
                </a:solidFill>
              </a:rPr>
              <a:t>Cl</a:t>
            </a:r>
            <a:r>
              <a:rPr lang="en-US" dirty="0" smtClean="0">
                <a:solidFill>
                  <a:srgbClr val="00B050"/>
                </a:solidFill>
              </a:rPr>
              <a:t>-Br-I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4) Si-S-P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B050"/>
                </a:solidFill>
              </a:rPr>
              <a:t>Ответ 1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491880" y="1600200"/>
            <a:ext cx="5112568" cy="4572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505" y="5485006"/>
            <a:ext cx="1368151" cy="73866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Усиление неметаллических свойств</a:t>
            </a:r>
            <a:endParaRPr lang="ru-RU" sz="1400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1475656" y="5347918"/>
            <a:ext cx="79208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0800000">
            <a:off x="1115616" y="4497973"/>
            <a:ext cx="484632" cy="97840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40768"/>
            <a:ext cx="648072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4067944" y="2896668"/>
            <a:ext cx="576064" cy="12115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220072" y="2896668"/>
            <a:ext cx="576064" cy="12115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012160" y="2897651"/>
            <a:ext cx="576064" cy="12115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6502361" y="2296968"/>
            <a:ext cx="171727" cy="576065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>
            <a:off x="5422241" y="2296968"/>
            <a:ext cx="171727" cy="576065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5400000">
            <a:off x="4774169" y="2296968"/>
            <a:ext cx="171727" cy="576065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754690" y="3018808"/>
            <a:ext cx="108012" cy="496227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754690" y="3686455"/>
            <a:ext cx="108012" cy="493202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970128" y="2693054"/>
            <a:ext cx="97840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0800000" flipV="1">
            <a:off x="4572000" y="2738773"/>
            <a:ext cx="10462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49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0" grpId="0" animBg="1"/>
      <p:bldP spid="15" grpId="0" animBg="1"/>
      <p:bldP spid="16" grpId="0" animBg="1"/>
      <p:bldP spid="13" grpId="0" animBg="1"/>
      <p:bldP spid="18" grpId="0" animBg="1"/>
      <p:bldP spid="14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543800" cy="779686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Задание 4 В каком соединении степени окисления химических элементов равны -3 и +1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107504" y="6021288"/>
            <a:ext cx="3350843" cy="2880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    </a:t>
            </a:r>
            <a:r>
              <a:rPr lang="ru-RU" sz="1600" dirty="0" smtClean="0">
                <a:solidFill>
                  <a:srgbClr val="002060"/>
                </a:solidFill>
              </a:rPr>
              <a:t>                          </a:t>
            </a:r>
            <a:endParaRPr lang="en-US" sz="1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    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                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4371974" y="4797152"/>
            <a:ext cx="4376489" cy="1584176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Металлы </a:t>
            </a:r>
            <a:r>
              <a:rPr lang="en-US" dirty="0" smtClean="0"/>
              <a:t>I </a:t>
            </a:r>
            <a:r>
              <a:rPr lang="ru-RU" dirty="0" smtClean="0"/>
              <a:t>и</a:t>
            </a:r>
            <a:r>
              <a:rPr lang="en-US" dirty="0" smtClean="0"/>
              <a:t> II</a:t>
            </a:r>
            <a:r>
              <a:rPr lang="ru-RU" dirty="0" smtClean="0"/>
              <a:t> групп главных подгрупп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b="1" dirty="0" smtClean="0"/>
              <a:t>С.О. = № группы (+)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48796" y="1196753"/>
            <a:ext cx="2250996" cy="4968551"/>
          </a:xfrm>
          <a:prstGeom prst="roundRect">
            <a:avLst>
              <a:gd name="adj" fmla="val 0"/>
            </a:avLst>
          </a:prstGeom>
          <a:noFill/>
        </p:spPr>
        <p:txBody>
          <a:bodyPr/>
          <a:lstStyle/>
          <a:p>
            <a:r>
              <a:rPr lang="ru-RU" sz="3200" b="0" dirty="0" smtClean="0">
                <a:solidFill>
                  <a:srgbClr val="002060"/>
                </a:solidFill>
              </a:rPr>
              <a:t>1)  </a:t>
            </a:r>
            <a:r>
              <a:rPr lang="en-US" sz="3200" b="0" dirty="0" smtClean="0">
                <a:solidFill>
                  <a:srgbClr val="002060"/>
                </a:solidFill>
              </a:rPr>
              <a:t>NF</a:t>
            </a:r>
            <a:r>
              <a:rPr lang="en-US" b="0" dirty="0" smtClean="0">
                <a:solidFill>
                  <a:srgbClr val="002060"/>
                </a:solidFill>
              </a:rPr>
              <a:t>3</a:t>
            </a:r>
            <a:endParaRPr lang="ru-RU" b="0" dirty="0" smtClean="0">
              <a:solidFill>
                <a:srgbClr val="002060"/>
              </a:solidFill>
            </a:endParaRPr>
          </a:p>
          <a:p>
            <a:pPr marL="514350" indent="-514350">
              <a:buAutoNum type="arabicParenR"/>
            </a:pPr>
            <a:endParaRPr lang="en-US" sz="3200" b="0" dirty="0" smtClean="0">
              <a:solidFill>
                <a:srgbClr val="002060"/>
              </a:solidFill>
            </a:endParaRPr>
          </a:p>
          <a:p>
            <a:r>
              <a:rPr lang="ru-RU" sz="3200" b="0" dirty="0" smtClean="0">
                <a:solidFill>
                  <a:srgbClr val="002060"/>
                </a:solidFill>
              </a:rPr>
              <a:t>2) </a:t>
            </a:r>
            <a:r>
              <a:rPr lang="en-US" sz="3200" b="0" dirty="0" smtClean="0">
                <a:solidFill>
                  <a:srgbClr val="002060"/>
                </a:solidFill>
              </a:rPr>
              <a:t>PH</a:t>
            </a:r>
            <a:r>
              <a:rPr lang="en-US" b="0" dirty="0" smtClean="0">
                <a:solidFill>
                  <a:srgbClr val="002060"/>
                </a:solidFill>
              </a:rPr>
              <a:t>3</a:t>
            </a:r>
            <a:r>
              <a:rPr lang="en-US" sz="3200" b="0" dirty="0" smtClean="0">
                <a:solidFill>
                  <a:srgbClr val="002060"/>
                </a:solidFill>
              </a:rPr>
              <a:t> </a:t>
            </a:r>
            <a:endParaRPr lang="ru-RU" sz="3200" b="0" dirty="0" smtClean="0">
              <a:solidFill>
                <a:srgbClr val="002060"/>
              </a:solidFill>
            </a:endParaRPr>
          </a:p>
          <a:p>
            <a:endParaRPr lang="en-US" sz="3200" b="0" dirty="0" smtClean="0">
              <a:solidFill>
                <a:srgbClr val="002060"/>
              </a:solidFill>
            </a:endParaRPr>
          </a:p>
          <a:p>
            <a:r>
              <a:rPr lang="ru-RU" sz="3200" b="0" dirty="0" smtClean="0">
                <a:solidFill>
                  <a:srgbClr val="002060"/>
                </a:solidFill>
              </a:rPr>
              <a:t>3) </a:t>
            </a:r>
            <a:r>
              <a:rPr lang="en-US" sz="3200" b="0" dirty="0" smtClean="0">
                <a:solidFill>
                  <a:srgbClr val="002060"/>
                </a:solidFill>
              </a:rPr>
              <a:t>N</a:t>
            </a:r>
            <a:r>
              <a:rPr lang="en-US" b="0" dirty="0" smtClean="0">
                <a:solidFill>
                  <a:srgbClr val="002060"/>
                </a:solidFill>
              </a:rPr>
              <a:t>2</a:t>
            </a:r>
            <a:r>
              <a:rPr lang="en-US" sz="3200" b="0" dirty="0" smtClean="0">
                <a:solidFill>
                  <a:srgbClr val="002060"/>
                </a:solidFill>
              </a:rPr>
              <a:t>O</a:t>
            </a:r>
            <a:r>
              <a:rPr lang="en-US" b="0" dirty="0" smtClean="0">
                <a:solidFill>
                  <a:srgbClr val="002060"/>
                </a:solidFill>
              </a:rPr>
              <a:t>3</a:t>
            </a:r>
            <a:endParaRPr lang="ru-RU" b="0" dirty="0" smtClean="0">
              <a:solidFill>
                <a:srgbClr val="002060"/>
              </a:solidFill>
            </a:endParaRPr>
          </a:p>
          <a:p>
            <a:endParaRPr lang="en-US" sz="3200" b="0" dirty="0">
              <a:solidFill>
                <a:srgbClr val="002060"/>
              </a:solidFill>
            </a:endParaRPr>
          </a:p>
          <a:p>
            <a:r>
              <a:rPr lang="ru-RU" sz="3200" b="0" dirty="0" smtClean="0">
                <a:solidFill>
                  <a:srgbClr val="002060"/>
                </a:solidFill>
              </a:rPr>
              <a:t>4) </a:t>
            </a:r>
            <a:r>
              <a:rPr lang="en-US" sz="3200" b="0" dirty="0" smtClean="0">
                <a:solidFill>
                  <a:srgbClr val="002060"/>
                </a:solidFill>
              </a:rPr>
              <a:t>CaCl</a:t>
            </a:r>
            <a:r>
              <a:rPr lang="en-US" b="0" dirty="0" smtClean="0">
                <a:solidFill>
                  <a:srgbClr val="002060"/>
                </a:solidFill>
              </a:rPr>
              <a:t>2</a:t>
            </a:r>
            <a:endParaRPr lang="ru-RU" b="0" dirty="0" smtClean="0">
              <a:solidFill>
                <a:srgbClr val="002060"/>
              </a:solidFill>
            </a:endParaRPr>
          </a:p>
          <a:p>
            <a:r>
              <a:rPr lang="ru-RU" sz="3200" i="1" u="sng" dirty="0" smtClean="0">
                <a:solidFill>
                  <a:srgbClr val="00B050"/>
                </a:solidFill>
              </a:rPr>
              <a:t>Ответ 2</a:t>
            </a:r>
            <a:endParaRPr lang="en-US" sz="3200" i="1" u="sng" dirty="0" smtClean="0">
              <a:solidFill>
                <a:srgbClr val="00B05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8024" y="1607704"/>
            <a:ext cx="3600399" cy="2901416"/>
          </a:xfr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   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кроме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OF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        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кроме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LiH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endParaRPr lang="ru-RU" sz="1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(и др. гидридов)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292080" y="1812450"/>
            <a:ext cx="576064" cy="31275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-2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12450"/>
            <a:ext cx="504056" cy="46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5292080" y="2570081"/>
            <a:ext cx="43204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-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48264" y="2636912"/>
            <a:ext cx="50405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-</a:t>
            </a:r>
            <a:endParaRPr lang="ru-RU" sz="2400" b="1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300193" y="2636912"/>
            <a:ext cx="576062" cy="28803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516216" y="1884740"/>
            <a:ext cx="432048" cy="24811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+</a:t>
            </a:r>
            <a:endParaRPr lang="ru-RU" sz="2000" b="1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5436096" y="3176972"/>
            <a:ext cx="432048" cy="3240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+</a:t>
            </a:r>
            <a:endParaRPr lang="ru-RU" sz="2000" b="1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83567" y="1196753"/>
            <a:ext cx="576065" cy="36004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r>
              <a:rPr lang="en-US" sz="1400" dirty="0" smtClean="0"/>
              <a:t>3</a:t>
            </a:r>
            <a:endParaRPr lang="ru-RU" sz="1400" dirty="0"/>
          </a:p>
        </p:txBody>
      </p:sp>
      <p:sp>
        <p:nvSpPr>
          <p:cNvPr id="16" name="Овал 15"/>
          <p:cNvSpPr/>
          <p:nvPr/>
        </p:nvSpPr>
        <p:spPr>
          <a:xfrm>
            <a:off x="1475656" y="1196753"/>
            <a:ext cx="57606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-</a:t>
            </a:r>
            <a:endParaRPr lang="ru-RU" sz="2800" b="1" dirty="0"/>
          </a:p>
        </p:txBody>
      </p:sp>
      <p:sp>
        <p:nvSpPr>
          <p:cNvPr id="17" name="Овал 16"/>
          <p:cNvSpPr/>
          <p:nvPr/>
        </p:nvSpPr>
        <p:spPr>
          <a:xfrm>
            <a:off x="611560" y="2168861"/>
            <a:ext cx="648072" cy="4680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-3</a:t>
            </a:r>
            <a:endParaRPr lang="ru-RU" dirty="0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397740" y="2168861"/>
            <a:ext cx="581972" cy="4680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1524969" y="3429000"/>
            <a:ext cx="598759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-2</a:t>
            </a:r>
            <a:endParaRPr lang="ru-RU" dirty="0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935597" y="3429000"/>
            <a:ext cx="540059" cy="36004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+3</a:t>
            </a:r>
            <a:endParaRPr lang="ru-RU" dirty="0"/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827584" y="4576450"/>
            <a:ext cx="570155" cy="29271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+2</a:t>
            </a:r>
            <a:endParaRPr lang="ru-RU" sz="1600" dirty="0"/>
          </a:p>
        </p:txBody>
      </p:sp>
      <p:sp>
        <p:nvSpPr>
          <p:cNvPr id="22" name="Овал 21"/>
          <p:cNvSpPr/>
          <p:nvPr/>
        </p:nvSpPr>
        <p:spPr>
          <a:xfrm>
            <a:off x="1688726" y="4581129"/>
            <a:ext cx="651026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-</a:t>
            </a:r>
            <a:endParaRPr lang="ru-RU" sz="3200" dirty="0"/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2483768" y="1556793"/>
            <a:ext cx="2304256" cy="3024336"/>
          </a:xfrm>
          <a:prstGeom prst="wedgeRoundRectCallou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Сумма</a:t>
            </a:r>
            <a:r>
              <a:rPr lang="ru-RU" sz="2400" dirty="0" smtClean="0"/>
              <a:t> степеней окисления всех элементов в молекуле </a:t>
            </a:r>
          </a:p>
          <a:p>
            <a:pPr algn="ctr"/>
            <a:r>
              <a:rPr lang="ru-RU" sz="2400" b="1" dirty="0" smtClean="0"/>
              <a:t>равна нулю </a:t>
            </a:r>
            <a:endParaRPr lang="ru-RU" sz="2400" b="1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292" y="3068961"/>
            <a:ext cx="504056" cy="46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12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animBg="1"/>
      <p:bldP spid="9" grpId="0" animBg="1"/>
      <p:bldP spid="12" grpId="0" animBg="1"/>
      <p:bldP spid="10" grpId="0" animBg="1"/>
      <p:bldP spid="14" grpId="0" animBg="1"/>
      <p:bldP spid="15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640960" cy="72008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Задание 5. В молекуле фтора химическая связь</a:t>
            </a:r>
            <a:br>
              <a:rPr lang="ru-RU" sz="2000" b="1" dirty="0" smtClean="0"/>
            </a:br>
            <a:r>
              <a:rPr lang="ru-RU" sz="2000" dirty="0" smtClean="0"/>
              <a:t>1</a:t>
            </a:r>
            <a:r>
              <a:rPr lang="ru-RU" sz="2000" dirty="0"/>
              <a:t>) </a:t>
            </a:r>
            <a:r>
              <a:rPr lang="ru-RU" sz="2000" dirty="0">
                <a:solidFill>
                  <a:srgbClr val="7030A0"/>
                </a:solidFill>
              </a:rPr>
              <a:t>ионная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2)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ковалентная полярная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3)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ковалентная неполярная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4) </a:t>
            </a:r>
            <a:r>
              <a:rPr lang="ru-RU" sz="2000" dirty="0" smtClean="0"/>
              <a:t>металлическая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b="1" i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71600" y="1844824"/>
            <a:ext cx="3024336" cy="31683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Тип связи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Ковалентная неполярная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Ковалентная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олярная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Ионная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Металлическая</a:t>
            </a:r>
          </a:p>
          <a:p>
            <a:pPr marL="0" indent="0">
              <a:buNone/>
            </a:pPr>
            <a:endParaRPr lang="ru-RU" sz="1500" dirty="0" smtClean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220072" y="1556792"/>
            <a:ext cx="2721496" cy="35715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Вещество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Простое, неметалл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Сложное, неметаллы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Сложное, металл-неметалл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Простое, металл</a:t>
            </a:r>
          </a:p>
          <a:p>
            <a:pPr marL="0" indent="0">
              <a:buNone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300508" y="2204864"/>
            <a:ext cx="1434244" cy="43204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347864" y="3140968"/>
            <a:ext cx="1578260" cy="3240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356741" y="3861048"/>
            <a:ext cx="1485422" cy="432048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699024" y="4509120"/>
            <a:ext cx="1130315" cy="2880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71599" y="5157192"/>
            <a:ext cx="2520281" cy="504056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Донорно-акцепторный механизм</a:t>
            </a:r>
            <a:endParaRPr lang="ru-RU" sz="14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55777" y="5805264"/>
            <a:ext cx="2736303" cy="5040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Неметалл (донор) – неметалл (акцептор)</a:t>
            </a:r>
            <a:endParaRPr lang="ru-RU" sz="1600" b="1" dirty="0"/>
          </a:p>
        </p:txBody>
      </p:sp>
      <p:sp>
        <p:nvSpPr>
          <p:cNvPr id="13" name="Овал 12"/>
          <p:cNvSpPr/>
          <p:nvPr/>
        </p:nvSpPr>
        <p:spPr>
          <a:xfrm>
            <a:off x="5508104" y="5229200"/>
            <a:ext cx="3240360" cy="144016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Водородная связь – межмолекулярное взаимодействие</a:t>
            </a:r>
            <a:endParaRPr lang="ru-RU" sz="1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5949280"/>
            <a:ext cx="1850504" cy="7200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u="sng" dirty="0" smtClean="0">
                <a:solidFill>
                  <a:srgbClr val="00B050"/>
                </a:solidFill>
              </a:rPr>
              <a:t>Ответ 3</a:t>
            </a:r>
            <a:endParaRPr lang="ru-RU" sz="28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4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Задание 6  Верны ли утверждения для характеристики углерода и кремния</a:t>
            </a:r>
            <a:endParaRPr lang="ru-RU" sz="2400" dirty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75625" y="1588354"/>
            <a:ext cx="734870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Химический элемент образует летучее водородное соединение вида  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Простое вещество, образуемое химическим элементом, имеет несколько аллотропных модификаций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Электроны в атоме расположены на трёх электронных слоях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4) Число нейтронов в ядре атома (наиболее распространённого изотопа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) химического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 равно 12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5) Число протонов в ядре атома химического элемента равно 14</a:t>
            </a:r>
          </a:p>
        </p:txBody>
      </p:sp>
      <p:sp>
        <p:nvSpPr>
          <p:cNvPr id="14" name="AutoShape 4" descr="ЭH$_4$"/>
          <p:cNvSpPr>
            <a:spLocks noChangeAspect="1" noChangeArrowheads="1"/>
          </p:cNvSpPr>
          <p:nvPr/>
        </p:nvSpPr>
        <p:spPr bwMode="auto">
          <a:xfrm>
            <a:off x="4637212" y="13300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88"/>
            <a:ext cx="4032448" cy="327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3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Задание 7  Кислотному оксиду и кислоте соответствуют формулы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340769"/>
            <a:ext cx="7139136" cy="13681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1)</a:t>
            </a:r>
            <a:r>
              <a:rPr lang="en-US" dirty="0" smtClean="0"/>
              <a:t> N</a:t>
            </a:r>
            <a:r>
              <a:rPr lang="en-US" sz="1800" dirty="0" smtClean="0"/>
              <a:t>2</a:t>
            </a:r>
            <a:r>
              <a:rPr lang="en-US" dirty="0" smtClean="0"/>
              <a:t>O </a:t>
            </a:r>
            <a:r>
              <a:rPr lang="ru-RU" dirty="0" smtClean="0"/>
              <a:t>и </a:t>
            </a:r>
            <a:r>
              <a:rPr lang="en-US" dirty="0" smtClean="0"/>
              <a:t>HNO</a:t>
            </a:r>
            <a:r>
              <a:rPr lang="en-US" sz="1800" dirty="0" smtClean="0"/>
              <a:t>3</a:t>
            </a:r>
          </a:p>
          <a:p>
            <a:pPr marL="0" indent="0">
              <a:buNone/>
            </a:pPr>
            <a:r>
              <a:rPr lang="en-US" dirty="0" smtClean="0"/>
              <a:t>2) CO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CH</a:t>
            </a:r>
            <a:r>
              <a:rPr lang="en-US" sz="1800" dirty="0" smtClean="0"/>
              <a:t>4</a:t>
            </a:r>
          </a:p>
          <a:p>
            <a:pPr marL="0" indent="0">
              <a:buNone/>
            </a:pPr>
            <a:r>
              <a:rPr lang="en-US" dirty="0" smtClean="0"/>
              <a:t>3) </a:t>
            </a:r>
            <a:r>
              <a:rPr lang="en-US" dirty="0" err="1" smtClean="0"/>
              <a:t>BeO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Be(OH)</a:t>
            </a:r>
            <a:r>
              <a:rPr lang="en-US" sz="1800" dirty="0" smtClean="0"/>
              <a:t>2</a:t>
            </a:r>
          </a:p>
          <a:p>
            <a:pPr marL="0" indent="0">
              <a:buNone/>
            </a:pPr>
            <a:r>
              <a:rPr lang="en-US" dirty="0" smtClean="0"/>
              <a:t>4) SO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H</a:t>
            </a:r>
            <a:r>
              <a:rPr lang="en-US" sz="1800" dirty="0" smtClean="0"/>
              <a:t>2</a:t>
            </a:r>
            <a:r>
              <a:rPr lang="en-US" dirty="0" smtClean="0"/>
              <a:t>S                            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23528" y="2600908"/>
            <a:ext cx="8496944" cy="39244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</a:rPr>
              <a:t>                </a:t>
            </a:r>
            <a:r>
              <a:rPr lang="en-US" sz="3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</a:rPr>
              <a:t> -2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</a:rPr>
              <a:t>Оксиды  Э</a:t>
            </a:r>
            <a:r>
              <a:rPr lang="en-US" sz="3800" b="1" dirty="0" smtClean="0">
                <a:solidFill>
                  <a:schemeClr val="accent1">
                    <a:lumMod val="50000"/>
                  </a:schemeClr>
                </a:solidFill>
              </a:rPr>
              <a:t>O</a:t>
            </a:r>
          </a:p>
          <a:p>
            <a:pPr marL="0" indent="0">
              <a:buNone/>
            </a:pPr>
            <a:endParaRPr lang="en-US" sz="3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3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987824" y="2852936"/>
            <a:ext cx="2232248" cy="1800200"/>
          </a:xfrm>
          <a:prstGeom prst="wedgeRoundRect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Амфотерные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(</a:t>
            </a:r>
            <a:r>
              <a:rPr lang="en-US" b="1" dirty="0" err="1" smtClean="0">
                <a:solidFill>
                  <a:schemeClr val="tx1"/>
                </a:solidFill>
              </a:rPr>
              <a:t>ZnO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BeO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PbO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SnO</a:t>
            </a:r>
            <a:r>
              <a:rPr lang="en-US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u="sng" dirty="0" smtClean="0">
                <a:solidFill>
                  <a:schemeClr val="tx1"/>
                </a:solidFill>
              </a:rPr>
              <a:t>III </a:t>
            </a:r>
            <a:r>
              <a:rPr lang="ru-RU" b="1" u="sng" dirty="0">
                <a:solidFill>
                  <a:schemeClr val="tx1"/>
                </a:solidFill>
              </a:rPr>
              <a:t>и </a:t>
            </a:r>
            <a:r>
              <a:rPr lang="en-US" b="1" u="sng" dirty="0" smtClean="0">
                <a:solidFill>
                  <a:schemeClr val="tx1"/>
                </a:solidFill>
              </a:rPr>
              <a:t>IV</a:t>
            </a:r>
          </a:p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Me</a:t>
            </a:r>
            <a:endParaRPr lang="ru-RU" b="1" u="sng" dirty="0" smtClean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724128" y="2788449"/>
            <a:ext cx="2903756" cy="1504647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Кислотные</a:t>
            </a:r>
          </a:p>
          <a:p>
            <a:pPr algn="ctr"/>
            <a:r>
              <a:rPr lang="ru-RU" sz="2400" b="1" u="sng" dirty="0">
                <a:solidFill>
                  <a:schemeClr val="tx1"/>
                </a:solidFill>
              </a:rPr>
              <a:t>н</a:t>
            </a:r>
            <a:r>
              <a:rPr lang="ru-RU" sz="2400" b="1" u="sng" dirty="0" smtClean="0">
                <a:solidFill>
                  <a:schemeClr val="tx1"/>
                </a:solidFill>
              </a:rPr>
              <a:t>е</a:t>
            </a:r>
            <a:r>
              <a:rPr lang="en-US" sz="2400" b="1" u="sng" dirty="0" smtClean="0">
                <a:solidFill>
                  <a:schemeClr val="tx1"/>
                </a:solidFill>
              </a:rPr>
              <a:t>Me</a:t>
            </a:r>
            <a:r>
              <a:rPr lang="ru-RU" sz="2400" b="1" u="sng" dirty="0" smtClean="0">
                <a:solidFill>
                  <a:schemeClr val="tx1"/>
                </a:solidFill>
              </a:rPr>
              <a:t> или </a:t>
            </a:r>
            <a:r>
              <a:rPr lang="ru-RU" sz="2400" b="1" u="sng" dirty="0" err="1" smtClean="0">
                <a:solidFill>
                  <a:schemeClr val="tx1"/>
                </a:solidFill>
              </a:rPr>
              <a:t>Ме</a:t>
            </a:r>
            <a:r>
              <a:rPr lang="ru-RU" sz="2400" b="1" u="sng" dirty="0" smtClean="0">
                <a:solidFill>
                  <a:schemeClr val="tx1"/>
                </a:solidFill>
              </a:rPr>
              <a:t> </a:t>
            </a:r>
            <a:r>
              <a:rPr lang="en-US" sz="2400" b="1" u="sng" dirty="0" smtClean="0">
                <a:solidFill>
                  <a:schemeClr val="tx1"/>
                </a:solidFill>
              </a:rPr>
              <a:t>V-VII</a:t>
            </a:r>
            <a:endParaRPr lang="ru-RU" sz="2400" b="1" u="sng" dirty="0" smtClean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103948" y="4877407"/>
            <a:ext cx="3924436" cy="1431913"/>
          </a:xfrm>
          <a:prstGeom prst="wedgeRoundRectCallou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Несолеобразующие (безразличные)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N2O, NO, CO, </a:t>
            </a:r>
            <a:r>
              <a:rPr lang="en-US" sz="2000" b="1" dirty="0" err="1" smtClean="0">
                <a:solidFill>
                  <a:schemeClr val="tx1"/>
                </a:solidFill>
              </a:rPr>
              <a:t>SiO</a:t>
            </a:r>
            <a:r>
              <a:rPr lang="en-US" sz="2000" b="1" dirty="0" smtClean="0">
                <a:solidFill>
                  <a:schemeClr val="tx1"/>
                </a:solidFill>
              </a:rPr>
              <a:t>,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39552" y="2924944"/>
            <a:ext cx="2088232" cy="1728192"/>
          </a:xfrm>
          <a:prstGeom prst="wedgeRoundRect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Основные</a:t>
            </a:r>
          </a:p>
          <a:p>
            <a:pPr algn="ctr"/>
            <a:r>
              <a:rPr lang="en-US" sz="2400" b="1" u="sng" dirty="0" smtClean="0">
                <a:solidFill>
                  <a:schemeClr val="tx1"/>
                </a:solidFill>
              </a:rPr>
              <a:t>I </a:t>
            </a:r>
            <a:r>
              <a:rPr lang="ru-RU" sz="2400" b="1" u="sng" dirty="0" smtClean="0">
                <a:solidFill>
                  <a:schemeClr val="tx1"/>
                </a:solidFill>
              </a:rPr>
              <a:t>или </a:t>
            </a:r>
            <a:r>
              <a:rPr lang="en-US" sz="2400" b="1" u="sng" dirty="0" smtClean="0">
                <a:solidFill>
                  <a:schemeClr val="tx1"/>
                </a:solidFill>
              </a:rPr>
              <a:t>II</a:t>
            </a:r>
            <a:endParaRPr lang="ru-RU" sz="24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u="sng" dirty="0">
                <a:solidFill>
                  <a:schemeClr val="tx1"/>
                </a:solidFill>
              </a:rPr>
              <a:t>М</a:t>
            </a:r>
            <a:r>
              <a:rPr lang="en-US" sz="2400" b="1" u="sng" dirty="0">
                <a:solidFill>
                  <a:schemeClr val="tx1"/>
                </a:solidFill>
              </a:rPr>
              <a:t>e</a:t>
            </a:r>
            <a:endParaRPr lang="ru-RU" sz="2400" b="1" u="sng" dirty="0" smtClean="0">
              <a:solidFill>
                <a:schemeClr val="tx1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023679" y="1657978"/>
            <a:ext cx="565674" cy="331596"/>
          </a:xfrm>
          <a:custGeom>
            <a:avLst/>
            <a:gdLst>
              <a:gd name="connsiteX0" fmla="*/ 533816 w 565674"/>
              <a:gd name="connsiteY0" fmla="*/ 90435 h 331596"/>
              <a:gd name="connsiteX1" fmla="*/ 473525 w 565674"/>
              <a:gd name="connsiteY1" fmla="*/ 60290 h 331596"/>
              <a:gd name="connsiteX2" fmla="*/ 292655 w 565674"/>
              <a:gd name="connsiteY2" fmla="*/ 0 h 331596"/>
              <a:gd name="connsiteX3" fmla="*/ 162026 w 565674"/>
              <a:gd name="connsiteY3" fmla="*/ 10048 h 331596"/>
              <a:gd name="connsiteX4" fmla="*/ 71591 w 565674"/>
              <a:gd name="connsiteY4" fmla="*/ 40193 h 331596"/>
              <a:gd name="connsiteX5" fmla="*/ 41446 w 565674"/>
              <a:gd name="connsiteY5" fmla="*/ 50242 h 331596"/>
              <a:gd name="connsiteX6" fmla="*/ 1253 w 565674"/>
              <a:gd name="connsiteY6" fmla="*/ 120580 h 331596"/>
              <a:gd name="connsiteX7" fmla="*/ 11301 w 565674"/>
              <a:gd name="connsiteY7" fmla="*/ 190919 h 331596"/>
              <a:gd name="connsiteX8" fmla="*/ 21350 w 565674"/>
              <a:gd name="connsiteY8" fmla="*/ 241160 h 331596"/>
              <a:gd name="connsiteX9" fmla="*/ 61543 w 565674"/>
              <a:gd name="connsiteY9" fmla="*/ 291402 h 331596"/>
              <a:gd name="connsiteX10" fmla="*/ 91688 w 565674"/>
              <a:gd name="connsiteY10" fmla="*/ 301451 h 331596"/>
              <a:gd name="connsiteX11" fmla="*/ 202220 w 565674"/>
              <a:gd name="connsiteY11" fmla="*/ 311499 h 331596"/>
              <a:gd name="connsiteX12" fmla="*/ 362994 w 565674"/>
              <a:gd name="connsiteY12" fmla="*/ 331596 h 331596"/>
              <a:gd name="connsiteX13" fmla="*/ 453429 w 565674"/>
              <a:gd name="connsiteY13" fmla="*/ 321547 h 331596"/>
              <a:gd name="connsiteX14" fmla="*/ 543864 w 565674"/>
              <a:gd name="connsiteY14" fmla="*/ 251209 h 331596"/>
              <a:gd name="connsiteX15" fmla="*/ 563961 w 565674"/>
              <a:gd name="connsiteY15" fmla="*/ 200967 h 331596"/>
              <a:gd name="connsiteX16" fmla="*/ 563961 w 565674"/>
              <a:gd name="connsiteY16" fmla="*/ 130629 h 331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5674" h="331596">
                <a:moveTo>
                  <a:pt x="533816" y="90435"/>
                </a:moveTo>
                <a:cubicBezTo>
                  <a:pt x="513719" y="80387"/>
                  <a:pt x="494177" y="69141"/>
                  <a:pt x="473525" y="60290"/>
                </a:cubicBezTo>
                <a:cubicBezTo>
                  <a:pt x="407529" y="32006"/>
                  <a:pt x="362955" y="21090"/>
                  <a:pt x="292655" y="0"/>
                </a:cubicBezTo>
                <a:cubicBezTo>
                  <a:pt x="249112" y="3349"/>
                  <a:pt x="204993" y="2236"/>
                  <a:pt x="162026" y="10048"/>
                </a:cubicBezTo>
                <a:cubicBezTo>
                  <a:pt x="130763" y="15732"/>
                  <a:pt x="101736" y="30145"/>
                  <a:pt x="71591" y="40193"/>
                </a:cubicBezTo>
                <a:lnTo>
                  <a:pt x="41446" y="50242"/>
                </a:lnTo>
                <a:cubicBezTo>
                  <a:pt x="28048" y="73688"/>
                  <a:pt x="6911" y="94175"/>
                  <a:pt x="1253" y="120580"/>
                </a:cubicBezTo>
                <a:cubicBezTo>
                  <a:pt x="-3710" y="143739"/>
                  <a:pt x="7407" y="167557"/>
                  <a:pt x="11301" y="190919"/>
                </a:cubicBezTo>
                <a:cubicBezTo>
                  <a:pt x="14109" y="207765"/>
                  <a:pt x="13712" y="225884"/>
                  <a:pt x="21350" y="241160"/>
                </a:cubicBezTo>
                <a:cubicBezTo>
                  <a:pt x="30941" y="260343"/>
                  <a:pt x="45259" y="277444"/>
                  <a:pt x="61543" y="291402"/>
                </a:cubicBezTo>
                <a:cubicBezTo>
                  <a:pt x="69585" y="298295"/>
                  <a:pt x="81203" y="299953"/>
                  <a:pt x="91688" y="301451"/>
                </a:cubicBezTo>
                <a:cubicBezTo>
                  <a:pt x="128312" y="306683"/>
                  <a:pt x="165450" y="307413"/>
                  <a:pt x="202220" y="311499"/>
                </a:cubicBezTo>
                <a:cubicBezTo>
                  <a:pt x="255898" y="317463"/>
                  <a:pt x="309403" y="324897"/>
                  <a:pt x="362994" y="331596"/>
                </a:cubicBezTo>
                <a:cubicBezTo>
                  <a:pt x="393139" y="328246"/>
                  <a:pt x="424479" y="330594"/>
                  <a:pt x="453429" y="321547"/>
                </a:cubicBezTo>
                <a:cubicBezTo>
                  <a:pt x="498612" y="307427"/>
                  <a:pt x="524727" y="289482"/>
                  <a:pt x="543864" y="251209"/>
                </a:cubicBezTo>
                <a:cubicBezTo>
                  <a:pt x="551931" y="235076"/>
                  <a:pt x="560996" y="218759"/>
                  <a:pt x="563961" y="200967"/>
                </a:cubicBezTo>
                <a:cubicBezTo>
                  <a:pt x="567816" y="177840"/>
                  <a:pt x="563961" y="154075"/>
                  <a:pt x="563961" y="13062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064882" y="2291024"/>
            <a:ext cx="502661" cy="391886"/>
          </a:xfrm>
          <a:custGeom>
            <a:avLst/>
            <a:gdLst>
              <a:gd name="connsiteX0" fmla="*/ 472516 w 502661"/>
              <a:gd name="connsiteY0" fmla="*/ 80387 h 391886"/>
              <a:gd name="connsiteX1" fmla="*/ 422274 w 502661"/>
              <a:gd name="connsiteY1" fmla="*/ 60290 h 391886"/>
              <a:gd name="connsiteX2" fmla="*/ 392129 w 502661"/>
              <a:gd name="connsiteY2" fmla="*/ 40194 h 391886"/>
              <a:gd name="connsiteX3" fmla="*/ 130872 w 502661"/>
              <a:gd name="connsiteY3" fmla="*/ 0 h 391886"/>
              <a:gd name="connsiteX4" fmla="*/ 70582 w 502661"/>
              <a:gd name="connsiteY4" fmla="*/ 20097 h 391886"/>
              <a:gd name="connsiteX5" fmla="*/ 50485 w 502661"/>
              <a:gd name="connsiteY5" fmla="*/ 50242 h 391886"/>
              <a:gd name="connsiteX6" fmla="*/ 10292 w 502661"/>
              <a:gd name="connsiteY6" fmla="*/ 100484 h 391886"/>
              <a:gd name="connsiteX7" fmla="*/ 243 w 502661"/>
              <a:gd name="connsiteY7" fmla="*/ 190919 h 391886"/>
              <a:gd name="connsiteX8" fmla="*/ 20340 w 502661"/>
              <a:gd name="connsiteY8" fmla="*/ 271306 h 391886"/>
              <a:gd name="connsiteX9" fmla="*/ 80630 w 502661"/>
              <a:gd name="connsiteY9" fmla="*/ 351692 h 391886"/>
              <a:gd name="connsiteX10" fmla="*/ 271549 w 502661"/>
              <a:gd name="connsiteY10" fmla="*/ 391886 h 391886"/>
              <a:gd name="connsiteX11" fmla="*/ 462467 w 502661"/>
              <a:gd name="connsiteY11" fmla="*/ 341644 h 391886"/>
              <a:gd name="connsiteX12" fmla="*/ 482564 w 502661"/>
              <a:gd name="connsiteY12" fmla="*/ 301451 h 391886"/>
              <a:gd name="connsiteX13" fmla="*/ 492613 w 502661"/>
              <a:gd name="connsiteY13" fmla="*/ 231112 h 391886"/>
              <a:gd name="connsiteX14" fmla="*/ 502661 w 502661"/>
              <a:gd name="connsiteY14" fmla="*/ 170822 h 391886"/>
              <a:gd name="connsiteX15" fmla="*/ 492613 w 502661"/>
              <a:gd name="connsiteY15" fmla="*/ 130629 h 39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02661" h="391886">
                <a:moveTo>
                  <a:pt x="472516" y="80387"/>
                </a:moveTo>
                <a:cubicBezTo>
                  <a:pt x="455769" y="73688"/>
                  <a:pt x="438407" y="68357"/>
                  <a:pt x="422274" y="60290"/>
                </a:cubicBezTo>
                <a:cubicBezTo>
                  <a:pt x="411472" y="54889"/>
                  <a:pt x="403955" y="42641"/>
                  <a:pt x="392129" y="40194"/>
                </a:cubicBezTo>
                <a:cubicBezTo>
                  <a:pt x="305846" y="22342"/>
                  <a:pt x="217958" y="13398"/>
                  <a:pt x="130872" y="0"/>
                </a:cubicBezTo>
                <a:cubicBezTo>
                  <a:pt x="110775" y="6699"/>
                  <a:pt x="88546" y="8870"/>
                  <a:pt x="70582" y="20097"/>
                </a:cubicBezTo>
                <a:cubicBezTo>
                  <a:pt x="60341" y="26498"/>
                  <a:pt x="57731" y="40581"/>
                  <a:pt x="50485" y="50242"/>
                </a:cubicBezTo>
                <a:cubicBezTo>
                  <a:pt x="37617" y="67400"/>
                  <a:pt x="23690" y="83737"/>
                  <a:pt x="10292" y="100484"/>
                </a:cubicBezTo>
                <a:cubicBezTo>
                  <a:pt x="6942" y="130629"/>
                  <a:pt x="-1538" y="160641"/>
                  <a:pt x="243" y="190919"/>
                </a:cubicBezTo>
                <a:cubicBezTo>
                  <a:pt x="1865" y="218492"/>
                  <a:pt x="7988" y="246602"/>
                  <a:pt x="20340" y="271306"/>
                </a:cubicBezTo>
                <a:cubicBezTo>
                  <a:pt x="35319" y="301264"/>
                  <a:pt x="54293" y="330999"/>
                  <a:pt x="80630" y="351692"/>
                </a:cubicBezTo>
                <a:cubicBezTo>
                  <a:pt x="127664" y="388648"/>
                  <a:pt x="220415" y="387238"/>
                  <a:pt x="271549" y="391886"/>
                </a:cubicBezTo>
                <a:cubicBezTo>
                  <a:pt x="335188" y="375139"/>
                  <a:pt x="401982" y="367566"/>
                  <a:pt x="462467" y="341644"/>
                </a:cubicBezTo>
                <a:cubicBezTo>
                  <a:pt x="476235" y="335743"/>
                  <a:pt x="478623" y="315902"/>
                  <a:pt x="482564" y="301451"/>
                </a:cubicBezTo>
                <a:cubicBezTo>
                  <a:pt x="488796" y="278601"/>
                  <a:pt x="489012" y="254521"/>
                  <a:pt x="492613" y="231112"/>
                </a:cubicBezTo>
                <a:cubicBezTo>
                  <a:pt x="495711" y="210975"/>
                  <a:pt x="499312" y="190919"/>
                  <a:pt x="502661" y="170822"/>
                </a:cubicBezTo>
                <a:lnTo>
                  <a:pt x="492613" y="13062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75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7467072</TotalTime>
  <Words>1378</Words>
  <Application>Microsoft Office PowerPoint</Application>
  <PresentationFormat>Экран (4:3)</PresentationFormat>
  <Paragraphs>376</Paragraphs>
  <Slides>27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Calibri</vt:lpstr>
      <vt:lpstr>Century Schoolbook</vt:lpstr>
      <vt:lpstr>Times New Roman</vt:lpstr>
      <vt:lpstr>Verdana</vt:lpstr>
      <vt:lpstr>Wingdings</vt:lpstr>
      <vt:lpstr>Wingdings 2</vt:lpstr>
      <vt:lpstr>Эркер</vt:lpstr>
      <vt:lpstr>Решение заданий ОГЭ по химии (1 - 18)</vt:lpstr>
      <vt:lpstr>Задание №1 «Химический элемент, простое вещество» </vt:lpstr>
      <vt:lpstr>Задание 2</vt:lpstr>
      <vt:lpstr>Задание 2</vt:lpstr>
      <vt:lpstr> Задание 3 В каком ряду химических элементов усиливаются неметалические свойства соответствующих им простых веществ</vt:lpstr>
      <vt:lpstr>Задание 4 В каком соединении степени окисления химических элементов равны -3 и +1</vt:lpstr>
      <vt:lpstr> Задание 5. В молекуле фтора химическая связь 1) ионная 2) ковалентная полярная 3) ковалентная неполярная  4) металлическая </vt:lpstr>
      <vt:lpstr>Задание 6  Верны ли утверждения для характеристики углерода и кремния</vt:lpstr>
      <vt:lpstr>Задание 7  Кислотному оксиду и кислоте соответствуют формулы</vt:lpstr>
      <vt:lpstr>Задание 7  Кислотному оксиду и кислоте соответствуют формулы</vt:lpstr>
      <vt:lpstr>Задание 8,11 Цинк вступает в химическую реакцию с каждым из двух веществ</vt:lpstr>
      <vt:lpstr>Задание 8,11 Какое из указанных веществ вступает в реакцию с оксидом фосфора (V)?</vt:lpstr>
      <vt:lpstr>Задание 8,11 С соляной кислотой взаимодействует каждое из двух веществ в ряду</vt:lpstr>
      <vt:lpstr>  Задание 8,11 С соляной кислотой взаимодействует каждое из двух веществ в ряду  1)NaOH и Сu    2)Ba(OH)2 и CO                                           3)CuO и SO3        4)Cu(OH)2 и Mg</vt:lpstr>
      <vt:lpstr>Задание 8,11 С раствором нитрата меди (II) может взаимодействовать</vt:lpstr>
      <vt:lpstr>Задание 8,11 С раствором нитрата меди (II) может взаимодействовать</vt:lpstr>
      <vt:lpstr>Задание 9 Установите соответствие между реагирующими веществами и продуктами(-ом) их взаимодействия: к каждой позиции, обозначенной буквой, подберите соответствующую позицию, обозначенную цифрой.</vt:lpstr>
      <vt:lpstr>Задание 10 Установите соответствие между формулой вещества и реагентами, с которыми это вещество может взаимодействовать.</vt:lpstr>
      <vt:lpstr>Задание 12 Признаком протекания химической реакции между гидроксидом меди (II) и хлороводородной кислотой является</vt:lpstr>
      <vt:lpstr>    Задание 13 Наибольшее количество анионов образуется при диссоциации 1 моль </vt:lpstr>
      <vt:lpstr>        </vt:lpstr>
      <vt:lpstr>Задание 14 Выделение газа происходит при взаимодействии</vt:lpstr>
      <vt:lpstr>Задание 15 Процессу окисления соответствует схема</vt:lpstr>
      <vt:lpstr>Задание 15 Процессу окисления соответствует схема</vt:lpstr>
      <vt:lpstr>Задание 16 Отделить бензин от воды можно с помощью</vt:lpstr>
      <vt:lpstr>Задание 17 Установите соответствие между формулами двух веществ и реактивом, с помощью которого можно различить эти вещества.</vt:lpstr>
      <vt:lpstr>Задание 18 Массовая доля хлора в оксиде хлора (VII) равна      1)19,4%       2)24.0%     3)30,5%    4)38,8%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18-19 заданий ОГЭ по химии</dc:title>
  <dc:creator>SibircevaOA</dc:creator>
  <cp:lastModifiedBy>SibircevaOA</cp:lastModifiedBy>
  <cp:revision>164</cp:revision>
  <dcterms:modified xsi:type="dcterms:W3CDTF">2025-08-30T09:01:18Z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476292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