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6" r:id="rId10"/>
    <p:sldId id="275" r:id="rId11"/>
    <p:sldId id="264" r:id="rId12"/>
    <p:sldId id="265" r:id="rId13"/>
    <p:sldId id="272" r:id="rId14"/>
    <p:sldId id="277" r:id="rId15"/>
    <p:sldId id="268" r:id="rId16"/>
    <p:sldId id="26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746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A2FE4-F5AF-4257-8B19-BC64BAC7EF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14994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439CB-7C39-435D-A0DD-5D8F02C44D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706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BD15A-2CD7-4A5E-A59C-A68947E1DF7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1936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EB8CB-18E5-480D-A0D3-80E8FFF704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97732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9AC9F-E58D-4C4B-BAA9-3886844E1B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9456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6DB64-280E-4265-9182-6ADF6AE155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8909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BB972-BD7B-46BB-9143-3E0A92B312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4814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10D45-1E99-46C5-B0A5-FA72953AB6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1150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90A36-763E-4405-88F0-5CE58AD596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8003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09898-235A-4ABF-93DD-5691C66D0E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99749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B6D06-832E-467D-94D6-8A9E9CF5ECC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61486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220F349-A22A-4C55-8E0D-169944CE33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1" name="Rectangle 7"/>
          <p:cNvSpPr>
            <a:spLocks noChangeArrowheads="1"/>
          </p:cNvSpPr>
          <p:nvPr/>
        </p:nvSpPr>
        <p:spPr bwMode="auto">
          <a:xfrm>
            <a:off x="3962400" y="4648200"/>
            <a:ext cx="41148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</a:rPr>
              <a:t>Выполнили: воспитатели          средней группы №1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</a:rPr>
              <a:t>Мурашова А.Ю.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chemeClr val="accent2"/>
                </a:solidFill>
              </a:rPr>
              <a:t>Шанина И.Б.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1066800"/>
            <a:ext cx="6781800" cy="2362200"/>
          </a:xfrm>
        </p:spPr>
        <p:txBody>
          <a:bodyPr/>
          <a:lstStyle/>
          <a:p>
            <a:pPr>
              <a:defRPr/>
            </a:pPr>
            <a:r>
              <a:rPr lang="ru-RU" sz="54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</a:t>
            </a:r>
            <a:br>
              <a:rPr lang="ru-RU" sz="54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 Моя семья –моё богатство»</a:t>
            </a:r>
            <a:endParaRPr lang="ru-RU" sz="5400" b="1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2" name="Picture 2" descr="C:\Users\6\Desktop\фото новые\IMG_466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15422"/>
            <a:ext cx="4724400" cy="3149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3" name="Picture 3" descr="C:\Users\6\Desktop\фото новые\IMG_466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192087"/>
            <a:ext cx="4572000" cy="304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3" name="Прямоугольник 1"/>
          <p:cNvSpPr>
            <a:spLocks noChangeArrowheads="1"/>
          </p:cNvSpPr>
          <p:nvPr/>
        </p:nvSpPr>
        <p:spPr bwMode="auto">
          <a:xfrm>
            <a:off x="1371600" y="533400"/>
            <a:ext cx="61722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44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</a:p>
        </p:txBody>
      </p:sp>
      <p:sp>
        <p:nvSpPr>
          <p:cNvPr id="12292" name="Прямоугольник 2"/>
          <p:cNvSpPr>
            <a:spLocks noChangeArrowheads="1"/>
          </p:cNvSpPr>
          <p:nvPr/>
        </p:nvSpPr>
        <p:spPr bwMode="auto">
          <a:xfrm>
            <a:off x="685800" y="1447800"/>
            <a:ext cx="7696200" cy="5262979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t" hangingPunct="1">
              <a:spcBef>
                <a:spcPct val="0"/>
              </a:spcBef>
              <a:buFontTx/>
              <a:buNone/>
            </a:pPr>
            <a:r>
              <a:rPr lang="ru-RU" altLang="ru-RU" sz="2800" u="sng" dirty="0">
                <a:latin typeface="Times New Roman" pitchFamily="18" charset="0"/>
                <a:cs typeface="Times New Roman" pitchFamily="18" charset="0"/>
              </a:rPr>
              <a:t>Консультации для родителей: </a:t>
            </a:r>
          </a:p>
          <a:p>
            <a:pPr marL="457200" indent="-457200" eaLnBrk="1" hangingPunct="1">
              <a:spcBef>
                <a:spcPct val="0"/>
              </a:spcBef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Дружеские отношения взрослых и детей в семье -основа воспитания положительных черт характера ребёнка».</a:t>
            </a:r>
          </a:p>
          <a:p>
            <a:pPr marL="457200" indent="-457200" eaLnBrk="1" fontAlgn="t" hangingPunct="1">
              <a:spcBef>
                <a:spcPct val="0"/>
              </a:spcBef>
            </a:pP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«Роль семьи в воспитании дошкольника»</a:t>
            </a:r>
          </a:p>
          <a:p>
            <a:pPr eaLnBrk="1" fontAlgn="t" hangingPunct="1">
              <a:spcBef>
                <a:spcPct val="0"/>
              </a:spcBef>
              <a:buFontTx/>
              <a:buNone/>
            </a:pPr>
            <a:endParaRPr lang="ru-RU" altLang="ru-RU" sz="2800" dirty="0">
              <a:latin typeface="Times New Roman" pitchFamily="18" charset="0"/>
              <a:cs typeface="Times New Roman" pitchFamily="18" charset="0"/>
            </a:endParaRPr>
          </a:p>
          <a:p>
            <a:pPr eaLnBrk="1" fontAlgn="t" hangingPunct="1">
              <a:spcBef>
                <a:spcPct val="0"/>
              </a:spcBef>
              <a:buFontTx/>
              <a:buNone/>
            </a:pPr>
            <a:r>
              <a:rPr lang="ru-RU" altLang="ru-RU" sz="2800" u="sng" dirty="0">
                <a:latin typeface="Times New Roman" pitchFamily="18" charset="0"/>
                <a:cs typeface="Times New Roman" pitchFamily="18" charset="0"/>
              </a:rPr>
              <a:t>Памятка родителям: </a:t>
            </a:r>
            <a:endParaRPr lang="ru-RU" altLang="ru-RU" sz="2800" u="sng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t" hangingPunct="1">
              <a:spcBef>
                <a:spcPct val="0"/>
              </a:spcBef>
              <a:buFontTx/>
              <a:buNone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Создание благоприятной семейной атмосферы»,  «Что вы знаете о правах детей»,  «Не забыть сделать для ребёнка и вместе с ребёнком».</a:t>
            </a:r>
          </a:p>
          <a:p>
            <a:pPr eaLnBrk="1" fontAlgn="t" hangingPunct="1">
              <a:spcBef>
                <a:spcPct val="0"/>
              </a:spcBef>
              <a:buFontTx/>
              <a:buNone/>
            </a:pPr>
            <a:endParaRPr lang="ru-RU" alt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7" name="Прямоугольник 1"/>
          <p:cNvSpPr>
            <a:spLocks noChangeArrowheads="1"/>
          </p:cNvSpPr>
          <p:nvPr/>
        </p:nvSpPr>
        <p:spPr bwMode="auto">
          <a:xfrm>
            <a:off x="838200" y="381000"/>
            <a:ext cx="7162800" cy="7478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4400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этап.  Заключительный</a:t>
            </a:r>
          </a:p>
          <a:p>
            <a:pPr eaLnBrk="1" hangingPunct="1"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концу проекта воспитанники знают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 членов семьи, умеют называть имя, отчества мамы, папы, бабушки, дедушки.</a:t>
            </a:r>
          </a:p>
          <a:p>
            <a:pPr>
              <a:defRPr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Родители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  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роявлять заинтересованность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проведению совместных  творческих мероприятий с детьми и педагогами группы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defRPr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Презентация 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совместных с родителями творческих проектов</a:t>
            </a:r>
          </a:p>
          <a:p>
            <a:pPr eaLnBrk="1" hangingPunct="1">
              <a:defRPr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Древо семьи»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4" name="Picture 2" descr="C:\Users\6\Desktop\фото новые\IMG_46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05" y="518160"/>
            <a:ext cx="5029200" cy="335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5" name="Picture 3" descr="C:\Users\6\Desktop\фото новые\IMG_465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429000"/>
            <a:ext cx="4572000" cy="304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5181600" y="914400"/>
            <a:ext cx="3352800" cy="17526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проектов воспитанниками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Древо семьи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6" name="Picture 2" descr="C:\Users\6\Desktop\фото новые\IMG_46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"/>
            <a:ext cx="4343400" cy="57188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828800" y="5410200"/>
            <a:ext cx="5105400" cy="1447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работ «Древо семьи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9" name="Прямоугольник 1"/>
          <p:cNvSpPr>
            <a:spLocks noChangeArrowheads="1"/>
          </p:cNvSpPr>
          <p:nvPr/>
        </p:nvSpPr>
        <p:spPr bwMode="auto">
          <a:xfrm>
            <a:off x="990600" y="1295400"/>
            <a:ext cx="7162800" cy="4647426"/>
          </a:xfrm>
          <a:prstGeom prst="rect">
            <a:avLst/>
          </a:prstGeom>
          <a:solidFill>
            <a:srgbClr val="99CCFF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4400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  <a:p>
            <a:pPr eaLnBrk="1" hangingPunct="1">
              <a:defRPr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проект – это яркий пример того, что  дружная семья – это коллектив. Пусть маленький, разновозрастной, но коллектив. </a:t>
            </a:r>
          </a:p>
          <a:p>
            <a:pPr eaLnBrk="1" hangingPunct="1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Перспективы: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Поиск новых форм и методов по приобщению родителей в единый образовательный процесс - детский сад, родители,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и продолжать работу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темам «Традиции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семьи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»,«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Многонациональность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800" y="3016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7315200" cy="2971800"/>
          </a:xfrm>
        </p:spPr>
        <p:txBody>
          <a:bodyPr/>
          <a:lstStyle/>
          <a:p>
            <a:pPr>
              <a:defRPr/>
            </a:pPr>
            <a:r>
              <a:rPr lang="ru-RU" sz="60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6000" b="1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Прямоугольник 1"/>
          <p:cNvSpPr>
            <a:spLocks noChangeArrowheads="1"/>
          </p:cNvSpPr>
          <p:nvPr/>
        </p:nvSpPr>
        <p:spPr bwMode="auto">
          <a:xfrm>
            <a:off x="914400" y="762000"/>
            <a:ext cx="76200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44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  <a:p>
            <a:pPr algn="ctr" eaLnBrk="1" hangingPunct="1">
              <a:defRPr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детей, формирование личности ребёнка с первых лет его жизни – основная обязанность родителей. Семья влияет на ребёнка, приобщает его к окружающей жизни. Мы, взрослые, должны помочь детям понять значимость семьи, воспитывать у детей любовь и уважение к членам семьи, прививать детям чувство привязанности к семье и дому. Любовь к Родине, начинается с любви к своей семье.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9" name="Прямоугольник 4"/>
          <p:cNvSpPr>
            <a:spLocks noChangeArrowheads="1"/>
          </p:cNvSpPr>
          <p:nvPr/>
        </p:nvSpPr>
        <p:spPr bwMode="auto">
          <a:xfrm>
            <a:off x="990600" y="1600200"/>
            <a:ext cx="723900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28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расширить представление у детей о семье через организацию разных видов деятельности, создать условия для повышения активности участия родителей в жизни группы.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3" name="Прямоугольник 1"/>
          <p:cNvSpPr>
            <a:spLocks noChangeArrowheads="1"/>
          </p:cNvSpPr>
          <p:nvPr/>
        </p:nvSpPr>
        <p:spPr bwMode="auto">
          <a:xfrm>
            <a:off x="609600" y="381000"/>
            <a:ext cx="7848600" cy="5940088"/>
          </a:xfrm>
          <a:prstGeom prst="rect">
            <a:avLst/>
          </a:prstGeom>
          <a:solidFill>
            <a:srgbClr val="99CCFF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44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  <a:p>
            <a:pPr eaLnBrk="1" hangingPunct="1">
              <a:defRPr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-Учить детей понимать роль взрослых и детей в семье, дать представление о нравственном поведении между ними.</a:t>
            </a:r>
          </a:p>
          <a:p>
            <a:pPr eaLnBrk="1" hangingPunct="1">
              <a:defRPr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-Закреплять умение называть членов семьи по имени и отчеству, вызвать у ребёнка радость и гордость за то, что у него есть семья, чувство благодарности за заботу.</a:t>
            </a:r>
          </a:p>
          <a:p>
            <a:pPr eaLnBrk="1" hangingPunct="1">
              <a:defRPr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-Способствовать активному вовлечению родителей в совместную деятельность с ребёнком в условиях семьи и детского сада.</a:t>
            </a:r>
          </a:p>
          <a:p>
            <a:pPr eaLnBrk="1" hangingPunct="1">
              <a:defRPr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- Обобщать </a:t>
            </a:r>
            <a:r>
              <a:rPr lang="ru-RU" alt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родительские отношения опытом совместной творческой деятельности.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3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7" name="Прямоугольник 1"/>
          <p:cNvSpPr>
            <a:spLocks noChangeArrowheads="1"/>
          </p:cNvSpPr>
          <p:nvPr/>
        </p:nvSpPr>
        <p:spPr bwMode="auto">
          <a:xfrm>
            <a:off x="228600" y="240507"/>
            <a:ext cx="8382000" cy="6217087"/>
          </a:xfrm>
          <a:prstGeom prst="rect">
            <a:avLst/>
          </a:prstGeom>
          <a:solidFill>
            <a:srgbClr val="99CCFF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r>
              <a:rPr lang="ru-RU" alt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44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Ожидаемый результат</a:t>
            </a:r>
          </a:p>
          <a:p>
            <a:pPr eaLnBrk="1" hangingPunct="1">
              <a:defRPr/>
            </a:pPr>
            <a:r>
              <a:rPr lang="ru-RU" altLang="ru-RU" sz="28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Воспитанники:</a:t>
            </a:r>
          </a:p>
          <a:p>
            <a:pPr>
              <a:defRPr/>
            </a:pPr>
            <a:r>
              <a:rPr lang="ru-RU" altLang="ru-RU" sz="28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знают всех  членов семьи, умеют называть имя, отчества мамы, папы, бабушки, дедушки.</a:t>
            </a:r>
          </a:p>
          <a:p>
            <a:pPr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-Преобладают положительные взаимоотношения между детьми и родителями.</a:t>
            </a:r>
          </a:p>
          <a:p>
            <a:pPr>
              <a:defRPr/>
            </a:pPr>
            <a:r>
              <a:rPr lang="ru-RU" altLang="ru-RU" sz="32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Родители:</a:t>
            </a:r>
          </a:p>
          <a:p>
            <a:pPr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-Повышен творческий потенциал при совместной творческой деятельности.</a:t>
            </a:r>
          </a:p>
          <a:p>
            <a:pPr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-Проявляют заинтересованность к проведению совместных  творческих мероприятий с детьми и педагогами группы.</a:t>
            </a:r>
          </a:p>
          <a:p>
            <a:pPr>
              <a:defRPr/>
            </a:pPr>
            <a:endParaRPr lang="ru-RU" altLang="ru-RU" sz="1400" b="1" dirty="0" smtClean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1" name="Прямоугольник 1"/>
          <p:cNvSpPr>
            <a:spLocks noChangeArrowheads="1"/>
          </p:cNvSpPr>
          <p:nvPr/>
        </p:nvSpPr>
        <p:spPr bwMode="auto">
          <a:xfrm>
            <a:off x="762000" y="1295400"/>
            <a:ext cx="7543800" cy="3108325"/>
          </a:xfrm>
          <a:prstGeom prst="rect">
            <a:avLst/>
          </a:prstGeom>
          <a:solidFill>
            <a:srgbClr val="99CCFF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28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</a:t>
            </a:r>
            <a:r>
              <a:rPr lang="ru-RU" alt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 –познавательный, творческий.</a:t>
            </a:r>
          </a:p>
          <a:p>
            <a:pPr eaLnBrk="1" hangingPunct="1">
              <a:defRPr/>
            </a:pP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sz="28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краткосрочный.</a:t>
            </a:r>
          </a:p>
          <a:p>
            <a:pPr eaLnBrk="1" hangingPunct="1">
              <a:defRPr/>
            </a:pP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altLang="ru-RU" sz="28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воспитанники средней группы, родители, воспитатели.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5" name="Прямоугольник 1"/>
          <p:cNvSpPr>
            <a:spLocks noChangeArrowheads="1"/>
          </p:cNvSpPr>
          <p:nvPr/>
        </p:nvSpPr>
        <p:spPr bwMode="auto">
          <a:xfrm>
            <a:off x="914400" y="381000"/>
            <a:ext cx="71628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44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</a:t>
            </a:r>
          </a:p>
        </p:txBody>
      </p:sp>
      <p:sp>
        <p:nvSpPr>
          <p:cNvPr id="8196" name="Прямоугольник 2"/>
          <p:cNvSpPr>
            <a:spLocks noChangeArrowheads="1"/>
          </p:cNvSpPr>
          <p:nvPr/>
        </p:nvSpPr>
        <p:spPr bwMode="auto">
          <a:xfrm>
            <a:off x="609600" y="990600"/>
            <a:ext cx="7924800" cy="5448300"/>
          </a:xfrm>
          <a:prstGeom prst="rect">
            <a:avLst/>
          </a:prstGeom>
          <a:solidFill>
            <a:srgbClr val="99CCFF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4400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этап. Подготовительный</a:t>
            </a:r>
            <a:r>
              <a:rPr lang="ru-RU" altLang="ru-RU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eaLnBrk="1" hangingPunct="1">
              <a:defRPr/>
            </a:pPr>
            <a:endParaRPr lang="ru-RU" altLang="ru-RU" dirty="0" smtClean="0"/>
          </a:p>
          <a:p>
            <a:pPr algn="just" eaLnBrk="1" hangingPunct="1">
              <a:defRPr/>
            </a:pPr>
            <a:r>
              <a:rPr lang="ru-RU" altLang="ru-RU" dirty="0" smtClean="0"/>
              <a:t>-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развивающую среду: подобрать материалы, игрушки, атрибуты, для игровой, театрализованной деятельности; дидактические игры и мультимедийный и иллюстрированный материал, художественную литературу по теме «Семья».</a:t>
            </a:r>
          </a:p>
          <a:p>
            <a:pPr algn="just" eaLnBrk="1" hangingPunct="1">
              <a:defRPr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-Составить перспективный план  для основного этапа проекта</a:t>
            </a:r>
            <a:r>
              <a:rPr lang="ru-RU" altLang="ru-RU" dirty="0" smtClean="0"/>
              <a:t>.</a:t>
            </a:r>
          </a:p>
          <a:p>
            <a:pPr eaLnBrk="1" hangingPunct="1">
              <a:defRPr/>
            </a:pPr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19" name="Прямоугольник 1"/>
          <p:cNvSpPr>
            <a:spLocks noChangeArrowheads="1"/>
          </p:cNvSpPr>
          <p:nvPr/>
        </p:nvSpPr>
        <p:spPr bwMode="auto">
          <a:xfrm>
            <a:off x="1371600" y="381000"/>
            <a:ext cx="60960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4400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этап. Основной</a:t>
            </a:r>
          </a:p>
        </p:txBody>
      </p:sp>
      <p:sp>
        <p:nvSpPr>
          <p:cNvPr id="9220" name="Прямоугольник 2"/>
          <p:cNvSpPr>
            <a:spLocks noChangeArrowheads="1"/>
          </p:cNvSpPr>
          <p:nvPr/>
        </p:nvSpPr>
        <p:spPr bwMode="auto">
          <a:xfrm>
            <a:off x="571500" y="1150938"/>
            <a:ext cx="8001000" cy="5262979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/>
              <a:t>-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Чтение художественной литературы по теме “Моя семья”: </a:t>
            </a:r>
            <a:r>
              <a:rPr lang="ru-RU" altLang="ru-RU" sz="2400" dirty="0" err="1">
                <a:latin typeface="Times New Roman" pitchFamily="18" charset="0"/>
                <a:cs typeface="Times New Roman" pitchFamily="18" charset="0"/>
              </a:rPr>
              <a:t>О.Осеева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«Сыновья»,  «Мальчик – с пальчик».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-Разучивание стихов Е. Благинина «Посидим в тишине», О. Чусовитина «Самый лучший!», пальчиковой гимнастики «Наша семья», «Пальчик-мальчик».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-Дидактические игры «Как мы помогаем родным», «Родство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Семья», лото «Моя семья», “Кто ты для…”, “У кого сегодня день рожденья?”, упражнения “Кем ты приходишься своим родителям?”, “Кто ты для бабушки?”, Огорчится ли мама, если…” др.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-Беседы “Моя дружная семья”, “Папа – мой лучший друг” и др.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-Заучивание пословиц и поговорок о семье, дружбе.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-Сюжетно-ролевые игры “Семья”, “Дочки-матери”.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8" name="Picture 2" descr="C:\Users\6\Desktop\фото новые\IMG_46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89" y="457200"/>
            <a:ext cx="4991100" cy="3327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699" name="Picture 3" descr="C:\Users\6\Desktop\фото новые\IMG_466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048000"/>
            <a:ext cx="4724400" cy="3149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04800" y="3429000"/>
            <a:ext cx="3657600" cy="1193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«семья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29200" y="1981200"/>
            <a:ext cx="3505200" cy="1295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игра «Кафе»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512</Words>
  <Application>Microsoft Office PowerPoint</Application>
  <PresentationFormat>Экран (4:3)</PresentationFormat>
  <Paragraphs>61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Оформление по умолчанию</vt:lpstr>
      <vt:lpstr>Проект  « Моя семья –моё богатство»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6</cp:lastModifiedBy>
  <cp:revision>21</cp:revision>
  <cp:lastPrinted>1601-01-01T00:00:00Z</cp:lastPrinted>
  <dcterms:created xsi:type="dcterms:W3CDTF">1601-01-01T00:00:00Z</dcterms:created>
  <dcterms:modified xsi:type="dcterms:W3CDTF">2018-02-02T07:54:07Z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