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8" r:id="rId1"/>
  </p:sldMasterIdLst>
  <p:notesMasterIdLst>
    <p:notesMasterId r:id="rId20"/>
  </p:notesMasterIdLst>
  <p:sldIdLst>
    <p:sldId id="256" r:id="rId2"/>
    <p:sldId id="275" r:id="rId3"/>
    <p:sldId id="276" r:id="rId4"/>
    <p:sldId id="277" r:id="rId5"/>
    <p:sldId id="278" r:id="rId6"/>
    <p:sldId id="257" r:id="rId7"/>
    <p:sldId id="264" r:id="rId8"/>
    <p:sldId id="265" r:id="rId9"/>
    <p:sldId id="266" r:id="rId10"/>
    <p:sldId id="267" r:id="rId11"/>
    <p:sldId id="268" r:id="rId12"/>
    <p:sldId id="281" r:id="rId13"/>
    <p:sldId id="279" r:id="rId14"/>
    <p:sldId id="280" r:id="rId15"/>
    <p:sldId id="269" r:id="rId16"/>
    <p:sldId id="271" r:id="rId17"/>
    <p:sldId id="282" r:id="rId18"/>
    <p:sldId id="283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2FD5"/>
    <a:srgbClr val="39E75A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FD389-DF8C-403A-AB77-0983740C873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141E2-4962-41FE-84E9-898F832B86F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370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98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17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11397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70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3657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37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44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2146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89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1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104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564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547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267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037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85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F7C2A-0EBE-4A86-8905-3DCCCC5089F9}" type="datetimeFigureOut">
              <a:rPr lang="ru-RU" smtClean="0"/>
              <a:t>31.08.2025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43E699C-B4D1-4957-9320-7249EC4E77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028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  <p:sldLayoutId id="2147483800" r:id="rId12"/>
    <p:sldLayoutId id="2147483801" r:id="rId13"/>
    <p:sldLayoutId id="2147483802" r:id="rId14"/>
    <p:sldLayoutId id="2147483803" r:id="rId15"/>
    <p:sldLayoutId id="2147483804" r:id="rId16"/>
  </p:sldLayoutIdLst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2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4193" y="1591270"/>
            <a:ext cx="11246069" cy="1929696"/>
          </a:xfrm>
          <a:prstGeom prst="rect">
            <a:avLst/>
          </a:prstGeom>
          <a:noFill/>
        </p:spPr>
        <p:txBody>
          <a:bodyPr wrap="square" rtlCol="0">
            <a:prstTxWarp prst="textWave4">
              <a:avLst>
                <a:gd name="adj1" fmla="val 6250"/>
                <a:gd name="adj2" fmla="val 868"/>
              </a:avLst>
            </a:prstTxWarp>
            <a:spAutoFit/>
          </a:bodyPr>
          <a:lstStyle/>
          <a:p>
            <a:pPr algn="ctr"/>
            <a:r>
              <a:rPr lang="ru-RU" sz="6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Вот оно какое наше лето!</a:t>
            </a:r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B05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10303" y="4909633"/>
            <a:ext cx="4971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Группа раннего возраста 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№2</a:t>
            </a:r>
            <a:endParaRPr lang="ru-RU" b="1" dirty="0" smtClean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«Ангелочки»</a:t>
            </a:r>
            <a:endParaRPr lang="ru-RU" b="1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16819" y="4909633"/>
            <a:ext cx="18792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Воспитатель </a:t>
            </a:r>
            <a:r>
              <a:rPr lang="ru-RU" sz="1600" b="1" dirty="0" smtClean="0"/>
              <a:t>Рублева Е.В.</a:t>
            </a:r>
            <a:endParaRPr lang="ru-RU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8111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00269">
            <a:off x="428734" y="496291"/>
            <a:ext cx="2728137" cy="3841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25755">
            <a:off x="3094779" y="2418568"/>
            <a:ext cx="2715424" cy="3786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42389">
            <a:off x="8800558" y="534193"/>
            <a:ext cx="2850762" cy="3801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817206">
            <a:off x="5638529" y="2498023"/>
            <a:ext cx="2816767" cy="37556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363199" y="288685"/>
            <a:ext cx="48932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6600"/>
                </a:solidFill>
              </a:rPr>
              <a:t>Дидактическая игра </a:t>
            </a:r>
          </a:p>
          <a:p>
            <a:pPr algn="ctr"/>
            <a:r>
              <a:rPr lang="ru-RU" sz="2400" b="1" dirty="0" smtClean="0">
                <a:solidFill>
                  <a:srgbClr val="FF6600"/>
                </a:solidFill>
              </a:rPr>
              <a:t>«Прятки с солнышком»</a:t>
            </a:r>
            <a:endParaRPr lang="ru-RU" sz="2400" b="1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853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4854" y="186125"/>
            <a:ext cx="4017216" cy="3012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0267" y="172915"/>
            <a:ext cx="3906666" cy="31432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390293" y="3316149"/>
            <a:ext cx="10939345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/>
              <a:t> </a:t>
            </a:r>
            <a:r>
              <a:rPr lang="ru-RU" sz="2200" b="1" dirty="0" smtClean="0"/>
              <a:t>            </a:t>
            </a:r>
            <a:r>
              <a:rPr lang="ru-RU" sz="2200" b="1" dirty="0" smtClean="0">
                <a:solidFill>
                  <a:srgbClr val="FF0000"/>
                </a:solidFill>
              </a:rPr>
              <a:t>Подвижные игры:</a:t>
            </a:r>
          </a:p>
          <a:p>
            <a:pPr algn="ctr"/>
            <a:r>
              <a:rPr lang="ru-RU" sz="2200" b="1" dirty="0" smtClean="0"/>
              <a:t>                    «Полетели, полетели, на цветочек сели» </a:t>
            </a:r>
          </a:p>
          <a:p>
            <a:pPr algn="ctr"/>
            <a:r>
              <a:rPr lang="ru-RU" sz="2200" b="1" dirty="0" smtClean="0"/>
              <a:t>«День и ночь»</a:t>
            </a:r>
          </a:p>
          <a:p>
            <a:pPr algn="ctr"/>
            <a:r>
              <a:rPr lang="ru-RU" sz="2200" b="1" dirty="0" smtClean="0"/>
              <a:t>«Чья пчёлка самая быстрая»</a:t>
            </a:r>
          </a:p>
          <a:p>
            <a:pPr algn="ctr"/>
            <a:r>
              <a:rPr lang="ru-RU" sz="2200" b="1" dirty="0" smtClean="0"/>
              <a:t>Развивать двигательные качества и способности. </a:t>
            </a:r>
          </a:p>
          <a:p>
            <a:pPr algn="ctr"/>
            <a:r>
              <a:rPr lang="ru-RU" sz="2200" b="1" dirty="0" smtClean="0"/>
              <a:t>Вызвать желание участвовать в совместных играх и получать удовольствие от общения со сверстниками и воспитателем.</a:t>
            </a:r>
            <a:endParaRPr lang="ru-RU" sz="22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54" y="173147"/>
            <a:ext cx="3637492" cy="30388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6753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2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7728" y="130224"/>
            <a:ext cx="3955180" cy="29663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878" y="294244"/>
            <a:ext cx="3806283" cy="28547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6253" y="1530381"/>
            <a:ext cx="3362383" cy="44831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7590478" y="3148956"/>
            <a:ext cx="4597921" cy="3869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+mj-lt"/>
              </a:rPr>
              <a:t>Игры с песком.</a:t>
            </a:r>
          </a:p>
          <a:p>
            <a:pPr algn="ctr"/>
            <a:r>
              <a:rPr lang="ru-RU" sz="2000" b="1" dirty="0" smtClean="0">
                <a:latin typeface="+mj-lt"/>
              </a:rPr>
              <a:t>«Поздоровайся с песочком»</a:t>
            </a:r>
          </a:p>
          <a:p>
            <a:pPr algn="ctr"/>
            <a:r>
              <a:rPr lang="ru-RU" sz="2000" b="1" dirty="0" smtClean="0">
                <a:latin typeface="+mj-lt"/>
              </a:rPr>
              <a:t>«Удержи песок в ладошке»</a:t>
            </a:r>
          </a:p>
          <a:p>
            <a:pPr algn="ctr"/>
            <a:r>
              <a:rPr lang="ru-RU" sz="2000" b="1" dirty="0" smtClean="0">
                <a:latin typeface="+mj-lt"/>
              </a:rPr>
              <a:t>«Картинки на песке»</a:t>
            </a:r>
          </a:p>
          <a:p>
            <a:pPr algn="ctr"/>
            <a:r>
              <a:rPr lang="ru-RU" sz="2000" b="1" dirty="0" smtClean="0">
                <a:latin typeface="+mj-lt"/>
              </a:rPr>
              <a:t>« Я пеку, пеку, пеку…»</a:t>
            </a:r>
          </a:p>
          <a:p>
            <a:pPr algn="ctr"/>
            <a:r>
              <a:rPr lang="ru-RU" sz="2000" b="1" dirty="0" smtClean="0">
                <a:latin typeface="+mj-lt"/>
              </a:rPr>
              <a:t>Дать представление о сухом и мокром песке.</a:t>
            </a:r>
          </a:p>
          <a:p>
            <a:pPr algn="ctr"/>
            <a:r>
              <a:rPr lang="ru-RU" sz="2000" b="1" dirty="0" smtClean="0">
                <a:latin typeface="+mj-lt"/>
              </a:rPr>
              <a:t>Познакомить с правилами поведения во время игр в песочнице. «Песок – хорошо</a:t>
            </a:r>
          </a:p>
          <a:p>
            <a:pPr algn="ctr"/>
            <a:r>
              <a:rPr lang="ru-RU" sz="2000" b="1" dirty="0" smtClean="0">
                <a:latin typeface="+mj-lt"/>
              </a:rPr>
              <a:t>Песок – плохо»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332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1816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77937">
            <a:off x="8730120" y="512318"/>
            <a:ext cx="2655276" cy="3387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835" y="237603"/>
            <a:ext cx="3709750" cy="2782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79698">
            <a:off x="551909" y="315340"/>
            <a:ext cx="2546123" cy="33927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92D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5441796" y="3818866"/>
            <a:ext cx="487308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Рисование мелками.</a:t>
            </a:r>
          </a:p>
          <a:p>
            <a:pPr algn="ctr"/>
            <a:r>
              <a:rPr lang="ru-RU" sz="2000" b="1" dirty="0" smtClean="0"/>
              <a:t>Формировать у детей умение создавать простейшие изображения.</a:t>
            </a:r>
          </a:p>
          <a:p>
            <a:pPr algn="ctr"/>
            <a:r>
              <a:rPr lang="ru-RU" sz="2000" b="1" dirty="0" smtClean="0"/>
              <a:t>«Лучики для солнышка»</a:t>
            </a:r>
          </a:p>
          <a:p>
            <a:pPr algn="ctr"/>
            <a:r>
              <a:rPr lang="ru-RU" sz="2000" b="1" dirty="0" smtClean="0"/>
              <a:t>«</a:t>
            </a:r>
            <a:r>
              <a:rPr lang="ru-RU" sz="2000" b="1" dirty="0" err="1" smtClean="0"/>
              <a:t>Стебелёчек</a:t>
            </a:r>
            <a:r>
              <a:rPr lang="ru-RU" sz="2000" b="1" dirty="0" smtClean="0"/>
              <a:t> для цветочка»</a:t>
            </a:r>
          </a:p>
          <a:p>
            <a:pPr algn="ctr"/>
            <a:r>
              <a:rPr lang="ru-RU" sz="2000" b="1" dirty="0" smtClean="0"/>
              <a:t>«Дождик-дождик, кап-кап-кап!»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3543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7268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47868">
            <a:off x="484748" y="600612"/>
            <a:ext cx="4849878" cy="36374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36468">
            <a:off x="6759696" y="642306"/>
            <a:ext cx="4977098" cy="37328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2988528" y="4036739"/>
            <a:ext cx="49288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Дидактические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игры</a:t>
            </a:r>
            <a:r>
              <a:rPr lang="ru-RU" sz="2400" b="1" dirty="0" smtClean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по ОБЖ. 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«Правила безопасной прогулки»</a:t>
            </a:r>
          </a:p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«Опасно – неопасно»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646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662" y="866699"/>
            <a:ext cx="2933010" cy="3910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9E75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5262" y="866700"/>
            <a:ext cx="3003485" cy="40046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9E75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5158" y="68669"/>
            <a:ext cx="2600042" cy="34667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7639" y="3554749"/>
            <a:ext cx="4256721" cy="31945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9E75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TextBox 13"/>
          <p:cNvSpPr txBox="1"/>
          <p:nvPr/>
        </p:nvSpPr>
        <p:spPr>
          <a:xfrm>
            <a:off x="3263295" y="3554749"/>
            <a:ext cx="70434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12FD5"/>
                </a:solidFill>
              </a:rPr>
              <a:t>Н</a:t>
            </a:r>
          </a:p>
          <a:p>
            <a:r>
              <a:rPr lang="ru-RU" sz="3200" b="1" dirty="0" smtClean="0">
                <a:solidFill>
                  <a:srgbClr val="F12FD5"/>
                </a:solidFill>
              </a:rPr>
              <a:t>А</a:t>
            </a:r>
          </a:p>
          <a:p>
            <a:r>
              <a:rPr lang="ru-RU" sz="3200" b="1" dirty="0" smtClean="0">
                <a:solidFill>
                  <a:srgbClr val="F12FD5"/>
                </a:solidFill>
              </a:rPr>
              <a:t>Ш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8430322" y="3461346"/>
            <a:ext cx="763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12FD5"/>
                </a:solidFill>
              </a:rPr>
              <a:t>Д</a:t>
            </a:r>
          </a:p>
          <a:p>
            <a:r>
              <a:rPr lang="ru-RU" sz="3200" b="1" dirty="0" smtClean="0">
                <a:solidFill>
                  <a:srgbClr val="F12FD5"/>
                </a:solidFill>
              </a:rPr>
              <a:t>О</a:t>
            </a:r>
          </a:p>
          <a:p>
            <a:r>
              <a:rPr lang="ru-RU" sz="3200" b="1" dirty="0" smtClean="0">
                <a:solidFill>
                  <a:srgbClr val="F12FD5"/>
                </a:solidFill>
              </a:rPr>
              <a:t>С</a:t>
            </a:r>
          </a:p>
          <a:p>
            <a:r>
              <a:rPr lang="ru-RU" sz="3200" b="1" dirty="0" smtClean="0">
                <a:solidFill>
                  <a:srgbClr val="F12FD5"/>
                </a:solidFill>
              </a:rPr>
              <a:t>У</a:t>
            </a:r>
          </a:p>
          <a:p>
            <a:r>
              <a:rPr lang="ru-RU" sz="3200" b="1" dirty="0">
                <a:solidFill>
                  <a:srgbClr val="F12FD5"/>
                </a:solidFill>
              </a:rPr>
              <a:t>Г</a:t>
            </a:r>
            <a:endParaRPr lang="ru-RU" b="1" dirty="0">
              <a:solidFill>
                <a:srgbClr val="F12F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400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7562" y="186918"/>
            <a:ext cx="8229600" cy="60551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0800000" flipV="1">
            <a:off x="8787162" y="2440348"/>
            <a:ext cx="327845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Фотоотчёт</a:t>
            </a:r>
          </a:p>
          <a:p>
            <a:pPr algn="ctr"/>
            <a:r>
              <a:rPr lang="ru-RU" sz="2800" b="1" dirty="0" smtClean="0">
                <a:solidFill>
                  <a:srgbClr val="F12FD5"/>
                </a:solidFill>
              </a:rPr>
              <a:t>«Лето – это маленькая жизнь!»</a:t>
            </a:r>
            <a:endParaRPr lang="ru-RU" sz="2800" b="1" dirty="0">
              <a:solidFill>
                <a:srgbClr val="F12FD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958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968" y="-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4059" y="183044"/>
            <a:ext cx="3809818" cy="50797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12FD5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1876" y="2784546"/>
            <a:ext cx="2536439" cy="337980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9E75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280" y="1127630"/>
            <a:ext cx="3770274" cy="31905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9E75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226" y="146374"/>
            <a:ext cx="2558192" cy="34087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39E75A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/>
          <p:cNvSpPr txBox="1"/>
          <p:nvPr/>
        </p:nvSpPr>
        <p:spPr>
          <a:xfrm>
            <a:off x="4170557" y="5809785"/>
            <a:ext cx="38025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Арт объект – совместная с родителями работа</a:t>
            </a:r>
            <a:endParaRPr lang="ru-RU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7457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2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40673" y="1388319"/>
            <a:ext cx="76051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+mj-lt"/>
              </a:rPr>
              <a:t>Дети с радостью и удовольствием проводили каждый летний день, получили заряд бодрости и здоровья. Большую часть времени дети находились на воздухе, что дало возможность для формирования здорового образа жизни, повышения двигательной активности, обогащения знаний детей о природе летом.</a:t>
            </a:r>
            <a:endParaRPr lang="ru-RU" sz="2400" b="1" dirty="0"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00761" y="4592713"/>
            <a:ext cx="5352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СПАСИБО ЗА ВНИМАНИЕ!</a:t>
            </a:r>
            <a:endParaRPr lang="ru-RU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097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2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376855" y="283779"/>
            <a:ext cx="8681545" cy="5751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915035">
              <a:lnSpc>
                <a:spcPct val="93000"/>
              </a:lnSpc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indent="915035">
              <a:lnSpc>
                <a:spcPct val="150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Актуальность.</a:t>
            </a:r>
          </a:p>
          <a:p>
            <a:pPr>
              <a:lnSpc>
                <a:spcPct val="150000"/>
              </a:lnSpc>
            </a:pPr>
            <a:endParaRPr lang="ru-RU" b="1" dirty="0"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/>
              <a:t>Лето </a:t>
            </a:r>
            <a:r>
              <a:rPr lang="ru-RU" b="1" dirty="0"/>
              <a:t>– особый период в жизни каждого ребёнка</a:t>
            </a:r>
            <a:r>
              <a:rPr lang="ru-RU" b="1" dirty="0" smtClean="0"/>
              <a:t>. </a:t>
            </a:r>
            <a:r>
              <a:rPr lang="ru-RU" b="1" dirty="0">
                <a:ea typeface="Calibri" panose="020F0502020204030204" pitchFamily="34" charset="0"/>
                <a:cs typeface="Times New Roman" panose="02020603050405020304" pitchFamily="18" charset="0"/>
              </a:rPr>
              <a:t>Это та удивительная и благодатная пора, когда дети раннего и младшего дошкольного возраста максимальное количество времени проводят на свежем воздухе.</a:t>
            </a:r>
            <a:r>
              <a:rPr lang="ru-RU" b="1" dirty="0" smtClean="0"/>
              <a:t> </a:t>
            </a:r>
            <a:r>
              <a:rPr lang="ru-RU" b="1" dirty="0"/>
              <a:t>Именно в этот период года дети получают максимум впечатлений, удовольствия и радости от общения со сверстниками и новых открытий. От окружающих детей взрослых зависит то, как они проведут это время с пользой для здоровья, развития эмоциональных и познавательных процессов.</a:t>
            </a:r>
          </a:p>
          <a:p>
            <a:pPr>
              <a:lnSpc>
                <a:spcPct val="150000"/>
              </a:lnSpc>
            </a:pPr>
            <a:r>
              <a:rPr lang="ru-RU" b="1" dirty="0"/>
              <a:t/>
            </a:r>
            <a:br>
              <a:rPr lang="ru-RU" b="1" dirty="0"/>
            </a:br>
            <a:endParaRPr lang="ru-RU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7194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397876" y="1720840"/>
            <a:ext cx="101067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Times New Roman, serif"/>
              </a:rPr>
              <a:t>  </a:t>
            </a:r>
            <a:r>
              <a:rPr lang="ru-RU" b="1" u="sng" dirty="0" smtClean="0">
                <a:solidFill>
                  <a:srgbClr val="FF0000"/>
                </a:solidFill>
                <a:latin typeface="+mj-lt"/>
              </a:rPr>
              <a:t>Цель: </a:t>
            </a:r>
            <a:r>
              <a:rPr lang="ru-RU" b="1" dirty="0" smtClean="0">
                <a:latin typeface="+mj-lt"/>
              </a:rPr>
              <a:t>расширить представление детей о лете;</a:t>
            </a:r>
          </a:p>
          <a:p>
            <a:pPr algn="just"/>
            <a:r>
              <a:rPr lang="ru-RU" b="1" dirty="0" smtClean="0">
                <a:latin typeface="+mj-lt"/>
              </a:rPr>
              <a:t> стимулировать познавательный интерес   </a:t>
            </a:r>
            <a:endParaRPr lang="ru-RU" b="1" u="sng" dirty="0" smtClean="0">
              <a:latin typeface="+mj-lt"/>
            </a:endParaRPr>
          </a:p>
          <a:p>
            <a:pPr algn="just"/>
            <a:r>
              <a:rPr lang="ru-RU" b="1" u="sng" dirty="0" smtClean="0">
                <a:solidFill>
                  <a:srgbClr val="FF0000"/>
                </a:solidFill>
                <a:latin typeface="+mj-lt"/>
              </a:rPr>
              <a:t>Задачи.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+mj-lt"/>
              </a:rPr>
              <a:t> Дать детям первоначальные </a:t>
            </a:r>
            <a:r>
              <a:rPr lang="ru-RU" b="1" dirty="0">
                <a:latin typeface="+mj-lt"/>
              </a:rPr>
              <a:t>представление о лете как времени года, его существенных </a:t>
            </a:r>
            <a:r>
              <a:rPr lang="ru-RU" b="1" dirty="0" smtClean="0">
                <a:latin typeface="+mj-lt"/>
              </a:rPr>
              <a:t>признаках.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+mj-lt"/>
              </a:rPr>
              <a:t> Создать условия для накопления </a:t>
            </a:r>
            <a:r>
              <a:rPr lang="ru-RU" b="1" dirty="0">
                <a:latin typeface="+mj-lt"/>
              </a:rPr>
              <a:t>у детей представлений об окружающем </a:t>
            </a:r>
            <a:r>
              <a:rPr lang="ru-RU" b="1" dirty="0" smtClean="0">
                <a:latin typeface="+mj-lt"/>
              </a:rPr>
              <a:t>мире.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+mj-lt"/>
              </a:rPr>
              <a:t> Способствовать </a:t>
            </a:r>
            <a:r>
              <a:rPr lang="ru-RU" b="1" dirty="0">
                <a:latin typeface="+mj-lt"/>
              </a:rPr>
              <a:t>развитию двигательной </a:t>
            </a:r>
            <a:r>
              <a:rPr lang="ru-RU" b="1" dirty="0" smtClean="0">
                <a:latin typeface="+mj-lt"/>
              </a:rPr>
              <a:t>активности.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+mj-lt"/>
              </a:rPr>
              <a:t> Развивать </a:t>
            </a:r>
            <a:r>
              <a:rPr lang="ru-RU" b="1" dirty="0">
                <a:latin typeface="+mj-lt"/>
              </a:rPr>
              <a:t>художественно-эстетические способности детей в различных видах </a:t>
            </a:r>
            <a:r>
              <a:rPr lang="ru-RU" b="1" dirty="0" smtClean="0">
                <a:latin typeface="+mj-lt"/>
              </a:rPr>
              <a:t>деятельности.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+mj-lt"/>
              </a:rPr>
              <a:t> </a:t>
            </a:r>
            <a:r>
              <a:rPr lang="ru-RU" b="1" dirty="0">
                <a:latin typeface="+mj-lt"/>
              </a:rPr>
              <a:t>В</a:t>
            </a:r>
            <a:r>
              <a:rPr lang="ru-RU" b="1" dirty="0" smtClean="0">
                <a:latin typeface="+mj-lt"/>
              </a:rPr>
              <a:t>оспитывать </a:t>
            </a:r>
            <a:r>
              <a:rPr lang="ru-RU" b="1" dirty="0">
                <a:latin typeface="+mj-lt"/>
              </a:rPr>
              <a:t>любовь ко всему живому, желание беречь и охранять природу</a:t>
            </a:r>
            <a:r>
              <a:rPr lang="ru-RU" b="1" dirty="0" smtClean="0">
                <a:latin typeface="+mj-lt"/>
              </a:rPr>
              <a:t>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b="1" i="0" dirty="0" smtClean="0">
                <a:effectLst/>
                <a:latin typeface="+mj-lt"/>
              </a:rPr>
              <a:t> Развивать познавательный интерес путём наблюдений с элементами простейшего экспериментирования.</a:t>
            </a:r>
            <a:endParaRPr lang="ru-RU" b="1" i="0" dirty="0">
              <a:effectLst/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7180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3427" y="712628"/>
            <a:ext cx="4936359" cy="37022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3213" y="165705"/>
            <a:ext cx="4032032" cy="537604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3508" y="4835137"/>
            <a:ext cx="62459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1</a:t>
            </a:r>
            <a:r>
              <a:rPr lang="ru-RU" sz="3200" b="1" dirty="0" smtClean="0">
                <a:solidFill>
                  <a:srgbClr val="FF0000"/>
                </a:solidFill>
              </a:rPr>
              <a:t> Июня – День защиты детей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78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877" y="1046394"/>
            <a:ext cx="3325783" cy="355046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2108" y="159297"/>
            <a:ext cx="3585775" cy="394435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97332" y="808856"/>
            <a:ext cx="3451720" cy="38782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flipH="1">
            <a:off x="3549808" y="4471639"/>
            <a:ext cx="4717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«Правила дорожные детям знать положено!»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103689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652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451" y="2698205"/>
            <a:ext cx="2891505" cy="38553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33352" y="225193"/>
            <a:ext cx="4358648" cy="37691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985" y="225193"/>
            <a:ext cx="4510481" cy="39033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790862" y="814039"/>
            <a:ext cx="29130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50"/>
                </a:solidFill>
              </a:rPr>
              <a:t>Театрализованная игра </a:t>
            </a:r>
            <a:r>
              <a:rPr lang="ru-RU" sz="2400" b="1" dirty="0" smtClean="0">
                <a:solidFill>
                  <a:srgbClr val="FF0000"/>
                </a:solidFill>
              </a:rPr>
              <a:t>«Дорожка к теремку»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272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157" y="204595"/>
            <a:ext cx="4352540" cy="34634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6008" y="3839765"/>
            <a:ext cx="5013955" cy="28464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6400" y="228369"/>
            <a:ext cx="6588915" cy="34396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71961" y="4081347"/>
            <a:ext cx="44604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Игры – забавы с водой. </a:t>
            </a:r>
            <a:r>
              <a:rPr lang="ru-RU" sz="2400" b="1" dirty="0" smtClean="0"/>
              <a:t>Знакомство детей со свойствами воды.</a:t>
            </a:r>
          </a:p>
          <a:p>
            <a:r>
              <a:rPr lang="ru-RU" sz="2400" b="1" dirty="0" smtClean="0"/>
              <a:t>«Тонет – не тонет»</a:t>
            </a:r>
          </a:p>
          <a:p>
            <a:r>
              <a:rPr lang="ru-RU" sz="2400" b="1" dirty="0" smtClean="0"/>
              <a:t>«Ветерок, подуй слегка!»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45330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83" y="88920"/>
            <a:ext cx="2875602" cy="383413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87160" y="100934"/>
            <a:ext cx="3189673" cy="3780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980985" y="100935"/>
            <a:ext cx="363529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</a:rPr>
              <a:t>Дидактическая игра 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«Каждой бабочке и пчёлке подарю я шарик!»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872" y="2448639"/>
            <a:ext cx="3088001" cy="41173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227335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Картинки для слайдов презентации оформление детские — kcson-sever.ru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8059" y="0"/>
            <a:ext cx="12192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20791" y="167511"/>
            <a:ext cx="5678431" cy="42588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extBox 10"/>
          <p:cNvSpPr txBox="1"/>
          <p:nvPr/>
        </p:nvSpPr>
        <p:spPr>
          <a:xfrm>
            <a:off x="1245218" y="4483733"/>
            <a:ext cx="65490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Наблюдения: </a:t>
            </a:r>
            <a:r>
              <a:rPr lang="ru-RU" b="1" dirty="0" smtClean="0"/>
              <a:t>солнышко, растения насекомые.</a:t>
            </a:r>
          </a:p>
          <a:p>
            <a:r>
              <a:rPr lang="ru-RU" b="1" dirty="0" smtClean="0"/>
              <a:t>Воспитывать интерес детей к живой природе, умение ухаживать за растениями, заботиться о них. Развивать наблюдательность, умение быть осторожным при общении с насекомыми.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7172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54F6613E-5ED7-40ED-90A8-F639BE712C0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2051</TotalTime>
  <Words>409</Words>
  <Application>Microsoft Office PowerPoint</Application>
  <PresentationFormat>Широкоэкранный</PresentationFormat>
  <Paragraphs>66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Times New Roman, serif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КАНДРАТ</dc:creator>
  <cp:lastModifiedBy>Учетная запись Майкрософт</cp:lastModifiedBy>
  <cp:revision>58</cp:revision>
  <dcterms:created xsi:type="dcterms:W3CDTF">2021-08-21T14:51:17Z</dcterms:created>
  <dcterms:modified xsi:type="dcterms:W3CDTF">2025-08-30T19:31:59Z</dcterms:modified>
</cp:coreProperties>
</file>