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Playfair Display"/>
      <p:regular r:id="rId14"/>
      <p:bold r:id="rId15"/>
      <p:italic r:id="rId16"/>
      <p:boldItalic r:id="rId17"/>
    </p:embeddedFont>
    <p:embeddedFont>
      <p:font typeface="Average"/>
      <p:regular r:id="rId18"/>
    </p:embeddedFont>
    <p:embeddedFont>
      <p:font typeface="Oswald"/>
      <p:regular r:id="rId19"/>
      <p:bold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swald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PlayfairDisplay-bold.fntdata"/><Relationship Id="rId14" Type="http://schemas.openxmlformats.org/officeDocument/2006/relationships/font" Target="fonts/PlayfairDisplay-regular.fntdata"/><Relationship Id="rId17" Type="http://schemas.openxmlformats.org/officeDocument/2006/relationships/font" Target="fonts/PlayfairDisplay-boldItalic.fntdata"/><Relationship Id="rId16" Type="http://schemas.openxmlformats.org/officeDocument/2006/relationships/font" Target="fonts/PlayfairDisplay-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Oswald-regular.fntdata"/><Relationship Id="rId6" Type="http://schemas.openxmlformats.org/officeDocument/2006/relationships/slide" Target="slides/slide1.xml"/><Relationship Id="rId18" Type="http://schemas.openxmlformats.org/officeDocument/2006/relationships/font" Target="fonts/Average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5b582de78e2849fb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5b582de78e2849fb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5b582de78e2849fb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5b582de78e2849fb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5b582de78e2849fb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5b582de78e2849fb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5b582de78e2849fb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5b582de78e2849fb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0c3e5f5435ca69e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0c3e5f5435ca69e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0c3e5f5435ca69e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0c3e5f5435ca69e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0c3e5f5435ca69e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0c3e5f5435ca69e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lat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Relationship Id="rId4" Type="http://schemas.openxmlformats.org/officeDocument/2006/relationships/image" Target="../media/image1.jpg"/><Relationship Id="rId5" Type="http://schemas.openxmlformats.org/officeDocument/2006/relationships/image" Target="../media/image9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Relationship Id="rId4" Type="http://schemas.openxmlformats.org/officeDocument/2006/relationships/image" Target="../media/image1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jpg"/><Relationship Id="rId4" Type="http://schemas.openxmlformats.org/officeDocument/2006/relationships/image" Target="../media/image10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g"/><Relationship Id="rId4" Type="http://schemas.openxmlformats.org/officeDocument/2006/relationships/image" Target="../media/image6.jpg"/><Relationship Id="rId5" Type="http://schemas.openxmlformats.org/officeDocument/2006/relationships/image" Target="../media/image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671249" y="728352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Playfair Display"/>
                <a:ea typeface="Playfair Display"/>
                <a:cs typeface="Playfair Display"/>
                <a:sym typeface="Playfair Display"/>
              </a:rPr>
              <a:t>Каллиграфия как искусство письма.</a:t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671250" y="3545532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Подготовила: Авеличев</a:t>
            </a:r>
            <a:r>
              <a:rPr lang="ru"/>
              <a:t>а Полина Денисовна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222905" y="622435"/>
            <a:ext cx="5289900" cy="290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300"/>
              <a:t>Слово «каллиграфия» происходит от греческого callos — «красота» и grapho — «пишу»: словари определяют его как «искусство писать чётким, красивым почерком». </a:t>
            </a:r>
            <a:endParaRPr sz="2300"/>
          </a:p>
        </p:txBody>
      </p:sp>
      <p:pic>
        <p:nvPicPr>
          <p:cNvPr id="66" name="Google Shape;6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59762" y="152400"/>
            <a:ext cx="3299566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0" y="101496"/>
            <a:ext cx="54654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Каллиграфия сегодня</a:t>
            </a:r>
            <a:endParaRPr/>
          </a:p>
        </p:txBody>
      </p:sp>
      <p:pic>
        <p:nvPicPr>
          <p:cNvPr id="72" name="Google Shape;7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803800"/>
            <a:ext cx="4937176" cy="3187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38172" y="206004"/>
            <a:ext cx="2520961" cy="170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24558" y="2202761"/>
            <a:ext cx="3749625" cy="26372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title"/>
          </p:nvPr>
        </p:nvSpPr>
        <p:spPr>
          <a:xfrm>
            <a:off x="1102342" y="103442"/>
            <a:ext cx="69393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Расцвет и падение каллиграфии</a:t>
            </a:r>
            <a:endParaRPr/>
          </a:p>
        </p:txBody>
      </p:sp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6121" y="1079818"/>
            <a:ext cx="7291764" cy="37588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>
            <p:ph type="title"/>
          </p:nvPr>
        </p:nvSpPr>
        <p:spPr>
          <a:xfrm>
            <a:off x="3341103" y="0"/>
            <a:ext cx="56583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Изобретение печатного станка</a:t>
            </a:r>
            <a:endParaRPr/>
          </a:p>
        </p:txBody>
      </p:sp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40816" y="1013400"/>
            <a:ext cx="5858878" cy="3977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8793" y="76200"/>
            <a:ext cx="2959312" cy="49911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/>
          <p:nvPr>
            <p:ph type="title"/>
          </p:nvPr>
        </p:nvSpPr>
        <p:spPr>
          <a:xfrm>
            <a:off x="303058" y="138696"/>
            <a:ext cx="4045200" cy="57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750"/>
              <a:t>Уильям Моррис</a:t>
            </a:r>
            <a:endParaRPr sz="2750"/>
          </a:p>
        </p:txBody>
      </p:sp>
      <p:sp>
        <p:nvSpPr>
          <p:cNvPr id="93" name="Google Shape;93;p18"/>
          <p:cNvSpPr txBox="1"/>
          <p:nvPr>
            <p:ph type="title"/>
          </p:nvPr>
        </p:nvSpPr>
        <p:spPr>
          <a:xfrm>
            <a:off x="4915375" y="3881302"/>
            <a:ext cx="4045200" cy="1161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750">
                <a:solidFill>
                  <a:schemeClr val="lt1"/>
                </a:solidFill>
              </a:rPr>
              <a:t>Эдвард Джонсон – отец современной каллиграфии</a:t>
            </a:r>
            <a:endParaRPr sz="2750">
              <a:solidFill>
                <a:schemeClr val="lt1"/>
              </a:solidFill>
            </a:endParaRPr>
          </a:p>
        </p:txBody>
      </p:sp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7525" y="820510"/>
            <a:ext cx="4056255" cy="4121606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79587" y="0"/>
            <a:ext cx="3316776" cy="412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9"/>
          <p:cNvSpPr txBox="1"/>
          <p:nvPr>
            <p:ph type="title"/>
          </p:nvPr>
        </p:nvSpPr>
        <p:spPr>
          <a:xfrm>
            <a:off x="265500" y="0"/>
            <a:ext cx="4045200" cy="79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Манускрипт</a:t>
            </a:r>
            <a:endParaRPr/>
          </a:p>
        </p:txBody>
      </p:sp>
      <p:pic>
        <p:nvPicPr>
          <p:cNvPr id="101" name="Google Shape;10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9000" y="797399"/>
            <a:ext cx="3598199" cy="20319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5066" y="2961841"/>
            <a:ext cx="3706050" cy="2181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5400000">
            <a:off x="4137796" y="799150"/>
            <a:ext cx="5716100" cy="354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0"/>
          <p:cNvSpPr txBox="1"/>
          <p:nvPr>
            <p:ph type="title"/>
          </p:nvPr>
        </p:nvSpPr>
        <p:spPr>
          <a:xfrm>
            <a:off x="2225250" y="1921350"/>
            <a:ext cx="4693500" cy="130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5400"/>
              <a:t>Спасибо за внимание!</a:t>
            </a:r>
            <a:endParaRPr sz="5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