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15" r:id="rId2"/>
    <p:sldId id="310" r:id="rId3"/>
    <p:sldId id="311" r:id="rId4"/>
    <p:sldId id="312" r:id="rId5"/>
    <p:sldId id="313" r:id="rId6"/>
    <p:sldId id="334" r:id="rId7"/>
    <p:sldId id="314" r:id="rId8"/>
    <p:sldId id="264" r:id="rId9"/>
    <p:sldId id="308" r:id="rId10"/>
    <p:sldId id="324" r:id="rId11"/>
    <p:sldId id="329" r:id="rId12"/>
    <p:sldId id="283" r:id="rId13"/>
    <p:sldId id="291" r:id="rId14"/>
    <p:sldId id="292" r:id="rId15"/>
    <p:sldId id="298" r:id="rId16"/>
    <p:sldId id="335" r:id="rId17"/>
    <p:sldId id="336" r:id="rId18"/>
    <p:sldId id="338" r:id="rId19"/>
    <p:sldId id="337" r:id="rId20"/>
    <p:sldId id="339" r:id="rId21"/>
    <p:sldId id="340" r:id="rId22"/>
    <p:sldId id="34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83004539-361A-4FBE-BD82-829B15384691}">
          <p14:sldIdLst>
            <p14:sldId id="256"/>
            <p14:sldId id="263"/>
            <p14:sldId id="257"/>
            <p14:sldId id="300"/>
            <p14:sldId id="304"/>
            <p14:sldId id="301"/>
            <p14:sldId id="302"/>
            <p14:sldId id="305"/>
            <p14:sldId id="303"/>
            <p14:sldId id="299"/>
          </p14:sldIdLst>
        </p14:section>
        <p14:section name="Раздел без заголовка" id="{11BC5B10-7CA5-4680-9E29-7E70EEBB0581}">
          <p14:sldIdLst>
            <p14:sldId id="258"/>
            <p14:sldId id="259"/>
            <p14:sldId id="260"/>
            <p14:sldId id="261"/>
            <p14:sldId id="262"/>
            <p14:sldId id="272"/>
            <p14:sldId id="264"/>
            <p14:sldId id="265"/>
            <p14:sldId id="266"/>
            <p14:sldId id="267"/>
            <p14:sldId id="273"/>
            <p14:sldId id="268"/>
            <p14:sldId id="269"/>
            <p14:sldId id="271"/>
            <p14:sldId id="270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90"/>
            <p14:sldId id="289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306"/>
            <p14:sldId id="30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897" autoAdjust="0"/>
    <p:restoredTop sz="79929" autoAdjust="0"/>
  </p:normalViewPr>
  <p:slideViewPr>
    <p:cSldViewPr>
      <p:cViewPr varScale="1">
        <p:scale>
          <a:sx n="58" d="100"/>
          <a:sy n="58" d="100"/>
        </p:scale>
        <p:origin x="-157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3E058-2117-4E70-919D-B45A54C03F72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D1AF3-681B-40F9-877D-153A465F2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D1AF3-681B-40F9-877D-153A465F2C4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3;&#1072;&#1090;&#1072;&#1083;&#1100;&#1103;\Downloads\&#1051;&#1077;&#1074;%20&#1051;&#1077;&#1097;&#1077;&#1085;&#1082;&#1086;%20&#1056;&#1086;&#1076;&#1080;&#1090;&#1077;&#1083;&#1100;&#1089;&#1082;&#1080;&#1081;%20&#1044;&#1086;&#1084;.mp3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15290" cy="214314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Дегтевская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средняя общеобразовательная школа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285992"/>
            <a:ext cx="6486548" cy="3929090"/>
          </a:xfrm>
        </p:spPr>
        <p:txBody>
          <a:bodyPr>
            <a:normAutofit fontScale="92500" lnSpcReduction="20000"/>
          </a:bodyPr>
          <a:lstStyle/>
          <a:p>
            <a:r>
              <a:rPr lang="ru-RU" sz="3000" dirty="0" smtClean="0">
                <a:solidFill>
                  <a:srgbClr val="C00000"/>
                </a:solidFill>
              </a:rPr>
              <a:t>Современный урок – современным детям</a:t>
            </a:r>
          </a:p>
          <a:p>
            <a:r>
              <a:rPr lang="ru-RU" sz="2600" dirty="0" smtClean="0">
                <a:solidFill>
                  <a:srgbClr val="C00000"/>
                </a:solidFill>
              </a:rPr>
              <a:t>Русский язык 2 класс</a:t>
            </a:r>
          </a:p>
          <a:p>
            <a:r>
              <a:rPr lang="ru-RU" sz="2600" dirty="0" smtClean="0">
                <a:solidFill>
                  <a:srgbClr val="C00000"/>
                </a:solidFill>
              </a:rPr>
              <a:t>«Глагол: значение. Для чего нужны глаголы в нашей речи?»</a:t>
            </a:r>
          </a:p>
          <a:p>
            <a:endParaRPr lang="ru-RU" dirty="0" smtClean="0"/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                                                                        Плотникова Наталья Яковлевна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Прочитайте стихотворение Ирины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Токмаковой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«Мы играли в хохотушки» и выпишите глаголы.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играли в хохотушки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хохотушки,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визжали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как свинушки,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скакали,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как лягушки,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Вбок и задом наперёд.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решили: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кто захочет,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 нас всех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перехохочет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Всех один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пересмеёт.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смеялись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смеялись,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Лопнуть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 смеху боялись,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Даже по полу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катались: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Всех нас разом смех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берёт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ист оценивания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577072115"/>
              </p:ext>
            </p:extLst>
          </p:nvPr>
        </p:nvGraphicFramePr>
        <p:xfrm>
          <a:off x="611560" y="1340769"/>
          <a:ext cx="8064897" cy="51125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5592"/>
                <a:gridCol w="2016435"/>
                <a:gridCol w="2016435"/>
                <a:gridCol w="2016435"/>
              </a:tblGrid>
              <a:tr h="6780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«5»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«4»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«3»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9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Глаголы речи.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9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Глаголы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труда.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9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Глаголы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звучания.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739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Глаголы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движения.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9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Глаголы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цвета.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9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Глаголы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чувства.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2279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Назови глаголы цвета.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Предлагаю вам отгадать загадку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Растёт – зеленеет,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Упадёт – пожелтеет, 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Полежит – почернеет</a:t>
            </a:r>
            <a:r>
              <a:rPr lang="ru-RU" sz="28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909024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т данных существительных образуй однокоренные глаголы 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43274407"/>
              </p:ext>
            </p:extLst>
          </p:nvPr>
        </p:nvGraphicFramePr>
        <p:xfrm>
          <a:off x="428597" y="1772814"/>
          <a:ext cx="8501121" cy="45137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10398"/>
                <a:gridCol w="4090723"/>
              </a:tblGrid>
              <a:tr h="9928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 smtClean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   радость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928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 smtClean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    смех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928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 smtClean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    любовь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5350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    улыбка</a:t>
                      </a:r>
                      <a:endParaRPr lang="ru-RU" sz="28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21325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Назови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лаголы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чувства человека, его характера и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поступков</a:t>
            </a:r>
            <a:r>
              <a:rPr lang="ru-RU" sz="3100" dirty="0" smtClean="0"/>
              <a:t>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14505386"/>
              </p:ext>
            </p:extLst>
          </p:nvPr>
        </p:nvGraphicFramePr>
        <p:xfrm>
          <a:off x="714348" y="1772816"/>
          <a:ext cx="7858180" cy="43708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68460"/>
                <a:gridCol w="3989720"/>
              </a:tblGrid>
              <a:tr h="10927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радость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радоваться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09270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 smtClean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            смех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 smtClean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смеяться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0927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любовь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любить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0927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улыбка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улыбаться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56809627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Глаголы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 речи нужны для того, чтобы  рассказать: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5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5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 выразительности речи;</a:t>
            </a:r>
          </a:p>
          <a:p>
            <a:pPr marL="0" indent="0">
              <a:buNone/>
            </a:pPr>
            <a:endParaRPr lang="ru-RU" sz="45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5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-о </a:t>
            </a:r>
            <a:r>
              <a:rPr lang="ru-RU" sz="45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способах передвижения предмета;</a:t>
            </a:r>
          </a:p>
          <a:p>
            <a:pPr marL="0" indent="0" algn="ctr">
              <a:buNone/>
            </a:pPr>
            <a:endParaRPr lang="ru-RU" sz="45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5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-о трудовой деятельности предмета;</a:t>
            </a:r>
          </a:p>
          <a:p>
            <a:pPr marL="0" indent="0">
              <a:buNone/>
            </a:pPr>
            <a:endParaRPr lang="ru-RU" sz="45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5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-о звуках, которые издаёт предмет;</a:t>
            </a:r>
          </a:p>
          <a:p>
            <a:pPr marL="0" indent="0">
              <a:buNone/>
            </a:pPr>
            <a:endParaRPr lang="ru-RU" sz="45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5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-о цвете предмета;</a:t>
            </a:r>
          </a:p>
          <a:p>
            <a:pPr marL="0" indent="0">
              <a:buNone/>
            </a:pPr>
            <a:endParaRPr lang="ru-RU" sz="45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5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-о чувствах </a:t>
            </a:r>
            <a:r>
              <a:rPr lang="ru-RU" sz="45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предмета.</a:t>
            </a:r>
            <a:endParaRPr lang="ru-RU" sz="45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532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Поставить к слову вопрос от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существительного.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Узнать, что оно обозначает.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Определить часть речи.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42873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Даниил Хармс Стихотворение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«Очень-очень вкусный пирог»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Угадайка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 захотел устроить бал,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 я гостей к себе…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Купил муку, купил творог,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Испек рассыпчатый…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Пирог, ножи и вилки тут —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 что-то гости…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 ждал, пока хватило сил,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Потом кусочек…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Потом подвинул стул и сел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 весь пирог в минуту…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 же гости подошли,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 даже крошек…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Отгадай загадку и напиши отгадку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предметы оживляет,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Всех их в дело вовлекает,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им делать говорит,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Строго сам за тем следит.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три времени имеет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спрягаться он умеет.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Детям строят много школ,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 все знали про ..._________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Отгадай загадку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Татьяна\Documents\0003-003-Djadjushka-Glagol (1)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00100" y="1714488"/>
            <a:ext cx="6786610" cy="4786346"/>
          </a:xfrm>
          <a:prstGeom prst="rect">
            <a:avLst/>
          </a:prstGeom>
          <a:noFill/>
          <a:extLst>
            <a:ext uri="{909E8E84-426E-40DD-AFC4-6F175D3DCCD1}">
              <a14:hiddenFill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Тема: Глагол: значение.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чего нужны глаголы в нашей речи?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Цели урока: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углубить представления учащихся о роли в нашем языке слов, обозначающих действия предметов;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научить учащихся находить глаголы в тексте;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повторить и обобщить знания об уже известной части речи – имени существительном;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закрепить умения правильно ставить вопросы к словам;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закрепить знания о безударной гласной, о главных членах предложения;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 оценивать уровень усвоения нового материала.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активизировать познавательную деятельность через проблемную ситуацию, развитие творческого совместного труда;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коммуникативные качества учащихся, создание доброжелательной атмосферы на уроке.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Воспитательные: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чувство товарищества, умение работать в паре;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толерантность в отношениях учащихся  в группе;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умение распределять роли в общем деле и оценивать собственный результат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чего нужны глаголы в нашей речи?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008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928802"/>
            <a:ext cx="728667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Составляем кластер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1.Часть речи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2.Обозначает действие предмета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3.Отвечает на вопросы что делает? Что сделает?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4.В предложении называет действия, которые выполняют предметы.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11" name="Rectangle 27"/>
          <p:cNvSpPr>
            <a:spLocks noChangeArrowheads="1"/>
          </p:cNvSpPr>
          <p:nvPr/>
        </p:nvSpPr>
        <p:spPr bwMode="auto">
          <a:xfrm rot="10800000" flipV="1">
            <a:off x="1403350" y="549275"/>
            <a:ext cx="68437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ru-RU" sz="3600" b="1" i="1" u="sng">
              <a:solidFill>
                <a:srgbClr val="993300"/>
              </a:solidFill>
            </a:endParaRPr>
          </a:p>
        </p:txBody>
      </p:sp>
      <p:sp>
        <p:nvSpPr>
          <p:cNvPr id="16413" name="Rectangle 29"/>
          <p:cNvSpPr>
            <a:spLocks noChangeArrowheads="1"/>
          </p:cNvSpPr>
          <p:nvPr/>
        </p:nvSpPr>
        <p:spPr bwMode="auto">
          <a:xfrm>
            <a:off x="1547813" y="4789488"/>
            <a:ext cx="68405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/>
              <a:t>     </a:t>
            </a:r>
            <a:endParaRPr lang="ru-RU" sz="3600" b="1" i="1" u="sng">
              <a:solidFill>
                <a:srgbClr val="6600FF"/>
              </a:solidFill>
            </a:endParaRPr>
          </a:p>
        </p:txBody>
      </p:sp>
      <p:sp>
        <p:nvSpPr>
          <p:cNvPr id="11268" name="desk1"/>
          <p:cNvSpPr>
            <a:spLocks noEditPoints="1" noChangeArrowheads="1"/>
          </p:cNvSpPr>
          <p:nvPr/>
        </p:nvSpPr>
        <p:spPr bwMode="auto">
          <a:xfrm>
            <a:off x="1619250" y="3284538"/>
            <a:ext cx="1809750" cy="904875"/>
          </a:xfrm>
          <a:custGeom>
            <a:avLst/>
            <a:gdLst>
              <a:gd name="T0" fmla="*/ 0 w 21600"/>
              <a:gd name="T1" fmla="*/ 0 h 21600"/>
              <a:gd name="T2" fmla="*/ 151629401 w 21600"/>
              <a:gd name="T3" fmla="*/ 0 h 21600"/>
              <a:gd name="T4" fmla="*/ 151629401 w 21600"/>
              <a:gd name="T5" fmla="*/ 37907350 h 21600"/>
              <a:gd name="T6" fmla="*/ 0 w 21600"/>
              <a:gd name="T7" fmla="*/ 37907350 h 21600"/>
              <a:gd name="T8" fmla="*/ 75814701 w 21600"/>
              <a:gd name="T9" fmla="*/ 0 h 21600"/>
              <a:gd name="T10" fmla="*/ 151629401 w 21600"/>
              <a:gd name="T11" fmla="*/ 18953696 h 21600"/>
              <a:gd name="T12" fmla="*/ 75814701 w 21600"/>
              <a:gd name="T13" fmla="*/ 37907350 h 21600"/>
              <a:gd name="T14" fmla="*/ 0 w 21600"/>
              <a:gd name="T15" fmla="*/ 1895369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69" name="desk1"/>
          <p:cNvSpPr>
            <a:spLocks noEditPoints="1" noChangeArrowheads="1"/>
          </p:cNvSpPr>
          <p:nvPr/>
        </p:nvSpPr>
        <p:spPr bwMode="auto">
          <a:xfrm>
            <a:off x="6227763" y="4292600"/>
            <a:ext cx="1008062" cy="904875"/>
          </a:xfrm>
          <a:custGeom>
            <a:avLst/>
            <a:gdLst>
              <a:gd name="T0" fmla="*/ 0 w 21600"/>
              <a:gd name="T1" fmla="*/ 0 h 21600"/>
              <a:gd name="T2" fmla="*/ 47045787 w 21600"/>
              <a:gd name="T3" fmla="*/ 0 h 21600"/>
              <a:gd name="T4" fmla="*/ 47045787 w 21600"/>
              <a:gd name="T5" fmla="*/ 37907350 h 21600"/>
              <a:gd name="T6" fmla="*/ 0 w 21600"/>
              <a:gd name="T7" fmla="*/ 37907350 h 21600"/>
              <a:gd name="T8" fmla="*/ 23522893 w 21600"/>
              <a:gd name="T9" fmla="*/ 0 h 21600"/>
              <a:gd name="T10" fmla="*/ 47045787 w 21600"/>
              <a:gd name="T11" fmla="*/ 18953696 h 21600"/>
              <a:gd name="T12" fmla="*/ 23522893 w 21600"/>
              <a:gd name="T13" fmla="*/ 37907350 h 21600"/>
              <a:gd name="T14" fmla="*/ 0 w 21600"/>
              <a:gd name="T15" fmla="*/ 1895369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70" name="desk1"/>
          <p:cNvSpPr>
            <a:spLocks noEditPoints="1" noChangeArrowheads="1"/>
          </p:cNvSpPr>
          <p:nvPr/>
        </p:nvSpPr>
        <p:spPr bwMode="auto">
          <a:xfrm>
            <a:off x="1619250" y="4292600"/>
            <a:ext cx="874713" cy="904875"/>
          </a:xfrm>
          <a:custGeom>
            <a:avLst/>
            <a:gdLst>
              <a:gd name="T0" fmla="*/ 0 w 21600"/>
              <a:gd name="T1" fmla="*/ 0 h 21600"/>
              <a:gd name="T2" fmla="*/ 35422353 w 21600"/>
              <a:gd name="T3" fmla="*/ 0 h 21600"/>
              <a:gd name="T4" fmla="*/ 35422353 w 21600"/>
              <a:gd name="T5" fmla="*/ 37907350 h 21600"/>
              <a:gd name="T6" fmla="*/ 0 w 21600"/>
              <a:gd name="T7" fmla="*/ 37907350 h 21600"/>
              <a:gd name="T8" fmla="*/ 17711197 w 21600"/>
              <a:gd name="T9" fmla="*/ 0 h 21600"/>
              <a:gd name="T10" fmla="*/ 35422353 w 21600"/>
              <a:gd name="T11" fmla="*/ 18953696 h 21600"/>
              <a:gd name="T12" fmla="*/ 17711197 w 21600"/>
              <a:gd name="T13" fmla="*/ 37907350 h 21600"/>
              <a:gd name="T14" fmla="*/ 0 w 21600"/>
              <a:gd name="T15" fmla="*/ 1895369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71" name="desk1"/>
          <p:cNvSpPr>
            <a:spLocks noEditPoints="1" noChangeArrowheads="1"/>
          </p:cNvSpPr>
          <p:nvPr/>
        </p:nvSpPr>
        <p:spPr bwMode="auto">
          <a:xfrm>
            <a:off x="4356100" y="4292600"/>
            <a:ext cx="1809750" cy="904875"/>
          </a:xfrm>
          <a:custGeom>
            <a:avLst/>
            <a:gdLst>
              <a:gd name="T0" fmla="*/ 0 w 21600"/>
              <a:gd name="T1" fmla="*/ 0 h 21600"/>
              <a:gd name="T2" fmla="*/ 151629401 w 21600"/>
              <a:gd name="T3" fmla="*/ 0 h 21600"/>
              <a:gd name="T4" fmla="*/ 151629401 w 21600"/>
              <a:gd name="T5" fmla="*/ 37907350 h 21600"/>
              <a:gd name="T6" fmla="*/ 0 w 21600"/>
              <a:gd name="T7" fmla="*/ 37907350 h 21600"/>
              <a:gd name="T8" fmla="*/ 75814701 w 21600"/>
              <a:gd name="T9" fmla="*/ 0 h 21600"/>
              <a:gd name="T10" fmla="*/ 151629401 w 21600"/>
              <a:gd name="T11" fmla="*/ 18953696 h 21600"/>
              <a:gd name="T12" fmla="*/ 75814701 w 21600"/>
              <a:gd name="T13" fmla="*/ 37907350 h 21600"/>
              <a:gd name="T14" fmla="*/ 0 w 21600"/>
              <a:gd name="T15" fmla="*/ 1895369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72" name="desk1"/>
          <p:cNvSpPr>
            <a:spLocks noEditPoints="1" noChangeArrowheads="1"/>
          </p:cNvSpPr>
          <p:nvPr/>
        </p:nvSpPr>
        <p:spPr bwMode="auto">
          <a:xfrm>
            <a:off x="2484438" y="4292600"/>
            <a:ext cx="1809750" cy="904875"/>
          </a:xfrm>
          <a:custGeom>
            <a:avLst/>
            <a:gdLst>
              <a:gd name="T0" fmla="*/ 0 w 21600"/>
              <a:gd name="T1" fmla="*/ 0 h 21600"/>
              <a:gd name="T2" fmla="*/ 151629401 w 21600"/>
              <a:gd name="T3" fmla="*/ 0 h 21600"/>
              <a:gd name="T4" fmla="*/ 151629401 w 21600"/>
              <a:gd name="T5" fmla="*/ 37907350 h 21600"/>
              <a:gd name="T6" fmla="*/ 0 w 21600"/>
              <a:gd name="T7" fmla="*/ 37907350 h 21600"/>
              <a:gd name="T8" fmla="*/ 75814701 w 21600"/>
              <a:gd name="T9" fmla="*/ 0 h 21600"/>
              <a:gd name="T10" fmla="*/ 151629401 w 21600"/>
              <a:gd name="T11" fmla="*/ 18953696 h 21600"/>
              <a:gd name="T12" fmla="*/ 75814701 w 21600"/>
              <a:gd name="T13" fmla="*/ 37907350 h 21600"/>
              <a:gd name="T14" fmla="*/ 0 w 21600"/>
              <a:gd name="T15" fmla="*/ 1895369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73" name="desk1"/>
          <p:cNvSpPr>
            <a:spLocks noEditPoints="1" noChangeArrowheads="1"/>
          </p:cNvSpPr>
          <p:nvPr/>
        </p:nvSpPr>
        <p:spPr bwMode="auto">
          <a:xfrm>
            <a:off x="5435600" y="3284538"/>
            <a:ext cx="1809750" cy="904875"/>
          </a:xfrm>
          <a:custGeom>
            <a:avLst/>
            <a:gdLst>
              <a:gd name="T0" fmla="*/ 0 w 21600"/>
              <a:gd name="T1" fmla="*/ 0 h 21600"/>
              <a:gd name="T2" fmla="*/ 151629401 w 21600"/>
              <a:gd name="T3" fmla="*/ 0 h 21600"/>
              <a:gd name="T4" fmla="*/ 151629401 w 21600"/>
              <a:gd name="T5" fmla="*/ 37907350 h 21600"/>
              <a:gd name="T6" fmla="*/ 0 w 21600"/>
              <a:gd name="T7" fmla="*/ 37907350 h 21600"/>
              <a:gd name="T8" fmla="*/ 75814701 w 21600"/>
              <a:gd name="T9" fmla="*/ 0 h 21600"/>
              <a:gd name="T10" fmla="*/ 151629401 w 21600"/>
              <a:gd name="T11" fmla="*/ 18953696 h 21600"/>
              <a:gd name="T12" fmla="*/ 75814701 w 21600"/>
              <a:gd name="T13" fmla="*/ 37907350 h 21600"/>
              <a:gd name="T14" fmla="*/ 0 w 21600"/>
              <a:gd name="T15" fmla="*/ 1895369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74" name="desk1"/>
          <p:cNvSpPr>
            <a:spLocks noEditPoints="1" noChangeArrowheads="1"/>
          </p:cNvSpPr>
          <p:nvPr/>
        </p:nvSpPr>
        <p:spPr bwMode="auto">
          <a:xfrm>
            <a:off x="5435600" y="5229225"/>
            <a:ext cx="1809750" cy="904875"/>
          </a:xfrm>
          <a:custGeom>
            <a:avLst/>
            <a:gdLst>
              <a:gd name="T0" fmla="*/ 0 w 21600"/>
              <a:gd name="T1" fmla="*/ 0 h 21600"/>
              <a:gd name="T2" fmla="*/ 151629401 w 21600"/>
              <a:gd name="T3" fmla="*/ 0 h 21600"/>
              <a:gd name="T4" fmla="*/ 151629401 w 21600"/>
              <a:gd name="T5" fmla="*/ 37907350 h 21600"/>
              <a:gd name="T6" fmla="*/ 0 w 21600"/>
              <a:gd name="T7" fmla="*/ 37907350 h 21600"/>
              <a:gd name="T8" fmla="*/ 75814701 w 21600"/>
              <a:gd name="T9" fmla="*/ 0 h 21600"/>
              <a:gd name="T10" fmla="*/ 151629401 w 21600"/>
              <a:gd name="T11" fmla="*/ 18953696 h 21600"/>
              <a:gd name="T12" fmla="*/ 75814701 w 21600"/>
              <a:gd name="T13" fmla="*/ 37907350 h 21600"/>
              <a:gd name="T14" fmla="*/ 0 w 21600"/>
              <a:gd name="T15" fmla="*/ 1895369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75" name="desk1"/>
          <p:cNvSpPr>
            <a:spLocks noEditPoints="1" noChangeArrowheads="1"/>
          </p:cNvSpPr>
          <p:nvPr/>
        </p:nvSpPr>
        <p:spPr bwMode="auto">
          <a:xfrm>
            <a:off x="3563938" y="5229225"/>
            <a:ext cx="1809750" cy="863600"/>
          </a:xfrm>
          <a:custGeom>
            <a:avLst/>
            <a:gdLst>
              <a:gd name="T0" fmla="*/ 0 w 21600"/>
              <a:gd name="T1" fmla="*/ 0 h 21600"/>
              <a:gd name="T2" fmla="*/ 151629401 w 21600"/>
              <a:gd name="T3" fmla="*/ 0 h 21600"/>
              <a:gd name="T4" fmla="*/ 151629401 w 21600"/>
              <a:gd name="T5" fmla="*/ 34528007 h 21600"/>
              <a:gd name="T6" fmla="*/ 0 w 21600"/>
              <a:gd name="T7" fmla="*/ 34528007 h 21600"/>
              <a:gd name="T8" fmla="*/ 75814701 w 21600"/>
              <a:gd name="T9" fmla="*/ 0 h 21600"/>
              <a:gd name="T10" fmla="*/ 151629401 w 21600"/>
              <a:gd name="T11" fmla="*/ 17264004 h 21600"/>
              <a:gd name="T12" fmla="*/ 75814701 w 21600"/>
              <a:gd name="T13" fmla="*/ 34528007 h 21600"/>
              <a:gd name="T14" fmla="*/ 0 w 21600"/>
              <a:gd name="T15" fmla="*/ 17264004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76" name="desk1"/>
          <p:cNvSpPr>
            <a:spLocks noEditPoints="1" noChangeArrowheads="1"/>
          </p:cNvSpPr>
          <p:nvPr/>
        </p:nvSpPr>
        <p:spPr bwMode="auto">
          <a:xfrm>
            <a:off x="1619250" y="5229225"/>
            <a:ext cx="1882775" cy="904875"/>
          </a:xfrm>
          <a:custGeom>
            <a:avLst/>
            <a:gdLst>
              <a:gd name="T0" fmla="*/ 0 w 21600"/>
              <a:gd name="T1" fmla="*/ 0 h 21600"/>
              <a:gd name="T2" fmla="*/ 164113042 w 21600"/>
              <a:gd name="T3" fmla="*/ 0 h 21600"/>
              <a:gd name="T4" fmla="*/ 164113042 w 21600"/>
              <a:gd name="T5" fmla="*/ 37907350 h 21600"/>
              <a:gd name="T6" fmla="*/ 0 w 21600"/>
              <a:gd name="T7" fmla="*/ 37907350 h 21600"/>
              <a:gd name="T8" fmla="*/ 82056477 w 21600"/>
              <a:gd name="T9" fmla="*/ 0 h 21600"/>
              <a:gd name="T10" fmla="*/ 164113042 w 21600"/>
              <a:gd name="T11" fmla="*/ 18953696 h 21600"/>
              <a:gd name="T12" fmla="*/ 82056477 w 21600"/>
              <a:gd name="T13" fmla="*/ 37907350 h 21600"/>
              <a:gd name="T14" fmla="*/ 0 w 21600"/>
              <a:gd name="T15" fmla="*/ 1895369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77" name="desk1"/>
          <p:cNvSpPr>
            <a:spLocks noEditPoints="1" noChangeArrowheads="1"/>
          </p:cNvSpPr>
          <p:nvPr/>
        </p:nvSpPr>
        <p:spPr bwMode="auto">
          <a:xfrm>
            <a:off x="5435600" y="2349500"/>
            <a:ext cx="801688" cy="904875"/>
          </a:xfrm>
          <a:custGeom>
            <a:avLst/>
            <a:gdLst>
              <a:gd name="T0" fmla="*/ 0 w 21600"/>
              <a:gd name="T1" fmla="*/ 0 h 21600"/>
              <a:gd name="T2" fmla="*/ 29754799 w 21600"/>
              <a:gd name="T3" fmla="*/ 0 h 21600"/>
              <a:gd name="T4" fmla="*/ 29754799 w 21600"/>
              <a:gd name="T5" fmla="*/ 37907350 h 21600"/>
              <a:gd name="T6" fmla="*/ 0 w 21600"/>
              <a:gd name="T7" fmla="*/ 37907350 h 21600"/>
              <a:gd name="T8" fmla="*/ 14877399 w 21600"/>
              <a:gd name="T9" fmla="*/ 0 h 21600"/>
              <a:gd name="T10" fmla="*/ 29754799 w 21600"/>
              <a:gd name="T11" fmla="*/ 18953696 h 21600"/>
              <a:gd name="T12" fmla="*/ 14877399 w 21600"/>
              <a:gd name="T13" fmla="*/ 37907350 h 21600"/>
              <a:gd name="T14" fmla="*/ 0 w 21600"/>
              <a:gd name="T15" fmla="*/ 1895369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78" name="desk1"/>
          <p:cNvSpPr>
            <a:spLocks noEditPoints="1" noChangeArrowheads="1"/>
          </p:cNvSpPr>
          <p:nvPr/>
        </p:nvSpPr>
        <p:spPr bwMode="auto">
          <a:xfrm>
            <a:off x="1619250" y="1341438"/>
            <a:ext cx="1800225" cy="904875"/>
          </a:xfrm>
          <a:custGeom>
            <a:avLst/>
            <a:gdLst>
              <a:gd name="T0" fmla="*/ 0 w 21600"/>
              <a:gd name="T1" fmla="*/ 0 h 21600"/>
              <a:gd name="T2" fmla="*/ 150037502 w 21600"/>
              <a:gd name="T3" fmla="*/ 0 h 21600"/>
              <a:gd name="T4" fmla="*/ 150037502 w 21600"/>
              <a:gd name="T5" fmla="*/ 37907350 h 21600"/>
              <a:gd name="T6" fmla="*/ 0 w 21600"/>
              <a:gd name="T7" fmla="*/ 37907350 h 21600"/>
              <a:gd name="T8" fmla="*/ 75018793 w 21600"/>
              <a:gd name="T9" fmla="*/ 0 h 21600"/>
              <a:gd name="T10" fmla="*/ 150037502 w 21600"/>
              <a:gd name="T11" fmla="*/ 18953696 h 21600"/>
              <a:gd name="T12" fmla="*/ 75018793 w 21600"/>
              <a:gd name="T13" fmla="*/ 37907350 h 21600"/>
              <a:gd name="T14" fmla="*/ 0 w 21600"/>
              <a:gd name="T15" fmla="*/ 1895369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79" name="desk1"/>
          <p:cNvSpPr>
            <a:spLocks noEditPoints="1" noChangeArrowheads="1"/>
          </p:cNvSpPr>
          <p:nvPr/>
        </p:nvSpPr>
        <p:spPr bwMode="auto">
          <a:xfrm>
            <a:off x="6227763" y="2349500"/>
            <a:ext cx="1008062" cy="904875"/>
          </a:xfrm>
          <a:custGeom>
            <a:avLst/>
            <a:gdLst>
              <a:gd name="T0" fmla="*/ 0 w 21600"/>
              <a:gd name="T1" fmla="*/ 0 h 21600"/>
              <a:gd name="T2" fmla="*/ 47045787 w 21600"/>
              <a:gd name="T3" fmla="*/ 0 h 21600"/>
              <a:gd name="T4" fmla="*/ 47045787 w 21600"/>
              <a:gd name="T5" fmla="*/ 37907350 h 21600"/>
              <a:gd name="T6" fmla="*/ 0 w 21600"/>
              <a:gd name="T7" fmla="*/ 37907350 h 21600"/>
              <a:gd name="T8" fmla="*/ 23522893 w 21600"/>
              <a:gd name="T9" fmla="*/ 0 h 21600"/>
              <a:gd name="T10" fmla="*/ 47045787 w 21600"/>
              <a:gd name="T11" fmla="*/ 18953696 h 21600"/>
              <a:gd name="T12" fmla="*/ 23522893 w 21600"/>
              <a:gd name="T13" fmla="*/ 37907350 h 21600"/>
              <a:gd name="T14" fmla="*/ 0 w 21600"/>
              <a:gd name="T15" fmla="*/ 1895369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80" name="desk1"/>
          <p:cNvSpPr>
            <a:spLocks noEditPoints="1" noChangeArrowheads="1"/>
          </p:cNvSpPr>
          <p:nvPr/>
        </p:nvSpPr>
        <p:spPr bwMode="auto">
          <a:xfrm>
            <a:off x="2484438" y="2276475"/>
            <a:ext cx="935037" cy="904875"/>
          </a:xfrm>
          <a:custGeom>
            <a:avLst/>
            <a:gdLst>
              <a:gd name="T0" fmla="*/ 0 w 21600"/>
              <a:gd name="T1" fmla="*/ 0 h 21600"/>
              <a:gd name="T2" fmla="*/ 40476583 w 21600"/>
              <a:gd name="T3" fmla="*/ 0 h 21600"/>
              <a:gd name="T4" fmla="*/ 40476583 w 21600"/>
              <a:gd name="T5" fmla="*/ 37907350 h 21600"/>
              <a:gd name="T6" fmla="*/ 0 w 21600"/>
              <a:gd name="T7" fmla="*/ 37907350 h 21600"/>
              <a:gd name="T8" fmla="*/ 20238313 w 21600"/>
              <a:gd name="T9" fmla="*/ 0 h 21600"/>
              <a:gd name="T10" fmla="*/ 40476583 w 21600"/>
              <a:gd name="T11" fmla="*/ 18953696 h 21600"/>
              <a:gd name="T12" fmla="*/ 20238313 w 21600"/>
              <a:gd name="T13" fmla="*/ 37907350 h 21600"/>
              <a:gd name="T14" fmla="*/ 0 w 21600"/>
              <a:gd name="T15" fmla="*/ 1895369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81" name="desk1"/>
          <p:cNvSpPr>
            <a:spLocks noEditPoints="1" noChangeArrowheads="1"/>
          </p:cNvSpPr>
          <p:nvPr/>
        </p:nvSpPr>
        <p:spPr bwMode="auto">
          <a:xfrm>
            <a:off x="1619250" y="2276475"/>
            <a:ext cx="873125" cy="904875"/>
          </a:xfrm>
          <a:custGeom>
            <a:avLst/>
            <a:gdLst>
              <a:gd name="T0" fmla="*/ 0 w 21600"/>
              <a:gd name="T1" fmla="*/ 0 h 21600"/>
              <a:gd name="T2" fmla="*/ 35293855 w 21600"/>
              <a:gd name="T3" fmla="*/ 0 h 21600"/>
              <a:gd name="T4" fmla="*/ 35293855 w 21600"/>
              <a:gd name="T5" fmla="*/ 37907350 h 21600"/>
              <a:gd name="T6" fmla="*/ 0 w 21600"/>
              <a:gd name="T7" fmla="*/ 37907350 h 21600"/>
              <a:gd name="T8" fmla="*/ 17646948 w 21600"/>
              <a:gd name="T9" fmla="*/ 0 h 21600"/>
              <a:gd name="T10" fmla="*/ 35293855 w 21600"/>
              <a:gd name="T11" fmla="*/ 18953696 h 21600"/>
              <a:gd name="T12" fmla="*/ 17646948 w 21600"/>
              <a:gd name="T13" fmla="*/ 37907350 h 21600"/>
              <a:gd name="T14" fmla="*/ 0 w 21600"/>
              <a:gd name="T15" fmla="*/ 1895369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82" name="desk1"/>
          <p:cNvSpPr>
            <a:spLocks noEditPoints="1" noChangeArrowheads="1"/>
          </p:cNvSpPr>
          <p:nvPr/>
        </p:nvSpPr>
        <p:spPr bwMode="auto">
          <a:xfrm>
            <a:off x="5435600" y="1412875"/>
            <a:ext cx="1800225" cy="904875"/>
          </a:xfrm>
          <a:custGeom>
            <a:avLst/>
            <a:gdLst>
              <a:gd name="T0" fmla="*/ 0 w 21600"/>
              <a:gd name="T1" fmla="*/ 0 h 21600"/>
              <a:gd name="T2" fmla="*/ 150037502 w 21600"/>
              <a:gd name="T3" fmla="*/ 0 h 21600"/>
              <a:gd name="T4" fmla="*/ 150037502 w 21600"/>
              <a:gd name="T5" fmla="*/ 37907350 h 21600"/>
              <a:gd name="T6" fmla="*/ 0 w 21600"/>
              <a:gd name="T7" fmla="*/ 37907350 h 21600"/>
              <a:gd name="T8" fmla="*/ 75018793 w 21600"/>
              <a:gd name="T9" fmla="*/ 0 h 21600"/>
              <a:gd name="T10" fmla="*/ 150037502 w 21600"/>
              <a:gd name="T11" fmla="*/ 18953696 h 21600"/>
              <a:gd name="T12" fmla="*/ 75018793 w 21600"/>
              <a:gd name="T13" fmla="*/ 37907350 h 21600"/>
              <a:gd name="T14" fmla="*/ 0 w 21600"/>
              <a:gd name="T15" fmla="*/ 1895369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83" name="DiagonalStripe"/>
          <p:cNvSpPr>
            <a:spLocks noEditPoints="1" noChangeArrowheads="1"/>
          </p:cNvSpPr>
          <p:nvPr/>
        </p:nvSpPr>
        <p:spPr bwMode="auto">
          <a:xfrm rot="2660330">
            <a:off x="2136775" y="-823913"/>
            <a:ext cx="4711700" cy="4492626"/>
          </a:xfrm>
          <a:custGeom>
            <a:avLst/>
            <a:gdLst>
              <a:gd name="T0" fmla="*/ 315710294 w 21600"/>
              <a:gd name="T1" fmla="*/ 287034499 h 21600"/>
              <a:gd name="T2" fmla="*/ 0 w 21600"/>
              <a:gd name="T3" fmla="*/ 754249508 h 21600"/>
              <a:gd name="T4" fmla="*/ 513891595 w 21600"/>
              <a:gd name="T5" fmla="*/ 467215009 h 21600"/>
              <a:gd name="T6" fmla="*/ 829601889 w 21600"/>
              <a:gd name="T7" fmla="*/ 0 h 21600"/>
              <a:gd name="T8" fmla="*/ 11796480 60000 65536"/>
              <a:gd name="T9" fmla="*/ 11796480 60000 65536"/>
              <a:gd name="T10" fmla="*/ 0 60000 65536"/>
              <a:gd name="T11" fmla="*/ 17694720 60000 65536"/>
              <a:gd name="T12" fmla="*/ 0 w 21600"/>
              <a:gd name="T13" fmla="*/ 0 h 21600"/>
              <a:gd name="T14" fmla="*/ 17435 w 21600"/>
              <a:gd name="T15" fmla="*/ 1743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3269" y="0"/>
                </a:moveTo>
                <a:lnTo>
                  <a:pt x="0" y="13269"/>
                </a:lnTo>
                <a:lnTo>
                  <a:pt x="0" y="21600"/>
                </a:lnTo>
                <a:lnTo>
                  <a:pt x="21600" y="0"/>
                </a:lnTo>
                <a:lnTo>
                  <a:pt x="13269" y="0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84" name="desk1"/>
          <p:cNvSpPr>
            <a:spLocks noEditPoints="1" noChangeArrowheads="1"/>
          </p:cNvSpPr>
          <p:nvPr/>
        </p:nvSpPr>
        <p:spPr bwMode="auto">
          <a:xfrm>
            <a:off x="3492500" y="1484313"/>
            <a:ext cx="1871663" cy="792162"/>
          </a:xfrm>
          <a:custGeom>
            <a:avLst/>
            <a:gdLst>
              <a:gd name="T0" fmla="*/ 0 w 21600"/>
              <a:gd name="T1" fmla="*/ 0 h 21600"/>
              <a:gd name="T2" fmla="*/ 162181592 w 21600"/>
              <a:gd name="T3" fmla="*/ 0 h 21600"/>
              <a:gd name="T4" fmla="*/ 162181592 w 21600"/>
              <a:gd name="T5" fmla="*/ 29051881 h 21600"/>
              <a:gd name="T6" fmla="*/ 0 w 21600"/>
              <a:gd name="T7" fmla="*/ 29051881 h 21600"/>
              <a:gd name="T8" fmla="*/ 81090839 w 21600"/>
              <a:gd name="T9" fmla="*/ 0 h 21600"/>
              <a:gd name="T10" fmla="*/ 162181592 w 21600"/>
              <a:gd name="T11" fmla="*/ 14525941 h 21600"/>
              <a:gd name="T12" fmla="*/ 81090839 w 21600"/>
              <a:gd name="T13" fmla="*/ 29051881 h 21600"/>
              <a:gd name="T14" fmla="*/ 0 w 21600"/>
              <a:gd name="T15" fmla="*/ 1452594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85" name="Tree"/>
          <p:cNvSpPr>
            <a:spLocks noEditPoints="1" noChangeArrowheads="1"/>
          </p:cNvSpPr>
          <p:nvPr/>
        </p:nvSpPr>
        <p:spPr bwMode="auto">
          <a:xfrm>
            <a:off x="7334250" y="2636838"/>
            <a:ext cx="1809750" cy="3754437"/>
          </a:xfrm>
          <a:custGeom>
            <a:avLst/>
            <a:gdLst>
              <a:gd name="T0" fmla="*/ 75814701 w 21600"/>
              <a:gd name="T1" fmla="*/ 0 h 21600"/>
              <a:gd name="T2" fmla="*/ 43319718 w 21600"/>
              <a:gd name="T3" fmla="*/ 190336746 h 21600"/>
              <a:gd name="T4" fmla="*/ 21663378 w 21600"/>
              <a:gd name="T5" fmla="*/ 380673492 h 21600"/>
              <a:gd name="T6" fmla="*/ 0 w 21600"/>
              <a:gd name="T7" fmla="*/ 571010238 h 21600"/>
              <a:gd name="T8" fmla="*/ 108309683 w 21600"/>
              <a:gd name="T9" fmla="*/ 190336746 h 21600"/>
              <a:gd name="T10" fmla="*/ 129966023 w 21600"/>
              <a:gd name="T11" fmla="*/ 380673492 h 21600"/>
              <a:gd name="T12" fmla="*/ 151629401 w 21600"/>
              <a:gd name="T13" fmla="*/ 571010238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lnTo>
                  <a:pt x="0" y="189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86" name="WordArt 52"/>
          <p:cNvSpPr>
            <a:spLocks noChangeArrowheads="1" noChangeShapeType="1" noTextEdit="1"/>
          </p:cNvSpPr>
          <p:nvPr/>
        </p:nvSpPr>
        <p:spPr bwMode="auto">
          <a:xfrm>
            <a:off x="2843213" y="476250"/>
            <a:ext cx="3529012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счастливая семья</a:t>
            </a:r>
          </a:p>
        </p:txBody>
      </p:sp>
      <p:sp>
        <p:nvSpPr>
          <p:cNvPr id="11287" name="WordArt 54"/>
          <p:cNvSpPr>
            <a:spLocks noChangeArrowheads="1" noChangeShapeType="1" noTextEdit="1"/>
          </p:cNvSpPr>
          <p:nvPr/>
        </p:nvSpPr>
        <p:spPr bwMode="auto">
          <a:xfrm>
            <a:off x="2051050" y="1700213"/>
            <a:ext cx="981075" cy="3048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доброта</a:t>
            </a:r>
          </a:p>
        </p:txBody>
      </p:sp>
      <p:sp>
        <p:nvSpPr>
          <p:cNvPr id="11288" name="WordArt 55"/>
          <p:cNvSpPr>
            <a:spLocks noChangeArrowheads="1" noChangeShapeType="1" noTextEdit="1"/>
          </p:cNvSpPr>
          <p:nvPr/>
        </p:nvSpPr>
        <p:spPr bwMode="auto">
          <a:xfrm>
            <a:off x="3505200" y="1628775"/>
            <a:ext cx="1714500" cy="5048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справедливость</a:t>
            </a:r>
          </a:p>
        </p:txBody>
      </p:sp>
      <p:sp>
        <p:nvSpPr>
          <p:cNvPr id="11289" name="WordArt 56"/>
          <p:cNvSpPr>
            <a:spLocks noChangeArrowheads="1" noChangeShapeType="1" noTextEdit="1"/>
          </p:cNvSpPr>
          <p:nvPr/>
        </p:nvSpPr>
        <p:spPr bwMode="auto">
          <a:xfrm>
            <a:off x="5795963" y="1773238"/>
            <a:ext cx="1171575" cy="3048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щедрость</a:t>
            </a:r>
          </a:p>
        </p:txBody>
      </p:sp>
      <p:sp>
        <p:nvSpPr>
          <p:cNvPr id="11290" name="WordArt 57"/>
          <p:cNvSpPr>
            <a:spLocks noChangeArrowheads="1" noChangeShapeType="1" noTextEdit="1"/>
          </p:cNvSpPr>
          <p:nvPr/>
        </p:nvSpPr>
        <p:spPr bwMode="auto">
          <a:xfrm>
            <a:off x="1835150" y="3573463"/>
            <a:ext cx="1285875" cy="3048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честность</a:t>
            </a:r>
          </a:p>
        </p:txBody>
      </p:sp>
      <p:sp>
        <p:nvSpPr>
          <p:cNvPr id="11291" name="WordArt 58"/>
          <p:cNvSpPr>
            <a:spLocks noChangeArrowheads="1" noChangeShapeType="1" noTextEdit="1"/>
          </p:cNvSpPr>
          <p:nvPr/>
        </p:nvSpPr>
        <p:spPr bwMode="auto">
          <a:xfrm>
            <a:off x="5867400" y="3573463"/>
            <a:ext cx="847725" cy="3048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забота</a:t>
            </a:r>
          </a:p>
        </p:txBody>
      </p:sp>
      <p:sp>
        <p:nvSpPr>
          <p:cNvPr id="11292" name="WordArt 59"/>
          <p:cNvSpPr>
            <a:spLocks noChangeArrowheads="1" noChangeShapeType="1" noTextEdit="1"/>
          </p:cNvSpPr>
          <p:nvPr/>
        </p:nvSpPr>
        <p:spPr bwMode="auto">
          <a:xfrm>
            <a:off x="2700338" y="4581525"/>
            <a:ext cx="1368425" cy="3048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уважение</a:t>
            </a:r>
          </a:p>
        </p:txBody>
      </p:sp>
      <p:sp>
        <p:nvSpPr>
          <p:cNvPr id="11293" name="WordArt 60"/>
          <p:cNvSpPr>
            <a:spLocks noChangeArrowheads="1" noChangeShapeType="1" noTextEdit="1"/>
          </p:cNvSpPr>
          <p:nvPr/>
        </p:nvSpPr>
        <p:spPr bwMode="auto">
          <a:xfrm>
            <a:off x="5580063" y="2492375"/>
            <a:ext cx="1584325" cy="64928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взаимопомощь</a:t>
            </a:r>
          </a:p>
        </p:txBody>
      </p:sp>
      <p:sp>
        <p:nvSpPr>
          <p:cNvPr id="11294" name="WordArt 61"/>
          <p:cNvSpPr>
            <a:spLocks noChangeArrowheads="1" noChangeShapeType="1" noTextEdit="1"/>
          </p:cNvSpPr>
          <p:nvPr/>
        </p:nvSpPr>
        <p:spPr bwMode="auto">
          <a:xfrm>
            <a:off x="4427538" y="4581525"/>
            <a:ext cx="1590675" cy="3048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трудолюбие</a:t>
            </a:r>
          </a:p>
        </p:txBody>
      </p:sp>
      <p:sp>
        <p:nvSpPr>
          <p:cNvPr id="11295" name="WordArt 62"/>
          <p:cNvSpPr>
            <a:spLocks noChangeArrowheads="1" noChangeShapeType="1" noTextEdit="1"/>
          </p:cNvSpPr>
          <p:nvPr/>
        </p:nvSpPr>
        <p:spPr bwMode="auto">
          <a:xfrm>
            <a:off x="2051050" y="5373688"/>
            <a:ext cx="1171575" cy="4318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терпение</a:t>
            </a:r>
          </a:p>
        </p:txBody>
      </p:sp>
      <p:sp>
        <p:nvSpPr>
          <p:cNvPr id="11296" name="WordArt 63"/>
          <p:cNvSpPr>
            <a:spLocks noChangeArrowheads="1" noChangeShapeType="1" noTextEdit="1"/>
          </p:cNvSpPr>
          <p:nvPr/>
        </p:nvSpPr>
        <p:spPr bwMode="auto">
          <a:xfrm>
            <a:off x="3635375" y="5445125"/>
            <a:ext cx="1562100" cy="3048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вежливость</a:t>
            </a:r>
          </a:p>
        </p:txBody>
      </p:sp>
      <p:sp>
        <p:nvSpPr>
          <p:cNvPr id="11297" name="WordArt 64"/>
          <p:cNvSpPr>
            <a:spLocks noChangeArrowheads="1" noChangeShapeType="1" noTextEdit="1"/>
          </p:cNvSpPr>
          <p:nvPr/>
        </p:nvSpPr>
        <p:spPr bwMode="auto">
          <a:xfrm>
            <a:off x="1692275" y="2492375"/>
            <a:ext cx="1714500" cy="3714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справедливость</a:t>
            </a:r>
          </a:p>
        </p:txBody>
      </p:sp>
      <p:sp>
        <p:nvSpPr>
          <p:cNvPr id="11298" name="WordArt 65"/>
          <p:cNvSpPr>
            <a:spLocks noChangeArrowheads="1" noChangeShapeType="1" noTextEdit="1"/>
          </p:cNvSpPr>
          <p:nvPr/>
        </p:nvSpPr>
        <p:spPr bwMode="auto">
          <a:xfrm>
            <a:off x="5867400" y="5516563"/>
            <a:ext cx="1095375" cy="3048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доверие</a:t>
            </a:r>
          </a:p>
        </p:txBody>
      </p:sp>
      <p:sp>
        <p:nvSpPr>
          <p:cNvPr id="11299" name="desk1"/>
          <p:cNvSpPr>
            <a:spLocks noEditPoints="1" noChangeArrowheads="1"/>
          </p:cNvSpPr>
          <p:nvPr/>
        </p:nvSpPr>
        <p:spPr bwMode="auto">
          <a:xfrm>
            <a:off x="1547813" y="6092825"/>
            <a:ext cx="1954212" cy="473075"/>
          </a:xfrm>
          <a:custGeom>
            <a:avLst/>
            <a:gdLst>
              <a:gd name="T0" fmla="*/ 0 w 21600"/>
              <a:gd name="T1" fmla="*/ 0 h 21600"/>
              <a:gd name="T2" fmla="*/ 176802988 w 21600"/>
              <a:gd name="T3" fmla="*/ 0 h 21600"/>
              <a:gd name="T4" fmla="*/ 176802988 w 21600"/>
              <a:gd name="T5" fmla="*/ 10361109 h 21600"/>
              <a:gd name="T6" fmla="*/ 0 w 21600"/>
              <a:gd name="T7" fmla="*/ 10361109 h 21600"/>
              <a:gd name="T8" fmla="*/ 88401494 w 21600"/>
              <a:gd name="T9" fmla="*/ 0 h 21600"/>
              <a:gd name="T10" fmla="*/ 176802988 w 21600"/>
              <a:gd name="T11" fmla="*/ 5180565 h 21600"/>
              <a:gd name="T12" fmla="*/ 88401494 w 21600"/>
              <a:gd name="T13" fmla="*/ 10361109 h 21600"/>
              <a:gd name="T14" fmla="*/ 0 w 21600"/>
              <a:gd name="T15" fmla="*/ 5180565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76200">
            <a:solidFill>
              <a:srgbClr val="777777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300" name="desk1"/>
          <p:cNvSpPr>
            <a:spLocks noEditPoints="1" noChangeArrowheads="1"/>
          </p:cNvSpPr>
          <p:nvPr/>
        </p:nvSpPr>
        <p:spPr bwMode="auto">
          <a:xfrm>
            <a:off x="3563938" y="6165850"/>
            <a:ext cx="1809750" cy="401638"/>
          </a:xfrm>
          <a:custGeom>
            <a:avLst/>
            <a:gdLst>
              <a:gd name="T0" fmla="*/ 0 w 21600"/>
              <a:gd name="T1" fmla="*/ 0 h 21600"/>
              <a:gd name="T2" fmla="*/ 151629401 w 21600"/>
              <a:gd name="T3" fmla="*/ 0 h 21600"/>
              <a:gd name="T4" fmla="*/ 151629401 w 21600"/>
              <a:gd name="T5" fmla="*/ 7468198 h 21600"/>
              <a:gd name="T6" fmla="*/ 0 w 21600"/>
              <a:gd name="T7" fmla="*/ 7468198 h 21600"/>
              <a:gd name="T8" fmla="*/ 75814701 w 21600"/>
              <a:gd name="T9" fmla="*/ 0 h 21600"/>
              <a:gd name="T10" fmla="*/ 151629401 w 21600"/>
              <a:gd name="T11" fmla="*/ 3734099 h 21600"/>
              <a:gd name="T12" fmla="*/ 75814701 w 21600"/>
              <a:gd name="T13" fmla="*/ 7468198 h 21600"/>
              <a:gd name="T14" fmla="*/ 0 w 21600"/>
              <a:gd name="T15" fmla="*/ 373409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5715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301" name="desk1"/>
          <p:cNvSpPr>
            <a:spLocks noEditPoints="1" noChangeArrowheads="1"/>
          </p:cNvSpPr>
          <p:nvPr/>
        </p:nvSpPr>
        <p:spPr bwMode="auto">
          <a:xfrm>
            <a:off x="5435600" y="6092825"/>
            <a:ext cx="1944688" cy="504825"/>
          </a:xfrm>
          <a:custGeom>
            <a:avLst/>
            <a:gdLst>
              <a:gd name="T0" fmla="*/ 0 w 21600"/>
              <a:gd name="T1" fmla="*/ 0 h 21600"/>
              <a:gd name="T2" fmla="*/ 175083862 w 21600"/>
              <a:gd name="T3" fmla="*/ 0 h 21600"/>
              <a:gd name="T4" fmla="*/ 175083862 w 21600"/>
              <a:gd name="T5" fmla="*/ 11798532 h 21600"/>
              <a:gd name="T6" fmla="*/ 0 w 21600"/>
              <a:gd name="T7" fmla="*/ 11798532 h 21600"/>
              <a:gd name="T8" fmla="*/ 87541931 w 21600"/>
              <a:gd name="T9" fmla="*/ 0 h 21600"/>
              <a:gd name="T10" fmla="*/ 175083862 w 21600"/>
              <a:gd name="T11" fmla="*/ 5899277 h 21600"/>
              <a:gd name="T12" fmla="*/ 87541931 w 21600"/>
              <a:gd name="T13" fmla="*/ 11798532 h 21600"/>
              <a:gd name="T14" fmla="*/ 0 w 21600"/>
              <a:gd name="T15" fmla="*/ 589927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1000 w 21600"/>
              <a:gd name="T25" fmla="*/ 1000 h 21600"/>
              <a:gd name="T26" fmla="*/ 20600 w 21600"/>
              <a:gd name="T27" fmla="*/ 20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76200">
            <a:solidFill>
              <a:srgbClr val="80808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302" name="WordArt 69"/>
          <p:cNvSpPr>
            <a:spLocks noChangeArrowheads="1" noChangeShapeType="1" noTextEdit="1"/>
          </p:cNvSpPr>
          <p:nvPr/>
        </p:nvSpPr>
        <p:spPr bwMode="auto">
          <a:xfrm>
            <a:off x="2627313" y="6092825"/>
            <a:ext cx="3313112" cy="355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ЛЮБОВЬ</a:t>
            </a:r>
          </a:p>
        </p:txBody>
      </p:sp>
      <p:pic>
        <p:nvPicPr>
          <p:cNvPr id="11303" name="Picture 70" descr="j04380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17418">
            <a:off x="7740650" y="26035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4" name="Picture 71" descr="j04380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913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5" name="Picture 72" descr="j043460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475" y="2276475"/>
            <a:ext cx="194468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Лев Лещенко Родительский До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"/>
                </p:tgtEl>
              </p:cMediaNode>
            </p:audio>
          </p:childTnLst>
        </p:cTn>
      </p:par>
    </p:tnLst>
    <p:bldLst>
      <p:bldP spid="16411" grpId="0"/>
      <p:bldP spid="164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Отгадать ребус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Презентация на тему: &quot;ребус Цель Выяснить, что такое семья, какие отношения  существуют в семье, какие проблемы возникают в современной семье, каким  образом государство заботиться.&quot;. Скачать бесплатно и без регистрации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43050"/>
            <a:ext cx="757242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861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Фундамент нашего дома – семья.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2024 год объявлен президентом Российской Федерации В.В.Путиным - годом семьи.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4" name="Содержимое 3" descr="Год семьи в России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643182"/>
            <a:ext cx="657229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чего в речи нужны глаголы движения?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Физкультурно-оздоровительные мероприятия - «Рябинка» - Детский садик №5 -  г.Салехард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142984"/>
            <a:ext cx="6572296" cy="4983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ист оценивания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02078043"/>
              </p:ext>
            </p:extLst>
          </p:nvPr>
        </p:nvGraphicFramePr>
        <p:xfrm>
          <a:off x="611560" y="1340769"/>
          <a:ext cx="8064897" cy="51125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5592"/>
                <a:gridCol w="2016435"/>
                <a:gridCol w="2016435"/>
                <a:gridCol w="2016435"/>
              </a:tblGrid>
              <a:tr h="6780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«5»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«4»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«3»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9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Глаголы речи.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9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Глаголы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труда.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9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Глаголы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звучания.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9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Глаголы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движения.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739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Глаголы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цвета.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9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Глаголы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чувства.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1077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О чем могут рассказать глаголы труда?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Фотографии со страницы сообщества «Бабушка вяжет: описание и схемы вязания  спицами» – Фотография 1 из 2 | ВКонтакт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357298"/>
            <a:ext cx="292895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расивая женщина готовит еду на кухне | Премиум векторы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1428736"/>
            <a:ext cx="335758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DataLife Engine &gt; Версия для печати &gt; Картинки папа строит ..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3714752"/>
            <a:ext cx="2756824" cy="2817130"/>
          </a:xfrm>
          <a:prstGeom prst="rect">
            <a:avLst/>
          </a:prstGeom>
          <a:noFill/>
        </p:spPr>
      </p:pic>
      <p:pic>
        <p:nvPicPr>
          <p:cNvPr id="7" name="Рисунок 6" descr="Почему бабушек и дедушек с внуками юридически ничего не связывает -  Российская газета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0" y="4214818"/>
            <a:ext cx="314327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ист оценивания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8677041"/>
              </p:ext>
            </p:extLst>
          </p:nvPr>
        </p:nvGraphicFramePr>
        <p:xfrm>
          <a:off x="467543" y="1196753"/>
          <a:ext cx="8208914" cy="50576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1585"/>
                <a:gridCol w="2052443"/>
                <a:gridCol w="2052443"/>
                <a:gridCol w="2052443"/>
              </a:tblGrid>
              <a:tr h="6684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«5»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«4»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«3»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28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Глаголы речи.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28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Глаголы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труда.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728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Глаголы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звучания.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28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Глаголы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движения.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28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Глаголы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цвета.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28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Глаголы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чувства.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54018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/>
          <p:cNvPicPr>
            <a:picLocks noChangeAspect="1"/>
          </p:cNvPicPr>
          <p:nvPr/>
        </p:nvPicPr>
        <p:blipFill>
          <a:blip r:embed="rId2"/>
          <a:srcRect l="5347"/>
          <a:stretch>
            <a:fillRect/>
          </a:stretch>
        </p:blipFill>
        <p:spPr bwMode="auto">
          <a:xfrm>
            <a:off x="340761" y="401054"/>
            <a:ext cx="3945487" cy="561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2"/>
          <p:cNvPicPr>
            <a:picLocks noChangeAspect="1"/>
          </p:cNvPicPr>
          <p:nvPr/>
        </p:nvPicPr>
        <p:blipFill>
          <a:blip r:embed="rId3"/>
          <a:srcRect l="8057" r="1868"/>
          <a:stretch>
            <a:fillRect/>
          </a:stretch>
        </p:blipFill>
        <p:spPr bwMode="auto">
          <a:xfrm>
            <a:off x="4589464" y="376767"/>
            <a:ext cx="3672146" cy="55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05288" y="428604"/>
            <a:ext cx="956092" cy="1279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880</TotalTime>
  <Words>396</Words>
  <Application>Microsoft Office PowerPoint</Application>
  <PresentationFormat>Экран (4:3)</PresentationFormat>
  <Paragraphs>188</Paragraphs>
  <Slides>22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Муниципальное бюджетное общеобразовательное учреждение Дегтевская средняя общеобразовательная школа</vt:lpstr>
      <vt:lpstr>Тема: Глагол: значение.  Для чего нужны глаголы в нашей речи?</vt:lpstr>
      <vt:lpstr>Отгадать ребус</vt:lpstr>
      <vt:lpstr>Фундамент нашего дома – семья. 2024 год объявлен президентом Российской Федерации В.В.Путиным - годом семьи. </vt:lpstr>
      <vt:lpstr>Для чего в речи нужны глаголы движения?</vt:lpstr>
      <vt:lpstr>Лист оценивания.</vt:lpstr>
      <vt:lpstr> О чем могут рассказать глаголы труда?</vt:lpstr>
      <vt:lpstr>Лист оценивания.</vt:lpstr>
      <vt:lpstr>Слайд 9</vt:lpstr>
      <vt:lpstr>Прочитайте стихотворение Ирины Токмаковой «Мы играли в хохотушки» и выпишите глаголы.        </vt:lpstr>
      <vt:lpstr>Лист оценивания.</vt:lpstr>
      <vt:lpstr>Назови глаголы цвета.</vt:lpstr>
      <vt:lpstr> От данных существительных образуй однокоренные глаголы  .</vt:lpstr>
      <vt:lpstr> Назови глаголы чувства человека, его характера и поступков. .</vt:lpstr>
      <vt:lpstr> Глаголы в речи нужны для того, чтобы  рассказать: </vt:lpstr>
      <vt:lpstr>План</vt:lpstr>
      <vt:lpstr>Даниил Хармс Стихотворение «Очень-очень вкусный пирог» </vt:lpstr>
      <vt:lpstr>Отгадай загадку и напиши отгадку</vt:lpstr>
      <vt:lpstr>Отгадай загадку</vt:lpstr>
      <vt:lpstr>Для чего нужны глаголы в нашей речи?</vt:lpstr>
      <vt:lpstr>Составляем кластер 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Наталья</cp:lastModifiedBy>
  <cp:revision>35</cp:revision>
  <dcterms:created xsi:type="dcterms:W3CDTF">2016-02-25T04:50:21Z</dcterms:created>
  <dcterms:modified xsi:type="dcterms:W3CDTF">2024-03-10T09:03:06Z</dcterms:modified>
</cp:coreProperties>
</file>