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5" r:id="rId9"/>
    <p:sldId id="263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 varScale="1">
        <p:scale>
          <a:sx n="110" d="100"/>
          <a:sy n="110" d="100"/>
        </p:scale>
        <p:origin x="756" y="90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2A14F-DEF1-4A08-838A-F1920DD6AAFF}" type="datetimeFigureOut">
              <a:rPr lang="ru-RU" smtClean="0"/>
              <a:t>12.05.2024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ADAB0-A7E0-4AC7-AF06-BDF685359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848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ADAB0-A7E0-4AC7-AF06-BDF685359CD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12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фон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ЗВУКОЗНАЙКА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rgbClr val="00B050"/>
                </a:solidFill>
              </a:rPr>
              <a:t>Изготовила: учитель-логопед</a:t>
            </a:r>
          </a:p>
          <a:p>
            <a:pPr algn="r"/>
            <a:r>
              <a:rPr lang="ru-RU" dirty="0" err="1" smtClean="0">
                <a:solidFill>
                  <a:srgbClr val="0070C0"/>
                </a:solidFill>
              </a:rPr>
              <a:t>Шаракукеньева</a:t>
            </a:r>
            <a:r>
              <a:rPr lang="ru-RU" dirty="0" smtClean="0">
                <a:solidFill>
                  <a:srgbClr val="0070C0"/>
                </a:solidFill>
              </a:rPr>
              <a:t> Т.Ю.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МДОУ №82.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г. Карталы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692"/>
            <a:ext cx="9144000" cy="6857999"/>
          </a:xfrm>
          <a:prstGeom prst="rect">
            <a:avLst/>
          </a:prstGeom>
        </p:spPr>
      </p:pic>
      <p:pic>
        <p:nvPicPr>
          <p:cNvPr id="11266" name="Picture 2" descr="C:\Users\Uzer\Desktop\звукознайка\IMG_20240508_155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161912"/>
            <a:ext cx="2355726" cy="3140968"/>
          </a:xfrm>
          <a:prstGeom prst="rect">
            <a:avLst/>
          </a:prstGeom>
          <a:noFill/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161912"/>
            <a:ext cx="2223188" cy="2964251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74" y="458254"/>
            <a:ext cx="1977684" cy="26369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1601" y="836712"/>
            <a:ext cx="43924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Применение:</a:t>
            </a:r>
          </a:p>
          <a:p>
            <a:r>
              <a:rPr lang="ru-RU" dirty="0" smtClean="0"/>
              <a:t>Таким образом, изготовленное мною пособие, может применяться для коррекционной работы нескольких сторон речи детей старшего дошкольного возраста, а так же детей ОВЗ младшего школьного возраста.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1088" y="3253163"/>
            <a:ext cx="3656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Пособием могут воспользоваться:</a:t>
            </a:r>
          </a:p>
          <a:p>
            <a:r>
              <a:rPr lang="ru-RU" dirty="0" smtClean="0"/>
              <a:t>-учителя-логопеды,</a:t>
            </a:r>
          </a:p>
          <a:p>
            <a:r>
              <a:rPr lang="ru-RU" dirty="0" smtClean="0"/>
              <a:t>-воспитатели,</a:t>
            </a:r>
          </a:p>
          <a:p>
            <a:r>
              <a:rPr lang="ru-RU" dirty="0" smtClean="0"/>
              <a:t>-дефектологи,</a:t>
            </a:r>
          </a:p>
          <a:p>
            <a:r>
              <a:rPr lang="ru-RU" dirty="0" smtClean="0"/>
              <a:t>-учителя начальных  классов.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1" y="5085184"/>
            <a:ext cx="33753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«Звукознайка» применяется на занятиях всех видов:</a:t>
            </a:r>
          </a:p>
          <a:p>
            <a:r>
              <a:rPr lang="ru-RU" dirty="0" smtClean="0"/>
              <a:t>-фронтальные,</a:t>
            </a:r>
          </a:p>
          <a:p>
            <a:r>
              <a:rPr lang="ru-RU" dirty="0" smtClean="0"/>
              <a:t>-подгрупповые,</a:t>
            </a:r>
          </a:p>
          <a:p>
            <a:r>
              <a:rPr lang="ru-RU" dirty="0" smtClean="0"/>
              <a:t>-индивидуальные.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/>
              <a:t>Спасибо за внимание!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142460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zer\Desktop\фон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044" y="0"/>
            <a:ext cx="9149044" cy="66437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48913"/>
            <a:ext cx="4714876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Описание:</a:t>
            </a:r>
            <a:endParaRPr lang="ru-RU" dirty="0"/>
          </a:p>
        </p:txBody>
      </p:sp>
      <p:pic>
        <p:nvPicPr>
          <p:cNvPr id="3075" name="Picture 3" descr="C:\Users\Uzer\Desktop\звукознайка\IMG_20240512_12493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360957" y="1340768"/>
            <a:ext cx="4032448" cy="30243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429124" y="1142984"/>
            <a:ext cx="33575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Пособие </a:t>
            </a:r>
            <a:r>
              <a:rPr lang="ru-RU" dirty="0" smtClean="0"/>
              <a:t>«</a:t>
            </a:r>
            <a:r>
              <a:rPr lang="ru-RU" dirty="0" smtClean="0"/>
              <a:t>Звукознайка» </a:t>
            </a:r>
            <a:r>
              <a:rPr lang="ru-RU" dirty="0" smtClean="0"/>
              <a:t>представляет собой набор картинок (образов звуков) стандартных цветов: красные –гласные , согласные твердые (синие), согласные мягкие (зеленые). </a:t>
            </a:r>
          </a:p>
          <a:p>
            <a:r>
              <a:rPr lang="ru-RU" dirty="0" smtClean="0"/>
              <a:t>   Подобные </a:t>
            </a:r>
            <a:r>
              <a:rPr lang="ru-RU" dirty="0" smtClean="0"/>
              <a:t>пособия уже были представлены различными логопедами, так символы звуков есть в пособиях: </a:t>
            </a:r>
            <a:r>
              <a:rPr lang="ru-RU" dirty="0" err="1" smtClean="0"/>
              <a:t>Агронович</a:t>
            </a:r>
            <a:r>
              <a:rPr lang="ru-RU" dirty="0" smtClean="0"/>
              <a:t> З.Е, Ткаченко Т.А.,  Фомичевой М.Ф., Новиковой-Иванцовой.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2844" y="5072074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Дидактическое </a:t>
            </a:r>
            <a:r>
              <a:rPr lang="ru-RU" dirty="0" smtClean="0"/>
              <a:t>пособие «Звукознайка» мною доработано, т.к. многие символы звуков в различных пособиях разнятся, так звук символ паровозика в различных пособиях может быть представлен звуками У, П и Ч.Я выбрала наиболее приемлемый вариант. </a:t>
            </a:r>
            <a:r>
              <a:rPr lang="ru-RU" dirty="0" smtClean="0"/>
              <a:t>Д</a:t>
            </a:r>
            <a:r>
              <a:rPr lang="ru-RU" dirty="0" smtClean="0"/>
              <a:t>анное </a:t>
            </a:r>
            <a:r>
              <a:rPr lang="ru-RU" dirty="0" smtClean="0"/>
              <a:t>пособие уникально своей сенсорной направленностью, что актуально в работе с детьми ОВЗ, мобильностью, вариативностью применения, а так же материалами изготовления.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857364"/>
            <a:ext cx="82153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Подготовка к обучению грамоте.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Развитие звукового анализа и синтеза.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Формирование зрительного образа звука, вызывание изолированного звука.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Формирование слоговой структуры слова.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 Развитие фонематических процессов.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Развитие первоначальных навыков чтения.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Вариатив</a:t>
            </a:r>
            <a:r>
              <a:rPr lang="ru-RU" dirty="0" smtClean="0"/>
              <a:t>ность дидактического пособия «ЗВУКОЗНАЙКА»:</a:t>
            </a:r>
            <a:endParaRPr lang="ru-RU" dirty="0"/>
          </a:p>
        </p:txBody>
      </p:sp>
      <p:pic>
        <p:nvPicPr>
          <p:cNvPr id="4098" name="Picture 2" descr="C:\Users\Uzer\Desktop\звукознайка\IMG_20240512_100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8"/>
            <a:ext cx="2089544" cy="2786058"/>
          </a:xfrm>
          <a:prstGeom prst="rect">
            <a:avLst/>
          </a:prstGeom>
          <a:noFill/>
        </p:spPr>
      </p:pic>
      <p:pic>
        <p:nvPicPr>
          <p:cNvPr id="4099" name="Picture 3" descr="C:\Users\Uzer\Desktop\звукознайка\IMG_20240512_1007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071942"/>
            <a:ext cx="1825139" cy="24335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1" y="1857364"/>
            <a:ext cx="58579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Пособие «Звукознайка» может быть применено учителем-логопедом, воспитателем на занятиях по </a:t>
            </a:r>
            <a:r>
              <a:rPr lang="ru-RU" sz="2400" b="1" dirty="0" smtClean="0"/>
              <a:t>подготовке к обучению грамоты как символ звука для </a:t>
            </a:r>
            <a:r>
              <a:rPr lang="ru-RU" sz="2400" b="1" dirty="0" smtClean="0"/>
              <a:t>буквы</a:t>
            </a:r>
            <a:r>
              <a:rPr lang="ru-RU" sz="2400" b="1" dirty="0" smtClean="0"/>
              <a:t>.</a:t>
            </a:r>
            <a:r>
              <a:rPr lang="ru-RU" sz="2400" dirty="0" smtClean="0"/>
              <a:t> Так в старшей группе, знакомя с буквой М педагог показывает символ –быка, а для Р –щенка. В подготовительной группе дети знакомятся с мягким звуком , здесь педагог выставляет дополнительно зеленые символы этих же звуков, а так же веселый колокольчик. 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zer\Desktop\звукознайка\IMG_20240512_100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90609"/>
            <a:ext cx="2107421" cy="2809895"/>
          </a:xfrm>
          <a:prstGeom prst="rect">
            <a:avLst/>
          </a:prstGeom>
          <a:noFill/>
        </p:spPr>
      </p:pic>
      <p:pic>
        <p:nvPicPr>
          <p:cNvPr id="5123" name="Picture 3" descr="C:\Users\Uzer\Desktop\звукознайка\n6naxo9-yk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1" y="4357694"/>
            <a:ext cx="3048021" cy="22860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488" y="1785926"/>
            <a:ext cx="57864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 помощью пособия «Звукознайка» я легко знакомлю  детей с такими понятиями как: согласный, гласный , звонкий , глухой, твердый, мягкий звуки. Таким образом у детей формируются </a:t>
            </a:r>
            <a:r>
              <a:rPr lang="ru-RU" sz="2400" b="1" dirty="0" smtClean="0"/>
              <a:t>первичные навыки звукового анализа и синтеза.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067944" y="4653136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Данное пособие дает возможность </a:t>
            </a:r>
            <a:r>
              <a:rPr lang="ru-RU" sz="2400" b="1" dirty="0" smtClean="0"/>
              <a:t>формировать фонематические процессы</a:t>
            </a:r>
            <a:r>
              <a:rPr lang="ru-RU" sz="2400" dirty="0" smtClean="0"/>
              <a:t>: ребенок учится различать звуки по звонкости-глухости, твердости-мягкости.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zer\Desktop\звукознайка\IMG_20240512_132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42910" y="1357298"/>
            <a:ext cx="2143139" cy="28575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1643050"/>
            <a:ext cx="482818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Пособие «Звукознайка» отлично подходит для </a:t>
            </a:r>
            <a:r>
              <a:rPr lang="ru-RU" sz="2400" b="1" dirty="0" smtClean="0"/>
              <a:t>формирования слоговой структуры слова.</a:t>
            </a:r>
          </a:p>
          <a:p>
            <a:r>
              <a:rPr lang="ru-RU" sz="2400" dirty="0" smtClean="0"/>
              <a:t>Для закрепления зрительного образа слога СТА ребенку достаточно выложить символы звуков, а затем закрепить их словах, </a:t>
            </a:r>
            <a:r>
              <a:rPr lang="ru-RU" sz="2400" dirty="0" err="1" smtClean="0"/>
              <a:t>чистоговорках</a:t>
            </a:r>
            <a:r>
              <a:rPr lang="ru-RU" sz="2400" dirty="0" smtClean="0"/>
              <a:t>,  например, </a:t>
            </a:r>
            <a:r>
              <a:rPr lang="ru-RU" sz="2400" dirty="0" err="1" smtClean="0"/>
              <a:t>капу-ста</a:t>
            </a:r>
            <a:r>
              <a:rPr lang="ru-RU" sz="2400" dirty="0" smtClean="0"/>
              <a:t>, у </a:t>
            </a:r>
            <a:r>
              <a:rPr lang="ru-RU" sz="2400" dirty="0" err="1" smtClean="0"/>
              <a:t>ку-ста</a:t>
            </a:r>
            <a:r>
              <a:rPr lang="ru-RU" sz="2400" dirty="0" smtClean="0"/>
              <a:t>, два </a:t>
            </a:r>
            <a:r>
              <a:rPr lang="ru-RU" sz="2400" dirty="0" err="1" smtClean="0"/>
              <a:t>ли-ста</a:t>
            </a:r>
            <a:r>
              <a:rPr lang="ru-RU" sz="2400" dirty="0" smtClean="0"/>
              <a:t>. Ста-ста-ста мы видели </a:t>
            </a:r>
            <a:r>
              <a:rPr lang="ru-RU" sz="2400" dirty="0" err="1" smtClean="0"/>
              <a:t>аи-ста</a:t>
            </a:r>
            <a:r>
              <a:rPr lang="ru-RU" sz="2400" dirty="0" smtClean="0"/>
              <a:t>, ста-ста-ста сели на </a:t>
            </a:r>
            <a:r>
              <a:rPr lang="ru-RU" sz="2400" dirty="0" err="1" smtClean="0"/>
              <a:t>ме-ста</a:t>
            </a:r>
            <a:r>
              <a:rPr lang="ru-RU" sz="2400" dirty="0" smtClean="0"/>
              <a:t>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874" y="404664"/>
            <a:ext cx="9144000" cy="6857999"/>
          </a:xfrm>
          <a:prstGeom prst="rect">
            <a:avLst/>
          </a:prstGeom>
        </p:spPr>
      </p:pic>
      <p:pic>
        <p:nvPicPr>
          <p:cNvPr id="10242" name="Picture 2" descr="C:\Users\Uzer\Desktop\звукознайка\ftSlO7k43k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342" y="2183999"/>
            <a:ext cx="4310050" cy="43100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34996" y="1988840"/>
            <a:ext cx="41150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Дидактическое пособие «Звукознайка»</a:t>
            </a:r>
          </a:p>
          <a:p>
            <a:r>
              <a:rPr lang="ru-RU" sz="2400" dirty="0" smtClean="0"/>
              <a:t>Я применяю на одном из этапов по </a:t>
            </a:r>
            <a:r>
              <a:rPr lang="ru-RU" sz="2400" b="1" dirty="0" smtClean="0"/>
              <a:t>развитию  правильного звукопроизношения </a:t>
            </a:r>
            <a:r>
              <a:rPr lang="ru-RU" sz="2400" dirty="0" smtClean="0"/>
              <a:t>и </a:t>
            </a:r>
            <a:r>
              <a:rPr lang="ru-RU" sz="2400" b="1" dirty="0" smtClean="0"/>
              <a:t>вызывание звука</a:t>
            </a:r>
            <a:r>
              <a:rPr lang="ru-RU" sz="2400" dirty="0" smtClean="0"/>
              <a:t> у детей с задержкой речевого развития.</a:t>
            </a:r>
            <a:endParaRPr lang="ru-RU" sz="24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1907704" y="3212976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0574" y="3149710"/>
            <a:ext cx="603556" cy="2072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747" y="4005064"/>
            <a:ext cx="603556" cy="207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4569" y="4100159"/>
            <a:ext cx="603556" cy="207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747" y="5178057"/>
            <a:ext cx="603556" cy="3196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6820" y="5130607"/>
            <a:ext cx="603556" cy="2072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Мобильность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95530" y="1099396"/>
            <a:ext cx="50720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Пособие «Звукознайка» располагается в плотной коробке, что позволяет переносить его, не повреждая содержимое.  Данное пособие можно </a:t>
            </a:r>
          </a:p>
          <a:p>
            <a:r>
              <a:rPr lang="ru-RU" sz="2000" dirty="0" smtClean="0"/>
              <a:t>Применять на разных поверхностях , т.к.на обратной стороне каждого символа есть магнит и липучка.</a:t>
            </a:r>
          </a:p>
          <a:p>
            <a:r>
              <a:rPr lang="ru-RU" sz="2000" dirty="0" smtClean="0"/>
              <a:t>-выложить на столе</a:t>
            </a:r>
          </a:p>
          <a:p>
            <a:r>
              <a:rPr lang="ru-RU" sz="2000" dirty="0" smtClean="0"/>
              <a:t>-разместить на металлическом мольберте.</a:t>
            </a:r>
          </a:p>
          <a:p>
            <a:r>
              <a:rPr lang="ru-RU" sz="2000" dirty="0" smtClean="0"/>
              <a:t>-показывать с помощью </a:t>
            </a:r>
            <a:r>
              <a:rPr lang="ru-RU" sz="2000" dirty="0" err="1" smtClean="0"/>
              <a:t>фланелеграфа</a:t>
            </a:r>
            <a:r>
              <a:rPr lang="ru-RU" sz="2000" dirty="0" smtClean="0"/>
              <a:t>, куба и других поверхностях.</a:t>
            </a:r>
            <a:endParaRPr lang="ru-RU" sz="2000" dirty="0"/>
          </a:p>
        </p:txBody>
      </p:sp>
      <p:pic>
        <p:nvPicPr>
          <p:cNvPr id="8194" name="Picture 2" descr="C:\Users\Uzer\Desktop\звукознайка\IMG_20240512_1011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929066"/>
            <a:ext cx="1875230" cy="2500306"/>
          </a:xfrm>
          <a:prstGeom prst="rect">
            <a:avLst/>
          </a:prstGeom>
          <a:noFill/>
        </p:spPr>
      </p:pic>
      <p:pic>
        <p:nvPicPr>
          <p:cNvPr id="8195" name="Picture 3" descr="C:\Users\Uzer\Desktop\звукознайка\IMG_20240512_095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572008"/>
            <a:ext cx="1714495" cy="2285992"/>
          </a:xfrm>
          <a:prstGeom prst="rect">
            <a:avLst/>
          </a:prstGeom>
          <a:noFill/>
        </p:spPr>
      </p:pic>
      <p:pic>
        <p:nvPicPr>
          <p:cNvPr id="8196" name="Picture 4" descr="C:\Users\Uzer\Desktop\звукознайка\vh0t12QKr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929190" y="4595832"/>
            <a:ext cx="1696626" cy="2262168"/>
          </a:xfrm>
          <a:prstGeom prst="rect">
            <a:avLst/>
          </a:prstGeom>
          <a:noFill/>
        </p:spPr>
      </p:pic>
      <p:pic>
        <p:nvPicPr>
          <p:cNvPr id="8197" name="Picture 5" descr="C:\Users\Uzer\Desktop\звукознайка\ir8scotpU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285860"/>
            <a:ext cx="2309786" cy="2309786"/>
          </a:xfrm>
          <a:prstGeom prst="rect">
            <a:avLst/>
          </a:prstGeom>
          <a:noFill/>
        </p:spPr>
      </p:pic>
      <p:pic>
        <p:nvPicPr>
          <p:cNvPr id="8198" name="Picture 6" descr="C:\Users\Uzer\Desktop\звукознайка\2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6596" y="4519445"/>
            <a:ext cx="1768073" cy="2357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</a:t>
            </a:r>
            <a:endParaRPr lang="ru-RU" dirty="0"/>
          </a:p>
        </p:txBody>
      </p:sp>
      <p:pic>
        <p:nvPicPr>
          <p:cNvPr id="9218" name="Picture 2" descr="C:\Users\Uzer\Desktop\звукознайка\0qHl_nn-KZ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357562" cy="33575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05653" y="1428736"/>
            <a:ext cx="54383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Пособие «Звукознайка» самостоятельно изготовлено из безопасных материалов. </a:t>
            </a:r>
            <a:r>
              <a:rPr lang="ru-RU" sz="2400" dirty="0" err="1" smtClean="0"/>
              <a:t>Уникальнось</a:t>
            </a:r>
            <a:r>
              <a:rPr lang="ru-RU" sz="2400" dirty="0" smtClean="0"/>
              <a:t> пособия в сенсорной направленности. Так символы зеленого цвета, которые обозначают мягкий звук изготовлены из прозрачного пластика и фетра, а символы синего цвета только из пластика. На ощупь ребенок может легче запомнить и определить, что необходимо в работе с детьми ОВЗ, ОНР, РАС.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221088"/>
            <a:ext cx="1871634" cy="24995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577</Words>
  <Application>Microsoft Office PowerPoint</Application>
  <PresentationFormat>Экран (4:3)</PresentationFormat>
  <Paragraphs>46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ЗВУКОЗНАЙКА</vt:lpstr>
      <vt:lpstr>Описание:</vt:lpstr>
      <vt:lpstr>Цель:</vt:lpstr>
      <vt:lpstr>Вариативность дидактического пособия «ЗВУКОЗНАЙКА»:</vt:lpstr>
      <vt:lpstr>Презентация PowerPoint</vt:lpstr>
      <vt:lpstr>Презентация PowerPoint</vt:lpstr>
      <vt:lpstr>Презентация PowerPoint</vt:lpstr>
      <vt:lpstr>Мобильность</vt:lpstr>
      <vt:lpstr>Материал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ЗВУКОЗНАЙКА</dc:title>
  <dc:creator>ТАНЮША</dc:creator>
  <cp:lastModifiedBy>ПК</cp:lastModifiedBy>
  <cp:revision>25</cp:revision>
  <dcterms:created xsi:type="dcterms:W3CDTF">2024-05-12T08:38:25Z</dcterms:created>
  <dcterms:modified xsi:type="dcterms:W3CDTF">2024-05-12T16:29:09Z</dcterms:modified>
</cp:coreProperties>
</file>