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/>
          <p:nvPr/>
        </p:nvSpPr>
        <p:spPr>
          <a:xfrm>
            <a:off x="395536" y="2636912"/>
            <a:ext cx="8352928" cy="1512167"/>
          </a:xfrm>
          <a:prstGeom prst="rect">
            <a:avLst/>
          </a:prstGeom>
          <a:gradFill flip="none" rotWithShape="1">
            <a:gsLst>
              <a:gs pos="0">
                <a:srgbClr val="028599">
                  <a:alpha val="68000"/>
                  <a:lumMod val="100000"/>
                </a:srgbClr>
              </a:gs>
              <a:gs pos="100000">
                <a:srgbClr val="028599">
                  <a:lumMod val="75000"/>
                </a:srgbClr>
              </a:gs>
            </a:gsLst>
            <a:lin ang="0" scaled="0"/>
            <a:tileRect/>
          </a:gradFill>
          <a:ln w="25400" cap="flat" cmpd="sng" algn="ctr">
            <a:solidFill>
              <a:srgbClr val="002060"/>
            </a:solidFill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1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uLnTx/>
              <a:uFillTx/>
              <a:latin typeface="Times New Roman" panose="02020603050405020304" pitchFamily="18" charset="0"/>
              <a:ea typeface="Open Sans bold" panose="020B0806030504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uLnTx/>
                <a:uFillTx/>
                <a:latin typeface="Times New Roman" panose="02020603050405020304" pitchFamily="18" charset="0"/>
                <a:ea typeface="Open Sans bold" panose="020B0806030504020204" pitchFamily="34" charset="0"/>
                <a:cs typeface="Times New Roman" panose="02020603050405020304" pitchFamily="18" charset="0"/>
              </a:rPr>
              <a:t>Население современного мира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uLnTx/>
                <a:uFillTx/>
                <a:latin typeface="Times New Roman" panose="02020603050405020304" pitchFamily="18" charset="0"/>
                <a:ea typeface="Open Sans bold" panose="020B0806030504020204" pitchFamily="34" charset="0"/>
                <a:cs typeface="Times New Roman" panose="02020603050405020304" pitchFamily="18" charset="0"/>
              </a:rPr>
              <a:t>(7 класс)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4400" b="1" i="1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uLnTx/>
              <a:uFillTx/>
              <a:latin typeface="Times New Roman" panose="02020603050405020304" pitchFamily="18" charset="0"/>
              <a:ea typeface="Open Sans bold" panose="020B0806030504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226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178"/>
          <a:stretch/>
        </p:blipFill>
        <p:spPr>
          <a:xfrm>
            <a:off x="0" y="0"/>
            <a:ext cx="9906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1"/>
          <p:cNvSpPr/>
          <p:nvPr/>
        </p:nvSpPr>
        <p:spPr>
          <a:xfrm>
            <a:off x="1619672" y="332656"/>
            <a:ext cx="6552727" cy="787496"/>
          </a:xfrm>
          <a:prstGeom prst="rect">
            <a:avLst/>
          </a:prstGeom>
          <a:gradFill flip="none" rotWithShape="1">
            <a:gsLst>
              <a:gs pos="0">
                <a:srgbClr val="028599">
                  <a:alpha val="68000"/>
                  <a:lumMod val="100000"/>
                </a:srgbClr>
              </a:gs>
              <a:gs pos="100000">
                <a:srgbClr val="028599">
                  <a:lumMod val="75000"/>
                </a:srgbClr>
              </a:gs>
            </a:gsLst>
            <a:lin ang="0" scaled="0"/>
            <a:tileRect/>
          </a:grad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Open Sans bold" panose="020B0806030504020204" pitchFamily="34" charset="0"/>
                <a:cs typeface="Times New Roman" panose="02020603050405020304" pitchFamily="18" charset="0"/>
              </a:rPr>
              <a:t>Сколько людей на Земле?</a:t>
            </a:r>
            <a:endParaRPr kumimoji="0" lang="id-ID" sz="3600" b="1" i="1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Open Sans bold" panose="020B0806030504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gray">
          <a:xfrm>
            <a:off x="1619672" y="1340768"/>
            <a:ext cx="6552727" cy="750887"/>
          </a:xfrm>
          <a:prstGeom prst="rect">
            <a:avLst/>
          </a:prstGeom>
          <a:gradFill rotWithShape="1">
            <a:gsLst>
              <a:gs pos="0">
                <a:srgbClr val="13D3F9">
                  <a:gamma/>
                  <a:tint val="0"/>
                  <a:invGamma/>
                </a:srgbClr>
              </a:gs>
              <a:gs pos="100000">
                <a:srgbClr val="13D3F9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zh-CN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Население всей Земли называется </a:t>
            </a:r>
            <a:r>
              <a:rPr kumimoji="0" lang="ru-RU" altLang="zh-CN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человечеством.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zh-CN" sz="2000" b="1" i="1" kern="0" dirty="0" smtClean="0">
                <a:solidFill>
                  <a:srgbClr val="00206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Современное человечество –это более </a:t>
            </a:r>
            <a:r>
              <a:rPr lang="ru-RU" altLang="zh-CN" sz="2000" b="1" i="1" kern="0" dirty="0" smtClean="0">
                <a:solidFill>
                  <a:srgbClr val="C0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7,5 млрд </a:t>
            </a:r>
            <a:r>
              <a:rPr lang="ru-RU" altLang="zh-CN" sz="2000" b="1" i="1" kern="0" dirty="0" smtClean="0">
                <a:solidFill>
                  <a:srgbClr val="00206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жителей</a:t>
            </a:r>
            <a:endParaRPr kumimoji="0" lang="zh-CN" altLang="en-US" sz="2000" b="1" i="1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gray">
          <a:xfrm>
            <a:off x="2795051" y="2381109"/>
            <a:ext cx="4376869" cy="750887"/>
          </a:xfrm>
          <a:prstGeom prst="rect">
            <a:avLst/>
          </a:prstGeom>
          <a:gradFill rotWithShape="1">
            <a:gsLst>
              <a:gs pos="0">
                <a:srgbClr val="938BFD">
                  <a:gamma/>
                  <a:tint val="0"/>
                  <a:invGamma/>
                </a:srgbClr>
              </a:gs>
              <a:gs pos="100000">
                <a:srgbClr val="938BFD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zh-CN" sz="1800" b="1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Население </a:t>
            </a:r>
            <a:r>
              <a:rPr kumimoji="0" lang="ru-RU" altLang="zh-CN" sz="1800" b="1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–это совокупность всех людей,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zh-CN" sz="1800" b="1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живущих на определенной территории</a:t>
            </a:r>
            <a:endParaRPr kumimoji="0" lang="zh-CN" altLang="en-US" sz="1800" b="1" i="1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gray">
          <a:xfrm>
            <a:off x="2795051" y="3429124"/>
            <a:ext cx="4376869" cy="1007988"/>
          </a:xfrm>
          <a:prstGeom prst="rect">
            <a:avLst/>
          </a:prstGeom>
          <a:gradFill rotWithShape="1">
            <a:gsLst>
              <a:gs pos="0">
                <a:srgbClr val="FABA1A">
                  <a:gamma/>
                  <a:tint val="0"/>
                  <a:invGamma/>
                </a:srgbClr>
              </a:gs>
              <a:gs pos="100000">
                <a:srgbClr val="FABA1A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zh-CN" sz="1800" b="1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Разница между величинами:</a:t>
            </a:r>
            <a:r>
              <a:rPr kumimoji="0" lang="ru-RU" altLang="zh-CN" sz="1800" b="1" i="1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zh-CN" sz="1800" b="1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числом </a:t>
            </a:r>
            <a:r>
              <a:rPr kumimoji="0" lang="ru-RU" altLang="zh-CN" sz="1800" b="1" i="1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родившихся минус число умерших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zh-CN" sz="1800" b="1" i="1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называется </a:t>
            </a:r>
            <a:r>
              <a:rPr kumimoji="0" lang="ru-RU" altLang="zh-CN" sz="1800" b="1" i="1" u="none" strike="noStrike" kern="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естественным приростом </a:t>
            </a:r>
            <a:endParaRPr kumimoji="0" lang="zh-CN" altLang="en-US" sz="1800" b="1" i="1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gray">
          <a:xfrm>
            <a:off x="2795051" y="4869160"/>
            <a:ext cx="4358717" cy="1584176"/>
          </a:xfrm>
          <a:prstGeom prst="rect">
            <a:avLst/>
          </a:prstGeom>
          <a:gradFill rotWithShape="1">
            <a:gsLst>
              <a:gs pos="0">
                <a:srgbClr val="EFCF0F">
                  <a:gamma/>
                  <a:tint val="0"/>
                  <a:invGamma/>
                </a:srgbClr>
              </a:gs>
              <a:gs pos="100000">
                <a:srgbClr val="EFCF0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宋体" pitchFamily="2" charset="-122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618319" y="4725144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 или этнос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исторически сложившаяся на определённой территории устойчивая общность людей, представители которой говорят на одном языке, обладают самосознанием, имеют общую историю и культуру.</a:t>
            </a:r>
          </a:p>
        </p:txBody>
      </p:sp>
    </p:spTree>
    <p:extLst>
      <p:ext uri="{BB962C8B-B14F-4D97-AF65-F5344CB8AC3E}">
        <p14:creationId xmlns:p14="http://schemas.microsoft.com/office/powerpoint/2010/main" val="117273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2" grpId="0" animBg="1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178"/>
          <a:stretch/>
        </p:blipFill>
        <p:spPr>
          <a:xfrm>
            <a:off x="0" y="0"/>
            <a:ext cx="9906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ctangle 1"/>
          <p:cNvSpPr/>
          <p:nvPr/>
        </p:nvSpPr>
        <p:spPr>
          <a:xfrm>
            <a:off x="1619672" y="188640"/>
            <a:ext cx="6552727" cy="931512"/>
          </a:xfrm>
          <a:prstGeom prst="rect">
            <a:avLst/>
          </a:prstGeom>
          <a:gradFill flip="none" rotWithShape="1">
            <a:gsLst>
              <a:gs pos="0">
                <a:srgbClr val="028599">
                  <a:alpha val="68000"/>
                  <a:lumMod val="100000"/>
                </a:srgbClr>
              </a:gs>
              <a:gs pos="100000">
                <a:srgbClr val="028599">
                  <a:lumMod val="75000"/>
                </a:srgbClr>
              </a:gs>
            </a:gsLst>
            <a:lin ang="0" scaled="0"/>
            <a:tileRect/>
          </a:grad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Open Sans bold" panose="020B0806030504020204" pitchFamily="34" charset="0"/>
                <a:cs typeface="Times New Roman" panose="02020603050405020304" pitchFamily="18" charset="0"/>
              </a:rPr>
              <a:t>Как меняется численность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Open Sans bold" panose="020B0806030504020204" pitchFamily="34" charset="0"/>
                <a:cs typeface="Times New Roman" panose="02020603050405020304" pitchFamily="18" charset="0"/>
              </a:rPr>
              <a:t>населения Земли?</a:t>
            </a:r>
            <a:endParaRPr kumimoji="0" lang="id-ID" sz="2800" b="1" i="1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Open Sans bold" panose="020B0806030504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gray">
          <a:xfrm>
            <a:off x="1608854" y="1268760"/>
            <a:ext cx="6552726" cy="750887"/>
          </a:xfrm>
          <a:prstGeom prst="rect">
            <a:avLst/>
          </a:prstGeom>
          <a:gradFill rotWithShape="1">
            <a:gsLst>
              <a:gs pos="0">
                <a:srgbClr val="FABA1A">
                  <a:gamma/>
                  <a:tint val="0"/>
                  <a:invGamma/>
                </a:srgbClr>
              </a:gs>
              <a:gs pos="100000">
                <a:srgbClr val="FABA1A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zh-CN" sz="1700" b="1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Численность населения</a:t>
            </a:r>
            <a:r>
              <a:rPr kumimoji="0" lang="ru-RU" altLang="zh-CN" sz="1700" b="1" i="1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и его плотность  могут расти и  убывать</a:t>
            </a:r>
            <a:endParaRPr kumimoji="0" lang="zh-CN" altLang="en-US" sz="1700" b="1" i="1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3648" y="2039858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Изучите диаграммы на рис. 7 и сделайте выводы.</a:t>
            </a: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3201" y="2708919"/>
            <a:ext cx="6745223" cy="37724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圆角矩形 39"/>
          <p:cNvSpPr/>
          <p:nvPr/>
        </p:nvSpPr>
        <p:spPr>
          <a:xfrm>
            <a:off x="2003242" y="3129747"/>
            <a:ext cx="6408711" cy="3340354"/>
          </a:xfrm>
          <a:prstGeom prst="roundRect">
            <a:avLst>
              <a:gd name="adj" fmla="val 7843"/>
            </a:avLst>
          </a:prstGeom>
          <a:gradFill>
            <a:gsLst>
              <a:gs pos="100000">
                <a:sysClr val="window" lastClr="FFFFFF">
                  <a:lumMod val="95000"/>
                </a:sysClr>
              </a:gs>
              <a:gs pos="0">
                <a:sysClr val="window" lastClr="FFFFFF">
                  <a:lumMod val="85000"/>
                </a:sysClr>
              </a:gs>
            </a:gsLst>
            <a:lin ang="2700000" scaled="1"/>
          </a:gradFill>
          <a:ln w="28575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  <a:prstDash val="solid"/>
            <a:miter lim="800000"/>
          </a:ln>
          <a:effectLst>
            <a:outerShdw blurRad="393700" dist="101600" dir="2700000" algn="tl" rotWithShape="0">
              <a:prstClr val="black">
                <a:alpha val="35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F0502020204030204"/>
              <a:ea typeface="微软雅黑"/>
              <a:cs typeface="+mn-cs"/>
            </a:endParaRPr>
          </a:p>
        </p:txBody>
      </p:sp>
      <p:sp>
        <p:nvSpPr>
          <p:cNvPr id="8" name="Chevron 2">
            <a:extLst>
              <a:ext uri="{FF2B5EF4-FFF2-40B4-BE49-F238E27FC236}">
                <a16:creationId xmlns:a16="http://schemas.microsoft.com/office/drawing/2014/main" xmlns="" id="{AA95D00F-936F-498F-97FB-8ED622C6C474}"/>
              </a:ext>
            </a:extLst>
          </p:cNvPr>
          <p:cNvSpPr/>
          <p:nvPr/>
        </p:nvSpPr>
        <p:spPr>
          <a:xfrm rot="5400000">
            <a:off x="2048632" y="3257708"/>
            <a:ext cx="489293" cy="483117"/>
          </a:xfrm>
          <a:custGeom>
            <a:avLst/>
            <a:gdLst/>
            <a:ahLst/>
            <a:cxnLst/>
            <a:rect l="l" t="t" r="r" b="b"/>
            <a:pathLst>
              <a:path w="3830741" h="3782395">
                <a:moveTo>
                  <a:pt x="272737" y="3782395"/>
                </a:moveTo>
                <a:lnTo>
                  <a:pt x="272737" y="1129329"/>
                </a:lnTo>
                <a:cubicBezTo>
                  <a:pt x="368718" y="1192933"/>
                  <a:pt x="457831" y="1251924"/>
                  <a:pt x="541946" y="1307175"/>
                </a:cubicBezTo>
                <a:lnTo>
                  <a:pt x="541946" y="3513186"/>
                </a:lnTo>
                <a:lnTo>
                  <a:pt x="3561532" y="3513186"/>
                </a:lnTo>
                <a:lnTo>
                  <a:pt x="3561532" y="1985872"/>
                </a:lnTo>
                <a:lnTo>
                  <a:pt x="3590324" y="1967561"/>
                </a:lnTo>
                <a:cubicBezTo>
                  <a:pt x="3580733" y="1962993"/>
                  <a:pt x="3571122" y="1958413"/>
                  <a:pt x="3561532" y="1953733"/>
                </a:cubicBezTo>
                <a:lnTo>
                  <a:pt x="3561532" y="522839"/>
                </a:lnTo>
                <a:lnTo>
                  <a:pt x="881682" y="522839"/>
                </a:lnTo>
                <a:cubicBezTo>
                  <a:pt x="739027" y="434224"/>
                  <a:pt x="600115" y="344664"/>
                  <a:pt x="466828" y="253630"/>
                </a:cubicBezTo>
                <a:lnTo>
                  <a:pt x="3830741" y="253630"/>
                </a:lnTo>
                <a:lnTo>
                  <a:pt x="3830741" y="3782395"/>
                </a:lnTo>
                <a:close/>
                <a:moveTo>
                  <a:pt x="0" y="0"/>
                </a:moveTo>
                <a:cubicBezTo>
                  <a:pt x="678168" y="716943"/>
                  <a:pt x="2221880" y="1454406"/>
                  <a:pt x="3416058" y="1983649"/>
                </a:cubicBezTo>
                <a:cubicBezTo>
                  <a:pt x="2906515" y="2315100"/>
                  <a:pt x="1976707" y="2643252"/>
                  <a:pt x="1914290" y="3355250"/>
                </a:cubicBezTo>
                <a:lnTo>
                  <a:pt x="1318205" y="3154450"/>
                </a:lnTo>
                <a:cubicBezTo>
                  <a:pt x="1531531" y="2503259"/>
                  <a:pt x="1765419" y="2324696"/>
                  <a:pt x="2221606" y="1999551"/>
                </a:cubicBezTo>
                <a:cubicBezTo>
                  <a:pt x="1369032" y="1616387"/>
                  <a:pt x="1025337" y="1447905"/>
                  <a:pt x="21688" y="786442"/>
                </a:cubicBezTo>
                <a:cubicBezTo>
                  <a:pt x="14534" y="524743"/>
                  <a:pt x="14718" y="351758"/>
                  <a:pt x="0" y="0"/>
                </a:cubicBezTo>
                <a:close/>
              </a:path>
            </a:pathLst>
          </a:custGeom>
          <a:solidFill>
            <a:srgbClr val="0680C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 Unicode MS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55798" y="3254620"/>
            <a:ext cx="562674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Половина населения живет в Евразии; крупнейшие страны мира по численности населения Китай и Индия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hevron 2">
            <a:extLst>
              <a:ext uri="{FF2B5EF4-FFF2-40B4-BE49-F238E27FC236}">
                <a16:creationId xmlns:a16="http://schemas.microsoft.com/office/drawing/2014/main" xmlns="" id="{29F5220D-C711-423E-BC0B-E8BA32624A25}"/>
              </a:ext>
            </a:extLst>
          </p:cNvPr>
          <p:cNvSpPr/>
          <p:nvPr/>
        </p:nvSpPr>
        <p:spPr>
          <a:xfrm rot="5400000">
            <a:off x="2048631" y="4008152"/>
            <a:ext cx="489293" cy="483117"/>
          </a:xfrm>
          <a:custGeom>
            <a:avLst/>
            <a:gdLst/>
            <a:ahLst/>
            <a:cxnLst/>
            <a:rect l="l" t="t" r="r" b="b"/>
            <a:pathLst>
              <a:path w="3830741" h="3782395">
                <a:moveTo>
                  <a:pt x="272737" y="3782395"/>
                </a:moveTo>
                <a:lnTo>
                  <a:pt x="272737" y="1129329"/>
                </a:lnTo>
                <a:cubicBezTo>
                  <a:pt x="368718" y="1192933"/>
                  <a:pt x="457831" y="1251924"/>
                  <a:pt x="541946" y="1307175"/>
                </a:cubicBezTo>
                <a:lnTo>
                  <a:pt x="541946" y="3513186"/>
                </a:lnTo>
                <a:lnTo>
                  <a:pt x="3561532" y="3513186"/>
                </a:lnTo>
                <a:lnTo>
                  <a:pt x="3561532" y="1985872"/>
                </a:lnTo>
                <a:lnTo>
                  <a:pt x="3590324" y="1967561"/>
                </a:lnTo>
                <a:cubicBezTo>
                  <a:pt x="3580733" y="1962993"/>
                  <a:pt x="3571122" y="1958413"/>
                  <a:pt x="3561532" y="1953733"/>
                </a:cubicBezTo>
                <a:lnTo>
                  <a:pt x="3561532" y="522839"/>
                </a:lnTo>
                <a:lnTo>
                  <a:pt x="881682" y="522839"/>
                </a:lnTo>
                <a:cubicBezTo>
                  <a:pt x="739027" y="434224"/>
                  <a:pt x="600115" y="344664"/>
                  <a:pt x="466828" y="253630"/>
                </a:cubicBezTo>
                <a:lnTo>
                  <a:pt x="3830741" y="253630"/>
                </a:lnTo>
                <a:lnTo>
                  <a:pt x="3830741" y="3782395"/>
                </a:lnTo>
                <a:close/>
                <a:moveTo>
                  <a:pt x="0" y="0"/>
                </a:moveTo>
                <a:cubicBezTo>
                  <a:pt x="678168" y="716943"/>
                  <a:pt x="2221880" y="1454406"/>
                  <a:pt x="3416058" y="1983649"/>
                </a:cubicBezTo>
                <a:cubicBezTo>
                  <a:pt x="2906515" y="2315100"/>
                  <a:pt x="1976707" y="2643252"/>
                  <a:pt x="1914290" y="3355250"/>
                </a:cubicBezTo>
                <a:lnTo>
                  <a:pt x="1318205" y="3154450"/>
                </a:lnTo>
                <a:cubicBezTo>
                  <a:pt x="1531531" y="2503259"/>
                  <a:pt x="1765419" y="2324696"/>
                  <a:pt x="2221606" y="1999551"/>
                </a:cubicBezTo>
                <a:cubicBezTo>
                  <a:pt x="1369032" y="1616387"/>
                  <a:pt x="1025337" y="1447905"/>
                  <a:pt x="21688" y="786442"/>
                </a:cubicBezTo>
                <a:cubicBezTo>
                  <a:pt x="14534" y="524743"/>
                  <a:pt x="14718" y="351758"/>
                  <a:pt x="0" y="0"/>
                </a:cubicBezTo>
                <a:close/>
              </a:path>
            </a:pathLst>
          </a:custGeom>
          <a:solidFill>
            <a:srgbClr val="90C22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 Unicode MS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74729" y="3979567"/>
            <a:ext cx="562674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Рост численности Евразии тормозит Европа ее население растет очень медленно.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Chevron 2">
            <a:extLst>
              <a:ext uri="{FF2B5EF4-FFF2-40B4-BE49-F238E27FC236}">
                <a16:creationId xmlns:a16="http://schemas.microsoft.com/office/drawing/2014/main" xmlns="" id="{32632BAF-0E6D-494F-83DA-B23FBDD207EE}"/>
              </a:ext>
            </a:extLst>
          </p:cNvPr>
          <p:cNvSpPr/>
          <p:nvPr/>
        </p:nvSpPr>
        <p:spPr>
          <a:xfrm rot="5400000">
            <a:off x="2069593" y="4795934"/>
            <a:ext cx="489293" cy="483117"/>
          </a:xfrm>
          <a:custGeom>
            <a:avLst/>
            <a:gdLst/>
            <a:ahLst/>
            <a:cxnLst/>
            <a:rect l="l" t="t" r="r" b="b"/>
            <a:pathLst>
              <a:path w="3830741" h="3782395">
                <a:moveTo>
                  <a:pt x="272737" y="3782395"/>
                </a:moveTo>
                <a:lnTo>
                  <a:pt x="272737" y="1129329"/>
                </a:lnTo>
                <a:cubicBezTo>
                  <a:pt x="368718" y="1192933"/>
                  <a:pt x="457831" y="1251924"/>
                  <a:pt x="541946" y="1307175"/>
                </a:cubicBezTo>
                <a:lnTo>
                  <a:pt x="541946" y="3513186"/>
                </a:lnTo>
                <a:lnTo>
                  <a:pt x="3561532" y="3513186"/>
                </a:lnTo>
                <a:lnTo>
                  <a:pt x="3561532" y="1985872"/>
                </a:lnTo>
                <a:lnTo>
                  <a:pt x="3590324" y="1967561"/>
                </a:lnTo>
                <a:cubicBezTo>
                  <a:pt x="3580733" y="1962993"/>
                  <a:pt x="3571122" y="1958413"/>
                  <a:pt x="3561532" y="1953733"/>
                </a:cubicBezTo>
                <a:lnTo>
                  <a:pt x="3561532" y="522839"/>
                </a:lnTo>
                <a:lnTo>
                  <a:pt x="881682" y="522839"/>
                </a:lnTo>
                <a:cubicBezTo>
                  <a:pt x="739027" y="434224"/>
                  <a:pt x="600115" y="344664"/>
                  <a:pt x="466828" y="253630"/>
                </a:cubicBezTo>
                <a:lnTo>
                  <a:pt x="3830741" y="253630"/>
                </a:lnTo>
                <a:lnTo>
                  <a:pt x="3830741" y="3782395"/>
                </a:lnTo>
                <a:close/>
                <a:moveTo>
                  <a:pt x="0" y="0"/>
                </a:moveTo>
                <a:cubicBezTo>
                  <a:pt x="678168" y="716943"/>
                  <a:pt x="2221880" y="1454406"/>
                  <a:pt x="3416058" y="1983649"/>
                </a:cubicBezTo>
                <a:cubicBezTo>
                  <a:pt x="2906515" y="2315100"/>
                  <a:pt x="1976707" y="2643252"/>
                  <a:pt x="1914290" y="3355250"/>
                </a:cubicBezTo>
                <a:lnTo>
                  <a:pt x="1318205" y="3154450"/>
                </a:lnTo>
                <a:cubicBezTo>
                  <a:pt x="1531531" y="2503259"/>
                  <a:pt x="1765419" y="2324696"/>
                  <a:pt x="2221606" y="1999551"/>
                </a:cubicBezTo>
                <a:cubicBezTo>
                  <a:pt x="1369032" y="1616387"/>
                  <a:pt x="1025337" y="1447905"/>
                  <a:pt x="21688" y="786442"/>
                </a:cubicBezTo>
                <a:cubicBezTo>
                  <a:pt x="14534" y="524743"/>
                  <a:pt x="14718" y="351758"/>
                  <a:pt x="0" y="0"/>
                </a:cubicBezTo>
                <a:close/>
              </a:path>
            </a:pathLst>
          </a:custGeom>
          <a:solidFill>
            <a:srgbClr val="FBA2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 Unicode MS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96568" y="4607484"/>
            <a:ext cx="562674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Быстрее всего растет население  Африки – примерно вдвое за каждые 25  лет. Темпы роста населения самые большие в мире.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Chevron 2">
            <a:extLst>
              <a:ext uri="{FF2B5EF4-FFF2-40B4-BE49-F238E27FC236}">
                <a16:creationId xmlns:a16="http://schemas.microsoft.com/office/drawing/2014/main" xmlns="" id="{10FAFE50-EC6E-4C49-9E8F-874973F9E739}"/>
              </a:ext>
            </a:extLst>
          </p:cNvPr>
          <p:cNvSpPr/>
          <p:nvPr/>
        </p:nvSpPr>
        <p:spPr>
          <a:xfrm rot="5400000">
            <a:off x="2088793" y="5669477"/>
            <a:ext cx="499575" cy="483117"/>
          </a:xfrm>
          <a:custGeom>
            <a:avLst/>
            <a:gdLst/>
            <a:ahLst/>
            <a:cxnLst/>
            <a:rect l="l" t="t" r="r" b="b"/>
            <a:pathLst>
              <a:path w="3830741" h="3782395">
                <a:moveTo>
                  <a:pt x="272737" y="3782395"/>
                </a:moveTo>
                <a:lnTo>
                  <a:pt x="272737" y="1129329"/>
                </a:lnTo>
                <a:cubicBezTo>
                  <a:pt x="368718" y="1192933"/>
                  <a:pt x="457831" y="1251924"/>
                  <a:pt x="541946" y="1307175"/>
                </a:cubicBezTo>
                <a:lnTo>
                  <a:pt x="541946" y="3513186"/>
                </a:lnTo>
                <a:lnTo>
                  <a:pt x="3561532" y="3513186"/>
                </a:lnTo>
                <a:lnTo>
                  <a:pt x="3561532" y="1985872"/>
                </a:lnTo>
                <a:lnTo>
                  <a:pt x="3590324" y="1967561"/>
                </a:lnTo>
                <a:cubicBezTo>
                  <a:pt x="3580733" y="1962993"/>
                  <a:pt x="3571122" y="1958413"/>
                  <a:pt x="3561532" y="1953733"/>
                </a:cubicBezTo>
                <a:lnTo>
                  <a:pt x="3561532" y="522839"/>
                </a:lnTo>
                <a:lnTo>
                  <a:pt x="881682" y="522839"/>
                </a:lnTo>
                <a:cubicBezTo>
                  <a:pt x="739027" y="434224"/>
                  <a:pt x="600115" y="344664"/>
                  <a:pt x="466828" y="253630"/>
                </a:cubicBezTo>
                <a:lnTo>
                  <a:pt x="3830741" y="253630"/>
                </a:lnTo>
                <a:lnTo>
                  <a:pt x="3830741" y="3782395"/>
                </a:lnTo>
                <a:close/>
                <a:moveTo>
                  <a:pt x="0" y="0"/>
                </a:moveTo>
                <a:cubicBezTo>
                  <a:pt x="678168" y="716943"/>
                  <a:pt x="2221880" y="1454406"/>
                  <a:pt x="3416058" y="1983649"/>
                </a:cubicBezTo>
                <a:cubicBezTo>
                  <a:pt x="2906515" y="2315100"/>
                  <a:pt x="1976707" y="2643252"/>
                  <a:pt x="1914290" y="3355250"/>
                </a:cubicBezTo>
                <a:lnTo>
                  <a:pt x="1318205" y="3154450"/>
                </a:lnTo>
                <a:cubicBezTo>
                  <a:pt x="1531531" y="2503259"/>
                  <a:pt x="1765419" y="2324696"/>
                  <a:pt x="2221606" y="1999551"/>
                </a:cubicBezTo>
                <a:cubicBezTo>
                  <a:pt x="1369032" y="1616387"/>
                  <a:pt x="1025337" y="1447905"/>
                  <a:pt x="21688" y="786442"/>
                </a:cubicBezTo>
                <a:cubicBezTo>
                  <a:pt x="14534" y="524743"/>
                  <a:pt x="14718" y="351758"/>
                  <a:pt x="0" y="0"/>
                </a:cubicBezTo>
                <a:close/>
              </a:path>
            </a:pathLst>
          </a:custGeom>
          <a:solidFill>
            <a:srgbClr val="07A39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 Unicode MS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85210" y="5661248"/>
            <a:ext cx="56267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Численность населения Земли растет за счет Африки,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Юж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Азии и Латинской Америки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061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7" grpId="0" animBg="1"/>
      <p:bldP spid="8" grpId="0" animBg="1"/>
      <p:bldP spid="9" grpId="0"/>
      <p:bldP spid="10" grpId="0" animBg="1"/>
      <p:bldP spid="12" grpId="0"/>
      <p:bldP spid="13" grpId="0" animBg="1"/>
      <p:bldP spid="14" grpId="0"/>
      <p:bldP spid="15" grpId="0" animBg="1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511"/>
          <a:stretch/>
        </p:blipFill>
        <p:spPr>
          <a:xfrm>
            <a:off x="0" y="-19202"/>
            <a:ext cx="9144000" cy="9009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ctangle 1"/>
          <p:cNvSpPr/>
          <p:nvPr/>
        </p:nvSpPr>
        <p:spPr>
          <a:xfrm>
            <a:off x="1259632" y="37522"/>
            <a:ext cx="7056783" cy="787496"/>
          </a:xfrm>
          <a:prstGeom prst="rect">
            <a:avLst/>
          </a:prstGeom>
          <a:gradFill flip="none" rotWithShape="1">
            <a:gsLst>
              <a:gs pos="0">
                <a:srgbClr val="028599">
                  <a:alpha val="68000"/>
                  <a:lumMod val="100000"/>
                </a:srgbClr>
              </a:gs>
              <a:gs pos="100000">
                <a:srgbClr val="028599">
                  <a:lumMod val="75000"/>
                </a:srgbClr>
              </a:gs>
            </a:gsLst>
            <a:lin ang="0" scaled="0"/>
            <a:tileRect/>
          </a:grad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Open Sans bold" panose="020B0806030504020204" pitchFamily="34" charset="0"/>
                <a:cs typeface="Times New Roman" panose="02020603050405020304" pitchFamily="18" charset="0"/>
              </a:rPr>
              <a:t>Как размещено население Земли?</a:t>
            </a:r>
            <a:endParaRPr kumimoji="0" lang="id-ID" sz="3600" b="1" i="1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Open Sans bold" panose="020B0806030504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88" y="2842820"/>
            <a:ext cx="8307368" cy="36647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2"/>
          <p:cNvSpPr>
            <a:spLocks noChangeArrowheads="1"/>
          </p:cNvSpPr>
          <p:nvPr/>
        </p:nvSpPr>
        <p:spPr bwMode="gray">
          <a:xfrm>
            <a:off x="1547664" y="1052736"/>
            <a:ext cx="6552728" cy="1512168"/>
          </a:xfrm>
          <a:prstGeom prst="rect">
            <a:avLst/>
          </a:prstGeom>
          <a:gradFill rotWithShape="1">
            <a:gsLst>
              <a:gs pos="0">
                <a:srgbClr val="EFCF0F">
                  <a:gamma/>
                  <a:tint val="0"/>
                  <a:invGamma/>
                </a:srgbClr>
              </a:gs>
              <a:gs pos="100000">
                <a:srgbClr val="EFCF0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zh-CN" sz="1800" b="1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Плотность населения </a:t>
            </a:r>
            <a:r>
              <a:rPr kumimoji="0" lang="ru-RU" altLang="zh-CN" sz="1800" b="1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– величина, показывающая,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zh-CN" sz="1800" b="1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сколько человек</a:t>
            </a:r>
            <a:r>
              <a:rPr kumimoji="0" lang="ru-RU" altLang="zh-CN" sz="1800" b="1" i="1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в среднем живет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zh-CN" sz="1800" b="1" i="1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на единицу площади территории.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zh-CN" sz="1800" b="1" i="1" u="none" strike="noStrike" kern="0" cap="none" spc="0" normalizeH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  <a:p>
            <a:pPr lvl="0" algn="ctr">
              <a:defRPr/>
            </a:pPr>
            <a:r>
              <a:rPr lang="ru-RU" altLang="zh-CN" b="1" i="1" kern="0" baseline="0" dirty="0" smtClean="0">
                <a:solidFill>
                  <a:srgbClr val="00206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Средняя плотность населения мира 53</a:t>
            </a:r>
            <a:r>
              <a:rPr lang="ru-RU" altLang="zh-CN" b="1" i="1" kern="0" dirty="0" smtClean="0">
                <a:solidFill>
                  <a:srgbClr val="00206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человека на </a:t>
            </a:r>
            <a:r>
              <a:rPr lang="ru-RU" altLang="zh-CN" b="1" i="1" kern="0" dirty="0">
                <a:solidFill>
                  <a:srgbClr val="00206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1 км²</a:t>
            </a:r>
            <a:endParaRPr kumimoji="0" lang="zh-CN" altLang="en-US" sz="1800" b="1" i="1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829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511"/>
          <a:stretch/>
        </p:blipFill>
        <p:spPr>
          <a:xfrm>
            <a:off x="0" y="-19202"/>
            <a:ext cx="9144000" cy="9009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83568" y="15771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Рассмотрите рис. № 8.  и сделайте выводы о плотности 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 в разных странах</a:t>
            </a: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组合 75"/>
          <p:cNvGrpSpPr/>
          <p:nvPr/>
        </p:nvGrpSpPr>
        <p:grpSpPr>
          <a:xfrm>
            <a:off x="512266" y="1436958"/>
            <a:ext cx="592640" cy="592640"/>
            <a:chOff x="3391427" y="2696033"/>
            <a:chExt cx="592640" cy="592640"/>
          </a:xfrm>
        </p:grpSpPr>
        <p:sp>
          <p:nvSpPr>
            <p:cNvPr id="5" name="Rectangle 182"/>
            <p:cNvSpPr/>
            <p:nvPr/>
          </p:nvSpPr>
          <p:spPr>
            <a:xfrm>
              <a:off x="3391427" y="2696033"/>
              <a:ext cx="592640" cy="592640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3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IN-BoldItalic" pitchFamily="50" charset="0"/>
                <a:ea typeface="+mn-ea"/>
                <a:cs typeface="+mn-cs"/>
              </a:endParaRPr>
            </a:p>
          </p:txBody>
        </p:sp>
        <p:sp>
          <p:nvSpPr>
            <p:cNvPr id="6" name="Rectangle 185"/>
            <p:cNvSpPr/>
            <p:nvPr/>
          </p:nvSpPr>
          <p:spPr>
            <a:xfrm>
              <a:off x="3454162" y="2766879"/>
              <a:ext cx="450948" cy="450948"/>
            </a:xfrm>
            <a:prstGeom prst="rect">
              <a:avLst/>
            </a:prstGeom>
            <a:solidFill>
              <a:srgbClr val="C00000"/>
            </a:solidFill>
            <a:ln w="3810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3200" kern="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1</a:t>
              </a:r>
              <a:endParaRPr kumimoji="0" lang="id-ID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IN-BoldItalic" pitchFamily="50" charset="0"/>
                <a:ea typeface="+mn-ea"/>
                <a:cs typeface="+mn-cs"/>
              </a:endParaRPr>
            </a:p>
          </p:txBody>
        </p:sp>
      </p:grpSp>
      <p:grpSp>
        <p:nvGrpSpPr>
          <p:cNvPr id="7" name="组合 75"/>
          <p:cNvGrpSpPr/>
          <p:nvPr/>
        </p:nvGrpSpPr>
        <p:grpSpPr>
          <a:xfrm>
            <a:off x="540451" y="2852936"/>
            <a:ext cx="592640" cy="592640"/>
            <a:chOff x="3391427" y="2696033"/>
            <a:chExt cx="592640" cy="592640"/>
          </a:xfrm>
        </p:grpSpPr>
        <p:sp>
          <p:nvSpPr>
            <p:cNvPr id="8" name="Rectangle 182"/>
            <p:cNvSpPr/>
            <p:nvPr/>
          </p:nvSpPr>
          <p:spPr>
            <a:xfrm>
              <a:off x="3391427" y="2696033"/>
              <a:ext cx="592640" cy="592640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3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IN-BoldItalic" pitchFamily="50" charset="0"/>
                <a:ea typeface="+mn-ea"/>
                <a:cs typeface="+mn-cs"/>
              </a:endParaRPr>
            </a:p>
          </p:txBody>
        </p:sp>
        <p:sp>
          <p:nvSpPr>
            <p:cNvPr id="9" name="Rectangle 185"/>
            <p:cNvSpPr/>
            <p:nvPr/>
          </p:nvSpPr>
          <p:spPr>
            <a:xfrm>
              <a:off x="3454162" y="2766879"/>
              <a:ext cx="450948" cy="450948"/>
            </a:xfrm>
            <a:prstGeom prst="rect">
              <a:avLst/>
            </a:prstGeom>
            <a:solidFill>
              <a:srgbClr val="C00000"/>
            </a:solidFill>
            <a:ln w="3810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3200" kern="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2</a:t>
              </a:r>
              <a:endParaRPr kumimoji="0" lang="id-ID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IN-BoldItalic" pitchFamily="50" charset="0"/>
                <a:ea typeface="+mn-ea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395399" y="1316639"/>
            <a:ext cx="7272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особенность размещения населения Земли – 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неравномерность.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часть проживает в восточном полушарии 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(Евразия и Африка)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91679" y="2852936"/>
            <a:ext cx="69765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Большая часть населения Земли живет на равнинах в умеренном, субтропическом и субэкваториальном климатических поясах Северного полушария (60%)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组合 75"/>
          <p:cNvGrpSpPr/>
          <p:nvPr/>
        </p:nvGrpSpPr>
        <p:grpSpPr>
          <a:xfrm>
            <a:off x="540451" y="4077072"/>
            <a:ext cx="592640" cy="592640"/>
            <a:chOff x="3391427" y="2696033"/>
            <a:chExt cx="592640" cy="592640"/>
          </a:xfrm>
        </p:grpSpPr>
        <p:sp>
          <p:nvSpPr>
            <p:cNvPr id="13" name="Rectangle 182"/>
            <p:cNvSpPr/>
            <p:nvPr/>
          </p:nvSpPr>
          <p:spPr>
            <a:xfrm>
              <a:off x="3391427" y="2696033"/>
              <a:ext cx="592640" cy="592640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3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IN-BoldItalic" pitchFamily="50" charset="0"/>
                <a:ea typeface="+mn-ea"/>
                <a:cs typeface="+mn-cs"/>
              </a:endParaRPr>
            </a:p>
          </p:txBody>
        </p:sp>
        <p:sp>
          <p:nvSpPr>
            <p:cNvPr id="14" name="Rectangle 185"/>
            <p:cNvSpPr/>
            <p:nvPr/>
          </p:nvSpPr>
          <p:spPr>
            <a:xfrm>
              <a:off x="3454162" y="2766879"/>
              <a:ext cx="450948" cy="450948"/>
            </a:xfrm>
            <a:prstGeom prst="rect">
              <a:avLst/>
            </a:prstGeom>
            <a:solidFill>
              <a:srgbClr val="C00000"/>
            </a:solidFill>
            <a:ln w="3810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3200" kern="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3</a:t>
              </a:r>
              <a:endParaRPr kumimoji="0" lang="id-ID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IN-BoldItalic" pitchFamily="50" charset="0"/>
                <a:ea typeface="+mn-ea"/>
                <a:cs typeface="+mn-cs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395398" y="4077072"/>
            <a:ext cx="72728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Тяготение людей к морским берегам.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 расстоянии до 200 метров от берега моря или океана проживает более половина населения Земли -55%)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6" name="组合 75"/>
          <p:cNvGrpSpPr/>
          <p:nvPr/>
        </p:nvGrpSpPr>
        <p:grpSpPr>
          <a:xfrm>
            <a:off x="487933" y="5355010"/>
            <a:ext cx="592640" cy="592640"/>
            <a:chOff x="3391427" y="2696033"/>
            <a:chExt cx="592640" cy="592640"/>
          </a:xfrm>
        </p:grpSpPr>
        <p:sp>
          <p:nvSpPr>
            <p:cNvPr id="17" name="Rectangle 182"/>
            <p:cNvSpPr/>
            <p:nvPr/>
          </p:nvSpPr>
          <p:spPr>
            <a:xfrm>
              <a:off x="3391427" y="2696033"/>
              <a:ext cx="592640" cy="592640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3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IN-BoldItalic" pitchFamily="50" charset="0"/>
                <a:ea typeface="+mn-ea"/>
                <a:cs typeface="+mn-cs"/>
              </a:endParaRPr>
            </a:p>
          </p:txBody>
        </p:sp>
        <p:sp>
          <p:nvSpPr>
            <p:cNvPr id="18" name="Rectangle 185"/>
            <p:cNvSpPr/>
            <p:nvPr/>
          </p:nvSpPr>
          <p:spPr>
            <a:xfrm>
              <a:off x="3454162" y="2766879"/>
              <a:ext cx="450948" cy="450948"/>
            </a:xfrm>
            <a:prstGeom prst="rect">
              <a:avLst/>
            </a:prstGeom>
            <a:solidFill>
              <a:srgbClr val="C00000"/>
            </a:solidFill>
            <a:ln w="3810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3200" kern="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4</a:t>
              </a:r>
              <a:endParaRPr kumimoji="0" lang="id-ID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IN-BoldItalic" pitchFamily="50" charset="0"/>
                <a:ea typeface="+mn-ea"/>
                <a:cs typeface="+mn-cs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547665" y="5277871"/>
            <a:ext cx="74168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Наибольшая плотность населения - в странах  с хорошо освоенной территорией : страны Европы, Юго-Восточной Азии и во многих островных странах.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Мальта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- 1200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на1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км²;  Бахрейн более 1000 человек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1км² 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1244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1" grpId="0"/>
      <p:bldP spid="15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511"/>
          <a:stretch/>
        </p:blipFill>
        <p:spPr>
          <a:xfrm>
            <a:off x="0" y="-19202"/>
            <a:ext cx="9144000" cy="9009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3" name="组合 75"/>
          <p:cNvGrpSpPr/>
          <p:nvPr/>
        </p:nvGrpSpPr>
        <p:grpSpPr>
          <a:xfrm>
            <a:off x="550668" y="1556792"/>
            <a:ext cx="592640" cy="592640"/>
            <a:chOff x="3391427" y="2696033"/>
            <a:chExt cx="592640" cy="592640"/>
          </a:xfrm>
        </p:grpSpPr>
        <p:sp>
          <p:nvSpPr>
            <p:cNvPr id="4" name="Rectangle 182"/>
            <p:cNvSpPr/>
            <p:nvPr/>
          </p:nvSpPr>
          <p:spPr>
            <a:xfrm>
              <a:off x="3391427" y="2696033"/>
              <a:ext cx="592640" cy="592640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3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IN-BoldItalic" pitchFamily="50" charset="0"/>
                <a:ea typeface="+mn-ea"/>
                <a:cs typeface="+mn-cs"/>
              </a:endParaRPr>
            </a:p>
          </p:txBody>
        </p:sp>
        <p:sp>
          <p:nvSpPr>
            <p:cNvPr id="5" name="Rectangle 185"/>
            <p:cNvSpPr/>
            <p:nvPr/>
          </p:nvSpPr>
          <p:spPr>
            <a:xfrm>
              <a:off x="3454162" y="2766879"/>
              <a:ext cx="450948" cy="450948"/>
            </a:xfrm>
            <a:prstGeom prst="rect">
              <a:avLst/>
            </a:prstGeom>
            <a:solidFill>
              <a:srgbClr val="C00000"/>
            </a:solidFill>
            <a:ln w="3810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3200" kern="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5</a:t>
              </a:r>
              <a:endParaRPr kumimoji="0" lang="id-ID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IN-BoldItalic" pitchFamily="50" charset="0"/>
                <a:ea typeface="+mn-ea"/>
                <a:cs typeface="+mn-cs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683568" y="15771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Рассмотрите рис. № 8.  и сделайте выводы о плотности 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 в разных странах</a:t>
            </a: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68760" y="1501177"/>
            <a:ext cx="72728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Наименьшая плотность населения - в странах, где малопригодных для жизни территорий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633948" y="3284984"/>
            <a:ext cx="513683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422985" y="2961818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Менее 5 человек </a:t>
            </a:r>
            <a:r>
              <a:rPr lang="ru-RU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 </a:t>
            </a:r>
            <a:r>
              <a:rPr lang="ru-RU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км²: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(Канада, Австралия, Монголия)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638186" y="4278779"/>
            <a:ext cx="513683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403648" y="3978078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Страны Африки расположенные в пустыне 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(Ливия, Мавритания, Зап. Сахара, Намибия)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629625" y="5592288"/>
            <a:ext cx="513683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539551" y="5130623"/>
            <a:ext cx="7056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Страны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Юж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Америки покрытые влажными 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экваториальными лесами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(Гайана, Суринам, Французская Гвинея)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7091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2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60648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задание: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Admin\Documents\Downloads\kisspng-world-population-day-advertising-5af729121e84d0.9388532215261473461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0077" y="2735695"/>
            <a:ext cx="3411984" cy="28337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组合 75"/>
          <p:cNvGrpSpPr/>
          <p:nvPr/>
        </p:nvGrpSpPr>
        <p:grpSpPr>
          <a:xfrm>
            <a:off x="540451" y="1988840"/>
            <a:ext cx="592640" cy="592640"/>
            <a:chOff x="3391427" y="2696033"/>
            <a:chExt cx="592640" cy="592640"/>
          </a:xfrm>
        </p:grpSpPr>
        <p:sp>
          <p:nvSpPr>
            <p:cNvPr id="5" name="Rectangle 182"/>
            <p:cNvSpPr/>
            <p:nvPr/>
          </p:nvSpPr>
          <p:spPr>
            <a:xfrm>
              <a:off x="3391427" y="2696033"/>
              <a:ext cx="592640" cy="592640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3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IN-BoldItalic" pitchFamily="50" charset="0"/>
                <a:ea typeface="+mn-ea"/>
                <a:cs typeface="+mn-cs"/>
              </a:endParaRPr>
            </a:p>
          </p:txBody>
        </p:sp>
        <p:sp>
          <p:nvSpPr>
            <p:cNvPr id="6" name="Rectangle 185"/>
            <p:cNvSpPr/>
            <p:nvPr/>
          </p:nvSpPr>
          <p:spPr>
            <a:xfrm>
              <a:off x="3454162" y="2766879"/>
              <a:ext cx="450948" cy="450948"/>
            </a:xfrm>
            <a:prstGeom prst="rect">
              <a:avLst/>
            </a:prstGeom>
            <a:solidFill>
              <a:srgbClr val="C00000"/>
            </a:solidFill>
            <a:ln w="3810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3200" kern="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1</a:t>
              </a:r>
              <a:endParaRPr kumimoji="0" lang="id-ID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IN-BoldItalic" pitchFamily="50" charset="0"/>
                <a:ea typeface="+mn-ea"/>
                <a:cs typeface="+mn-cs"/>
              </a:endParaRPr>
            </a:p>
          </p:txBody>
        </p:sp>
      </p:grpSp>
      <p:grpSp>
        <p:nvGrpSpPr>
          <p:cNvPr id="8" name="组合 75"/>
          <p:cNvGrpSpPr/>
          <p:nvPr/>
        </p:nvGrpSpPr>
        <p:grpSpPr>
          <a:xfrm>
            <a:off x="558214" y="4653136"/>
            <a:ext cx="592640" cy="592640"/>
            <a:chOff x="3391427" y="2696033"/>
            <a:chExt cx="592640" cy="592640"/>
          </a:xfrm>
        </p:grpSpPr>
        <p:sp>
          <p:nvSpPr>
            <p:cNvPr id="9" name="Rectangle 182"/>
            <p:cNvSpPr/>
            <p:nvPr/>
          </p:nvSpPr>
          <p:spPr>
            <a:xfrm>
              <a:off x="3391427" y="2696033"/>
              <a:ext cx="592640" cy="592640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3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IN-BoldItalic" pitchFamily="50" charset="0"/>
                <a:ea typeface="+mn-ea"/>
                <a:cs typeface="+mn-cs"/>
              </a:endParaRPr>
            </a:p>
          </p:txBody>
        </p:sp>
        <p:sp>
          <p:nvSpPr>
            <p:cNvPr id="10" name="Rectangle 185"/>
            <p:cNvSpPr/>
            <p:nvPr/>
          </p:nvSpPr>
          <p:spPr>
            <a:xfrm>
              <a:off x="3454162" y="2766879"/>
              <a:ext cx="450948" cy="450948"/>
            </a:xfrm>
            <a:prstGeom prst="rect">
              <a:avLst/>
            </a:prstGeom>
            <a:solidFill>
              <a:srgbClr val="C00000"/>
            </a:solidFill>
            <a:ln w="3810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3200" kern="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2</a:t>
              </a:r>
              <a:endParaRPr kumimoji="0" lang="id-ID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IN-BoldItalic" pitchFamily="50" charset="0"/>
                <a:ea typeface="+mn-ea"/>
                <a:cs typeface="+mn-cs"/>
              </a:endParaRP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1547664" y="2052181"/>
            <a:ext cx="26693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§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стр.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13-15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81682" y="4533957"/>
            <a:ext cx="450879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 6 в тетради;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задание №7 в контурной карте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412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416</Words>
  <Application>Microsoft Office PowerPoint</Application>
  <PresentationFormat>Экран (4:3)</PresentationFormat>
  <Paragraphs>56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1</cp:lastModifiedBy>
  <cp:revision>23</cp:revision>
  <dcterms:created xsi:type="dcterms:W3CDTF">2021-09-04T06:40:16Z</dcterms:created>
  <dcterms:modified xsi:type="dcterms:W3CDTF">2025-09-05T07:04:45Z</dcterms:modified>
</cp:coreProperties>
</file>