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331" r:id="rId3"/>
    <p:sldId id="330" r:id="rId4"/>
    <p:sldId id="259" r:id="rId5"/>
    <p:sldId id="260" r:id="rId6"/>
    <p:sldId id="272" r:id="rId7"/>
    <p:sldId id="305" r:id="rId8"/>
    <p:sldId id="306" r:id="rId9"/>
    <p:sldId id="307" r:id="rId10"/>
    <p:sldId id="310" r:id="rId11"/>
    <p:sldId id="313" r:id="rId12"/>
    <p:sldId id="315" r:id="rId13"/>
    <p:sldId id="314" r:id="rId14"/>
    <p:sldId id="324" r:id="rId15"/>
    <p:sldId id="319" r:id="rId16"/>
    <p:sldId id="322" r:id="rId17"/>
    <p:sldId id="323" r:id="rId18"/>
    <p:sldId id="308" r:id="rId19"/>
    <p:sldId id="312" r:id="rId20"/>
    <p:sldId id="311" r:id="rId21"/>
    <p:sldId id="316" r:id="rId22"/>
    <p:sldId id="318" r:id="rId23"/>
    <p:sldId id="329" r:id="rId24"/>
    <p:sldId id="320" r:id="rId25"/>
    <p:sldId id="321" r:id="rId26"/>
    <p:sldId id="32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654" autoAdjust="0"/>
    <p:restoredTop sz="94624" autoAdjust="0"/>
  </p:normalViewPr>
  <p:slideViewPr>
    <p:cSldViewPr>
      <p:cViewPr>
        <p:scale>
          <a:sx n="75" d="100"/>
          <a:sy n="75" d="100"/>
        </p:scale>
        <p:origin x="-1170" y="-6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275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F988F4-88F9-4C7A-B79D-EAE150A8325D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B35F9-F952-4DEE-9087-060D8053CD4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404664"/>
            <a:ext cx="8534752" cy="3738716"/>
          </a:xfrm>
        </p:spPr>
        <p:txBody>
          <a:bodyPr>
            <a:normAutofit fontScale="90000"/>
          </a:bodyPr>
          <a:lstStyle/>
          <a:p>
            <a:r>
              <a:rPr lang="ru-RU" dirty="0"/>
              <a:t>          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«Решение практико-ориентированных</a:t>
            </a:r>
            <a:br>
              <a:rPr lang="ru-RU" sz="3600" dirty="0" smtClean="0"/>
            </a:br>
            <a:r>
              <a:rPr lang="ru-RU" sz="3600" dirty="0" smtClean="0"/>
              <a:t> задач ОГЭ».</a:t>
            </a:r>
            <a:br>
              <a:rPr lang="ru-RU" sz="3600" dirty="0" smtClean="0"/>
            </a:br>
            <a:r>
              <a:rPr lang="ru-RU" sz="3600" dirty="0" smtClean="0"/>
              <a:t> Задачи на печь.</a:t>
            </a:r>
            <a:br>
              <a:rPr lang="ru-RU" sz="3600" dirty="0" smtClean="0"/>
            </a:br>
            <a:r>
              <a:rPr lang="ru-RU" sz="3600" dirty="0" smtClean="0"/>
              <a:t>Математика.</a:t>
            </a:r>
            <a:br>
              <a:rPr lang="ru-RU" sz="3600" dirty="0" smtClean="0"/>
            </a:br>
            <a:r>
              <a:rPr lang="ru-RU" sz="3600" dirty="0" smtClean="0"/>
              <a:t>9 класс.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149080"/>
            <a:ext cx="4680520" cy="1872208"/>
          </a:xfrm>
        </p:spPr>
        <p:txBody>
          <a:bodyPr>
            <a:normAutofit fontScale="62500" lnSpcReduction="20000"/>
          </a:bodyPr>
          <a:lstStyle/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проекта Жигачев Георгий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ученик 9Б класса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Руководитель учитель МАОУ СОШ №61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Ветошкина Вера Александровна  </a:t>
            </a:r>
          </a:p>
          <a:p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г.Нижний  Тагил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20880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2.1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сколько рублей дровяная печь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подходящая по отапливаемому объему парного отделения обойдется дешевле электрической с учетом установки?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16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,05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подходит</a:t>
            </a:r>
          </a:p>
          <a:p>
            <a:pPr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,05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  подходит</a:t>
            </a:r>
          </a:p>
          <a:p>
            <a:pPr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,05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18  подходит</a:t>
            </a: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861048"/>
          <a:ext cx="7920880" cy="228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Кентавр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Килиманджаро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4716016" y="1484784"/>
            <a:ext cx="4104456" cy="198080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Мы нашли объем парного отделения бани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17,05 куб.м</a:t>
            </a:r>
            <a:endParaRPr lang="ru-RU" sz="28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467544" y="3861048"/>
          <a:ext cx="7920880" cy="228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Кентавр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Килиманджаро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20880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2. 1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сколько рублей дровяная печь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подходящая по отапливаемому объему парного отделения обойдется дешевле электрической с учетом установки?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69371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25000 +6000=31000(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электрическая печь с установкой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31000-29000=2000(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дровяная печь обойдется дешевле электрической печи.  Ответ: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4221088"/>
          <a:ext cx="7920880" cy="228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Кентавр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Килиманджаро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48264" y="3501008"/>
          <a:ext cx="1440160" cy="437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7768"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Скругленная прямоугольная выноска 5"/>
          <p:cNvSpPr/>
          <p:nvPr/>
        </p:nvSpPr>
        <p:spPr>
          <a:xfrm>
            <a:off x="3131840" y="836712"/>
            <a:ext cx="5688632" cy="252028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установки дровяной печи дополнительных затрат не потребуется. Установка электрической печи потребует подведения специального кабеля, что обойдется в 6000 руб.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 1На сколько рублей эксплуатация дровяной печи , которая подходит по отапливаемому объему парного отделения , обойдётся дешевле эксплуатации электрической в течение года?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2500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= 7500(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эксплуатация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электрической  печи за год 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1600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1,5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= 2400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эксплуатация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дровяной печи за год </a:t>
            </a:r>
          </a:p>
          <a:p>
            <a:pPr marL="457200" indent="-45720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3)7500-2400= 5100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дровяная обойдется дешевле, чем электрическая за год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39552" y="5661248"/>
          <a:ext cx="1800200" cy="504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0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40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605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500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3779912" y="4365104"/>
            <a:ext cx="5112568" cy="194421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Кроме того, хозяин подсчитал , что за год электрическая печь израсходует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2500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киловатт-часов электроэнергии по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руб. за 1 киловатт-час ., а дровяная печь за год израсходует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1,5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куб.м дров, которые обойдутся по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1600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руб. за 1 куб.м.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892480" cy="201622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4.1Доставка печи из магазина до участка стоит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800 рублей.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покупки печи ценой выше 20000 рублей магазин   предлагает скидку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5%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товар 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35% на доставку.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Сколько будет стоить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покупка печи «Килиманджаро»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вместе с доставкой на этих условиях? 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204864"/>
            <a:ext cx="8435280" cy="3921299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/>
              <a:t>800-</a:t>
            </a:r>
            <a:r>
              <a:rPr lang="ru-RU" dirty="0">
                <a:solidFill>
                  <a:srgbClr val="00B050"/>
                </a:solidFill>
              </a:rPr>
              <a:t>800</a:t>
            </a:r>
            <a:r>
              <a:rPr lang="ru-RU" dirty="0"/>
              <a:t> </a:t>
            </a:r>
            <a:r>
              <a:rPr lang="ru-RU" dirty="0">
                <a:solidFill>
                  <a:srgbClr val="00B050"/>
                </a:solidFill>
              </a:rPr>
              <a:t>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0,35 =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800-280= 520(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стоимость доставки  со скидкой</a:t>
            </a:r>
          </a:p>
          <a:p>
            <a:pPr marL="514350" indent="-51435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29000 -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29000</a:t>
            </a:r>
            <a:r>
              <a:rPr lang="ru-RU" dirty="0">
                <a:solidFill>
                  <a:srgbClr val="FF0000"/>
                </a:solidFill>
              </a:rPr>
              <a:t> · 0,05 </a:t>
            </a:r>
            <a:r>
              <a:rPr lang="ru-RU" dirty="0"/>
              <a:t>= 29000-1450= 27550(</a:t>
            </a:r>
            <a:r>
              <a:rPr lang="ru-RU" dirty="0" err="1"/>
              <a:t>руб</a:t>
            </a:r>
            <a:r>
              <a:rPr lang="ru-RU" dirty="0"/>
              <a:t>)</a:t>
            </a:r>
          </a:p>
          <a:p>
            <a:pPr marL="514350" indent="-514350">
              <a:buNone/>
            </a:pPr>
            <a:r>
              <a:rPr lang="ru-RU" dirty="0"/>
              <a:t>стоимость  печи со скидкой</a:t>
            </a:r>
          </a:p>
          <a:p>
            <a:pPr marL="514350" indent="-514350">
              <a:buNone/>
            </a:pPr>
            <a:r>
              <a:rPr lang="ru-RU" dirty="0"/>
              <a:t>3) 27550+520=28070 (</a:t>
            </a:r>
            <a:r>
              <a:rPr lang="ru-RU" dirty="0" err="1"/>
              <a:t>руб</a:t>
            </a:r>
            <a:r>
              <a:rPr lang="ru-RU" dirty="0"/>
              <a:t>)  покупка печи с доставкой</a:t>
            </a:r>
          </a:p>
          <a:p>
            <a:pPr marL="514350" indent="-514350">
              <a:buNone/>
            </a:pPr>
            <a:r>
              <a:rPr lang="ru-RU" dirty="0"/>
              <a:t>Ответ: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2" y="5661248"/>
          <a:ext cx="165618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4860032" y="5733256"/>
            <a:ext cx="3816424" cy="1124744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5% =0,05 ;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35% = 0,35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851920" y="4941167"/>
          <a:ext cx="5040560" cy="701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849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149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071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413007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Килиманджаро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dirty="0">
                        <a:solidFill>
                          <a:srgbClr val="00B05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29000руб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7" name="Скругленная прямоугольная выноска 6"/>
          <p:cNvSpPr/>
          <p:nvPr/>
        </p:nvSpPr>
        <p:spPr>
          <a:xfrm>
            <a:off x="4644008" y="0"/>
            <a:ext cx="4176464" cy="1872208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Подсказка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800</a:t>
            </a:r>
            <a:r>
              <a:rPr lang="ru-RU" sz="2400" dirty="0">
                <a:solidFill>
                  <a:srgbClr val="00B050"/>
                </a:solidFill>
              </a:rPr>
              <a:t> ·0,35=</a:t>
            </a:r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(800·35):100=   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800 :100·35=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8·35=280</a:t>
            </a:r>
          </a:p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29000</a:t>
            </a:r>
            <a:r>
              <a:rPr lang="ru-RU" sz="2400" dirty="0">
                <a:solidFill>
                  <a:srgbClr val="FF0000"/>
                </a:solidFill>
              </a:rPr>
              <a:t> · 0,05=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(29000</a:t>
            </a:r>
            <a:r>
              <a:rPr lang="ru-RU" sz="2400" dirty="0">
                <a:solidFill>
                  <a:srgbClr val="FF0000"/>
                </a:solidFill>
              </a:rPr>
              <a:t>·5)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:100= 29000:100</a:t>
            </a:r>
            <a:r>
              <a:rPr lang="ru-RU" sz="2400" dirty="0">
                <a:solidFill>
                  <a:srgbClr val="FF0000"/>
                </a:solidFill>
              </a:rPr>
              <a:t>·5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FF0000"/>
                </a:solidFill>
              </a:rPr>
              <a:t>= </a:t>
            </a:r>
            <a:r>
              <a:rPr lang="ru-RU" sz="2400" dirty="0"/>
              <a:t>290·5=1450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892480" cy="1354162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5.1 Хозяин  выбрал дровяную печь.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Чертеж печи показан на рис .2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Размеры указаны в сантиметрах.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      Рис.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3168352" cy="3312368"/>
          </a:xfrm>
        </p:spPr>
        <p:txBody>
          <a:bodyPr/>
          <a:lstStyle/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                </a:t>
            </a:r>
            <a:r>
              <a:rPr lang="ru-RU" sz="2800" dirty="0"/>
              <a:t>52   65   65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1202432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задержка 4"/>
          <p:cNvSpPr/>
          <p:nvPr/>
        </p:nvSpPr>
        <p:spPr>
          <a:xfrm rot="5400000" flipH="1">
            <a:off x="861792" y="1810615"/>
            <a:ext cx="867687" cy="1224136"/>
          </a:xfrm>
          <a:prstGeom prst="flowChartDela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3356992"/>
            <a:ext cx="432048" cy="6263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flipH="1" flipV="1">
            <a:off x="1187624" y="3429000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3"/>
          </p:cNvCxnSpPr>
          <p:nvPr/>
        </p:nvCxnSpPr>
        <p:spPr>
          <a:xfrm flipV="1">
            <a:off x="1310549" y="2348880"/>
            <a:ext cx="567329" cy="1101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5"/>
          </p:cNvCxnSpPr>
          <p:nvPr/>
        </p:nvCxnSpPr>
        <p:spPr>
          <a:xfrm flipH="1" flipV="1">
            <a:off x="683568" y="2348881"/>
            <a:ext cx="525147" cy="11012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4"/>
            <a:endCxn id="5" idx="3"/>
          </p:cNvCxnSpPr>
          <p:nvPr/>
        </p:nvCxnSpPr>
        <p:spPr>
          <a:xfrm flipV="1">
            <a:off x="1259632" y="1988840"/>
            <a:ext cx="3600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15616" y="1988840"/>
            <a:ext cx="1872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>
            <a:off x="1259632" y="3983360"/>
            <a:ext cx="1728192" cy="21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835696" y="2348880"/>
            <a:ext cx="360040" cy="1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051720" y="2348880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627784" y="1988840"/>
            <a:ext cx="0" cy="2016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83568" y="2348880"/>
            <a:ext cx="122413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Фигура, имеющая форму буквы L 48"/>
          <p:cNvSpPr/>
          <p:nvPr/>
        </p:nvSpPr>
        <p:spPr>
          <a:xfrm flipH="1">
            <a:off x="1295636" y="2348880"/>
            <a:ext cx="108012" cy="144016"/>
          </a:xfrm>
          <a:prstGeom prst="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1619672" y="2924944"/>
            <a:ext cx="291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 flipH="1">
            <a:off x="611560" y="2924944"/>
            <a:ext cx="1016496" cy="377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860032" y="1052736"/>
            <a:ext cx="40324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Печь снабжена  кожухом вокруг дверцы топки.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Верхняя часть кожуха выполнена в виде арки,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приваренной к передней стенке по дуге окружности (см.рис1.).Для установки печки хозяину понадобилось узнать радиус закругления арки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Размеры кожуха показаны на рисунке 2. Найдите радиус в сантиметрах ; ответ округлите до десятых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cxnSp>
        <p:nvCxnSpPr>
          <p:cNvPr id="61" name="Прямая со стрелкой 60"/>
          <p:cNvCxnSpPr/>
          <p:nvPr/>
        </p:nvCxnSpPr>
        <p:spPr>
          <a:xfrm flipH="1" flipV="1">
            <a:off x="1187624" y="3717032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47664" y="43651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топка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611560" y="1916832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51520" y="1556792"/>
            <a:ext cx="84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кожух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83568" y="4005064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907704" y="4005064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683568" y="4149080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99592" y="41490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38</a:t>
            </a: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15816" y="3789040"/>
            <a:ext cx="1872208" cy="2637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09449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892480" cy="18448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5.1 Решение.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АВ=38 , тогда 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=38:2=19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ОВ=ОА=ОК=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 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радиус кожуха.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N= 65-52=13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тогда 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N=R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-13.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Треугольник 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–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прямоугольный по теореме Пифагора 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844824"/>
            <a:ext cx="3024336" cy="3168352"/>
          </a:xfrm>
        </p:spPr>
        <p:txBody>
          <a:bodyPr/>
          <a:lstStyle/>
          <a:p>
            <a:endParaRPr lang="ru-RU" dirty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/>
              <a:t>                     </a:t>
            </a:r>
            <a:r>
              <a:rPr lang="ru-RU" sz="2800" dirty="0"/>
              <a:t>52   65   65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1202432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задержка 4"/>
          <p:cNvSpPr/>
          <p:nvPr/>
        </p:nvSpPr>
        <p:spPr>
          <a:xfrm rot="5400000" flipH="1">
            <a:off x="861792" y="1810615"/>
            <a:ext cx="867687" cy="1224136"/>
          </a:xfrm>
          <a:prstGeom prst="flowChartDela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3356992"/>
            <a:ext cx="432048" cy="6263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flipH="1" flipV="1">
            <a:off x="1187624" y="3429000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3"/>
          </p:cNvCxnSpPr>
          <p:nvPr/>
        </p:nvCxnSpPr>
        <p:spPr>
          <a:xfrm flipV="1">
            <a:off x="1310549" y="2348880"/>
            <a:ext cx="567329" cy="1101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5"/>
          </p:cNvCxnSpPr>
          <p:nvPr/>
        </p:nvCxnSpPr>
        <p:spPr>
          <a:xfrm flipH="1" flipV="1">
            <a:off x="683568" y="2348881"/>
            <a:ext cx="525147" cy="11012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4"/>
            <a:endCxn id="5" idx="3"/>
          </p:cNvCxnSpPr>
          <p:nvPr/>
        </p:nvCxnSpPr>
        <p:spPr>
          <a:xfrm flipV="1">
            <a:off x="1259632" y="1988840"/>
            <a:ext cx="3600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15616" y="1988840"/>
            <a:ext cx="1872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>
            <a:off x="1259632" y="3983360"/>
            <a:ext cx="1728192" cy="21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907704" y="2348880"/>
            <a:ext cx="360040" cy="1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195736" y="2348880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627784" y="1988840"/>
            <a:ext cx="0" cy="2016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83568" y="2348880"/>
            <a:ext cx="122413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1619672" y="2924944"/>
            <a:ext cx="291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 flipH="1">
            <a:off x="611560" y="2924944"/>
            <a:ext cx="1016496" cy="377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flipH="1" flipV="1">
            <a:off x="1187624" y="3717032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547664" y="43651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топка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55576" y="2060849"/>
            <a:ext cx="432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</a:t>
            </a:r>
            <a:r>
              <a:rPr lang="ru-RU" b="1" dirty="0">
                <a:solidFill>
                  <a:srgbClr val="FF0000"/>
                </a:solidFill>
              </a:rPr>
              <a:t>19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83568" y="4005064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907704" y="4005064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683568" y="4149080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99592" y="41490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3528" y="213285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15616" y="1556792"/>
            <a:ext cx="38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259632" y="227687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3212976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35696" y="2348880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9912" y="1700808"/>
            <a:ext cx="32640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ВО² =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BN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3779912" y="242088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(R-13)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+ 19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851920" y="3212976"/>
            <a:ext cx="4999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- 2R·13+ 13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+ 19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51920" y="4005064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- 26R+ 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169+ 361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923928" y="4725144"/>
            <a:ext cx="3565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-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+26R= 530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995936" y="5229200"/>
            <a:ext cx="34964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26R=530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38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…≈20,3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/8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R=20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827584" y="623731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Ответ.</a:t>
            </a: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195736" y="6093296"/>
          <a:ext cx="1584176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48" name="Фигура, имеющая форму буквы L 47"/>
          <p:cNvSpPr/>
          <p:nvPr/>
        </p:nvSpPr>
        <p:spPr>
          <a:xfrm flipH="1">
            <a:off x="1295636" y="2348880"/>
            <a:ext cx="108012" cy="144016"/>
          </a:xfrm>
          <a:prstGeom prst="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900" dirty="0"/>
          </a:p>
        </p:txBody>
      </p:sp>
      <p:sp>
        <p:nvSpPr>
          <p:cNvPr id="49" name="TextBox 48"/>
          <p:cNvSpPr txBox="1"/>
          <p:nvPr/>
        </p:nvSpPr>
        <p:spPr>
          <a:xfrm>
            <a:off x="1331640" y="1916832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13</a:t>
            </a:r>
          </a:p>
        </p:txBody>
      </p:sp>
      <p:cxnSp>
        <p:nvCxnSpPr>
          <p:cNvPr id="51" name="Прямая со стрелкой 50"/>
          <p:cNvCxnSpPr>
            <a:endCxn id="5" idx="3"/>
          </p:cNvCxnSpPr>
          <p:nvPr/>
        </p:nvCxnSpPr>
        <p:spPr>
          <a:xfrm flipV="1">
            <a:off x="1280730" y="1988840"/>
            <a:ext cx="14906" cy="36004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8" name="Прямая со стрелкой 77"/>
          <p:cNvCxnSpPr/>
          <p:nvPr/>
        </p:nvCxnSpPr>
        <p:spPr>
          <a:xfrm flipH="1">
            <a:off x="1259632" y="2348880"/>
            <a:ext cx="24564" cy="1224136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2699792" y="299695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6" grpId="0"/>
      <p:bldP spid="4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440160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№2 Хозяин дачного участка строит баню с парным отоплением. Размеры парного отделения: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42535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Размеры парного отделения: длина 3м, ширина 2,6м, высота 2,2м. Для разогрева парного помещения можно использовать электрическую или  дровяную печь. Три  возможных варианта даны в таблице.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861048"/>
          <a:ext cx="7920880" cy="1980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Орион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Огонек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Плутон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№ 2.  Для установки дровяной печи дополнительных затрат не потребуется. Установка электрической печи потребует подведения специального кабеля, что обойдется в 6000 руб. Кроме того, хозяин подсчитал , что за год электрическая печь израсходует 3100 киловатт-часов электроэнергии по 4 руб. за 1 киловатт-час , а дровяная печь за год израсходует 3 куб.м дров, которые обойдутся по 1500 руб. за 1 куб.м.          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Найдите объем парного отделения строящейся бани( куб.м).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1.2.Найдите объем парного отделения строящейся бани( куб.м)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a=3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b=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2,6м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2,2м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.V= 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V=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3·2,6·2,2 = 7,8·2,2= 17,16( куб.м)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35696" y="5445224"/>
          <a:ext cx="1800199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8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184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0547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029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2074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3995936" y="4077072"/>
            <a:ext cx="4824536" cy="198080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Размеры парного отделения: длина 3м, ширина 2,6 м, высота 2,2м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20880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2.2 На сколько рублей дровяная печь, подходящая по отапливаемому объему парного отделения обойдется дешевле электрической с учетом установки?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6937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8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,16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18   подходит</a:t>
            </a:r>
          </a:p>
          <a:p>
            <a:pPr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16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,16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не подходит</a:t>
            </a:r>
          </a:p>
          <a:p>
            <a:pPr>
              <a:buNone/>
            </a:pP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en-US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,16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  подходит</a:t>
            </a: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861048"/>
          <a:ext cx="7920880" cy="228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Орион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Огонек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Плутон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4932040" y="1628800"/>
            <a:ext cx="3960440" cy="176477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Мы нашли объем парного отделения бани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17,16 куб.м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Гипотеза. </a:t>
            </a:r>
          </a:p>
          <a:p>
            <a:pPr marL="514350" indent="-514350">
              <a:buAutoNum type="arabicPeriod"/>
            </a:pPr>
            <a:r>
              <a:rPr lang="ru-RU" dirty="0" smtClean="0"/>
              <a:t>Введение.</a:t>
            </a:r>
          </a:p>
          <a:p>
            <a:pPr marL="514350" indent="-514350">
              <a:buAutoNum type="arabicPeriod"/>
            </a:pPr>
            <a:r>
              <a:rPr lang="ru-RU" dirty="0" smtClean="0"/>
              <a:t>Решение  практических задач ОГЭ  с 1-5 .</a:t>
            </a:r>
          </a:p>
          <a:p>
            <a:pPr marL="514350" indent="-514350">
              <a:buNone/>
            </a:pPr>
            <a:r>
              <a:rPr lang="ru-RU" dirty="0" smtClean="0"/>
              <a:t>«Печь для бани»</a:t>
            </a:r>
          </a:p>
          <a:p>
            <a:pPr marL="514350" indent="-514350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7920880" cy="187220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2.2 На сколько рублей дровяная печь, подходящая по отапливаемому объему парного отделения обойдется дешевле электрической с учетом установки?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19256" cy="4569371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18000 +6000=24000(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электрическая печь с установкой</a:t>
            </a:r>
          </a:p>
          <a:p>
            <a:pPr marL="514350" indent="-514350">
              <a:buAutoNum type="arabicParenR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24000-15000=9000(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) дровяная печь обойдется дешевле электрической печи.  Ответ: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4221088"/>
          <a:ext cx="7920880" cy="1980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Орион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Огонек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23000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Плутон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00B05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948264" y="3501008"/>
          <a:ext cx="1440160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04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0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437768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3.2 На сколько рублей эксплуатация дровяной печи , которая подходит по отапливаемому объему парного отделения , обойдётся дешевле эксплуатации электрической в течение года?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Решение.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3100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·</a:t>
            </a:r>
            <a:r>
              <a:rPr lang="ru-RU" sz="2400" b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= 12400(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эксплуатация электрической печи за год 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2)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·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= 4500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эксплуатация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дровяной печи  за год </a:t>
            </a:r>
          </a:p>
          <a:p>
            <a:pPr marL="457200" indent="-457200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3)12400-4500= 7900 (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 эксплуатация дровяной печи обойдется дешевле, чем электрической за год</a:t>
            </a:r>
          </a:p>
          <a:p>
            <a:pPr marL="457200" indent="-45720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475656" y="4581128"/>
          <a:ext cx="1656184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1404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1404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4140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5" name="Скругленная прямоугольная выноска 4"/>
          <p:cNvSpPr/>
          <p:nvPr/>
        </p:nvSpPr>
        <p:spPr>
          <a:xfrm>
            <a:off x="3563888" y="4653136"/>
            <a:ext cx="5040560" cy="198884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Кроме того, хозяин подсчитал , что за год электрическая печь израсходует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3100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киловатт-часов электроэнергии по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руб. за 1 киловатт-час ., а дровяная печь за год израсходует </a:t>
            </a:r>
            <a:r>
              <a:rPr lang="ru-RU" b="1" dirty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куб.м дров, которые обойдутся по </a:t>
            </a: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1500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руб. за 1 куб.м.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260648"/>
            <a:ext cx="8712968" cy="201622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4.2 Доставка печи из магазина до участка стоит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800 рублей.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покупки печи ценой выше 20000 рублей магазин предлагает скидку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5%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товар 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20% на доставку.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Сколько будет стоить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покупка печи «Огонек»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вместе с доставкой на этих условиях?                                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Помни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5% =0,05 ;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20% = 0,2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435280" cy="3921299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/>
              <a:t>800-800 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0,2 =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800-160= 640(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 стоимость доставки  со скидкой</a:t>
            </a:r>
          </a:p>
          <a:p>
            <a:pPr marL="514350" indent="-514350">
              <a:buAutoNum type="arabicParenR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23000 - 23000</a:t>
            </a:r>
            <a:r>
              <a:rPr lang="ru-RU" dirty="0"/>
              <a:t> · </a:t>
            </a:r>
            <a:r>
              <a:rPr lang="ru-RU" dirty="0">
                <a:solidFill>
                  <a:srgbClr val="FF0000"/>
                </a:solidFill>
              </a:rPr>
              <a:t>0,05 </a:t>
            </a:r>
            <a:r>
              <a:rPr lang="ru-RU" dirty="0"/>
              <a:t>= 23000-1150= 21850(</a:t>
            </a:r>
            <a:r>
              <a:rPr lang="ru-RU" dirty="0" err="1"/>
              <a:t>руб</a:t>
            </a:r>
            <a:r>
              <a:rPr lang="ru-RU" dirty="0"/>
              <a:t>)</a:t>
            </a:r>
          </a:p>
          <a:p>
            <a:pPr marL="514350" indent="-514350">
              <a:buNone/>
            </a:pPr>
            <a:r>
              <a:rPr lang="ru-RU" dirty="0"/>
              <a:t>стоимость  печи со скидкой</a:t>
            </a:r>
          </a:p>
          <a:p>
            <a:pPr marL="514350" indent="-514350">
              <a:buNone/>
            </a:pPr>
            <a:r>
              <a:rPr lang="ru-RU" dirty="0"/>
              <a:t>3) 21850+640 =22490(</a:t>
            </a:r>
            <a:r>
              <a:rPr lang="ru-RU" dirty="0" err="1"/>
              <a:t>руб</a:t>
            </a:r>
            <a:r>
              <a:rPr lang="ru-RU" dirty="0"/>
              <a:t>) покупка печи с доставкой</a:t>
            </a:r>
          </a:p>
          <a:p>
            <a:pPr marL="514350" indent="-514350">
              <a:buNone/>
            </a:pPr>
            <a:r>
              <a:rPr lang="ru-RU" dirty="0"/>
              <a:t>Ответ: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2" y="5661248"/>
          <a:ext cx="165618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032" y="260648"/>
            <a:ext cx="8389440" cy="2016224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4.2Доставка печи из магазина до участка стоит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800 рублей.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 покупки печи ценой выше 20000 рублей магазин предлагает скидку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5%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 товар и </a:t>
            </a:r>
            <a:r>
              <a:rPr lang="ru-RU" sz="28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20% на доставку.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Сколько будет стоить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покупка печи «Огонек»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вместе с доставкой на этих условиях?                              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276872"/>
            <a:ext cx="8568952" cy="4248472"/>
          </a:xfrm>
        </p:spPr>
        <p:txBody>
          <a:bodyPr>
            <a:normAutofit fontScale="40000" lnSpcReduction="20000"/>
          </a:bodyPr>
          <a:lstStyle/>
          <a:p>
            <a:pPr marL="514350" indent="-514350">
              <a:buNone/>
            </a:pPr>
            <a:endParaRPr lang="ru-RU" dirty="0"/>
          </a:p>
          <a:p>
            <a:pPr>
              <a:buAutoNum type="arabicParenR"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100%-20% =80%   стоимость доставки печи из магазина до участка. </a:t>
            </a:r>
          </a:p>
          <a:p>
            <a:pPr>
              <a:buAutoNum type="arabicParenR"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800 ·  0,8 = 8 · 80 = 640 (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) стоимость доставки  печи из магазина до участка.</a:t>
            </a:r>
          </a:p>
          <a:p>
            <a:pPr>
              <a:buAutoNum type="arabicParenR"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100%-5% = 95% стоимость  дровяной печи </a:t>
            </a:r>
          </a:p>
          <a:p>
            <a:pPr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4) 23000  · 0,95 = 21850 (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) стоимость дровяной печи</a:t>
            </a:r>
          </a:p>
          <a:p>
            <a:pPr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 5) 21850+ 640 = 22 490 ( 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руб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) стоимость дровяной печи  с доставкой до участка.</a:t>
            </a:r>
          </a:p>
          <a:p>
            <a:pPr marL="514350" indent="-514350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Ответ</a:t>
            </a:r>
          </a:p>
          <a:p>
            <a:pPr marL="514350" indent="-514350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  <a:p>
            <a:pPr marL="514350" indent="-51435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907702" y="5661248"/>
          <a:ext cx="1656185" cy="45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123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312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39040"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9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568952" cy="1354162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5.2 Хозяин дровяную печь.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Чертеж печи показан на рис .2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Размеры указаны в сантиметрах.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       Рис.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3168352" cy="3312368"/>
          </a:xfrm>
        </p:spPr>
        <p:txBody>
          <a:bodyPr/>
          <a:lstStyle/>
          <a:p>
            <a:endParaRPr lang="ru-RU" dirty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                    </a:t>
            </a:r>
            <a:r>
              <a:rPr lang="ru-RU" sz="2800" dirty="0"/>
              <a:t>64   72   65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1202432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задержка 4"/>
          <p:cNvSpPr/>
          <p:nvPr/>
        </p:nvSpPr>
        <p:spPr>
          <a:xfrm rot="5400000" flipH="1">
            <a:off x="861792" y="1810615"/>
            <a:ext cx="867687" cy="1224136"/>
          </a:xfrm>
          <a:prstGeom prst="flowChartDela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3356992"/>
            <a:ext cx="432048" cy="6263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flipH="1" flipV="1">
            <a:off x="1187624" y="3429000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3"/>
          </p:cNvCxnSpPr>
          <p:nvPr/>
        </p:nvCxnSpPr>
        <p:spPr>
          <a:xfrm flipV="1">
            <a:off x="1310549" y="2348880"/>
            <a:ext cx="567329" cy="1101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5"/>
          </p:cNvCxnSpPr>
          <p:nvPr/>
        </p:nvCxnSpPr>
        <p:spPr>
          <a:xfrm flipH="1" flipV="1">
            <a:off x="683568" y="2348881"/>
            <a:ext cx="525147" cy="11012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4"/>
            <a:endCxn id="5" idx="3"/>
          </p:cNvCxnSpPr>
          <p:nvPr/>
        </p:nvCxnSpPr>
        <p:spPr>
          <a:xfrm flipV="1">
            <a:off x="1259632" y="1988840"/>
            <a:ext cx="3600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15616" y="1988840"/>
            <a:ext cx="1872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>
            <a:off x="1259632" y="3983360"/>
            <a:ext cx="1728192" cy="21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907704" y="2348880"/>
            <a:ext cx="360040" cy="1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051720" y="2348880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627784" y="1988840"/>
            <a:ext cx="0" cy="2016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83568" y="2348880"/>
            <a:ext cx="122413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Фигура, имеющая форму буквы L 48"/>
          <p:cNvSpPr/>
          <p:nvPr/>
        </p:nvSpPr>
        <p:spPr>
          <a:xfrm flipH="1">
            <a:off x="1331640" y="2348880"/>
            <a:ext cx="144016" cy="288032"/>
          </a:xfrm>
          <a:prstGeom prst="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619672" y="2924944"/>
            <a:ext cx="291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 flipH="1">
            <a:off x="611560" y="2924944"/>
            <a:ext cx="1016496" cy="377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635896" y="764704"/>
            <a:ext cx="5508104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Печь снабжена  кожухом вокруг дверцы топки.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Верхняя часть кожуха выполнена в виде арки, 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приваренной к передней стенке по дуге окружности (см.рис1.).Для установки печки хозяину понадобилось узнать радиус закругления арки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R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. Размеры кожуха показаны на рисунке 2. Найдите радиус в сантиметрах ; ответ округлите до десятых.</a:t>
            </a:r>
          </a:p>
        </p:txBody>
      </p:sp>
      <p:cxnSp>
        <p:nvCxnSpPr>
          <p:cNvPr id="61" name="Прямая со стрелкой 60"/>
          <p:cNvCxnSpPr/>
          <p:nvPr/>
        </p:nvCxnSpPr>
        <p:spPr>
          <a:xfrm flipH="1" flipV="1">
            <a:off x="1187624" y="3717032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115616" y="4365104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топка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611560" y="1916832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51520" y="1556792"/>
            <a:ext cx="84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кожух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83568" y="4005064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907704" y="4005064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683568" y="4149080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99592" y="41490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pic>
        <p:nvPicPr>
          <p:cNvPr id="29" name="Объект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07704" y="4221088"/>
            <a:ext cx="1728192" cy="208823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44824"/>
          </a:xfrm>
        </p:spPr>
        <p:txBody>
          <a:bodyPr>
            <a:norm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Решение.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ОВ=ОА=ОК=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R –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радиус кожуха.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N=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72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8, тогда О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N=R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-8. АВ=50 , тогда 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=50:2=25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Треугольник В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ON –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прямоугольный по теореме Пифагора 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00808"/>
            <a:ext cx="3168352" cy="3528392"/>
          </a:xfrm>
        </p:spPr>
        <p:txBody>
          <a:bodyPr/>
          <a:lstStyle/>
          <a:p>
            <a:endParaRPr lang="ru-RU" dirty="0"/>
          </a:p>
          <a:p>
            <a:pPr>
              <a:buNone/>
            </a:pPr>
            <a:endParaRPr lang="ru-RU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/>
              <a:t>                     </a:t>
            </a:r>
            <a:r>
              <a:rPr lang="ru-RU" sz="2800" dirty="0"/>
              <a:t> 64  72   65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852936"/>
            <a:ext cx="1202432" cy="115212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задержка 4"/>
          <p:cNvSpPr/>
          <p:nvPr/>
        </p:nvSpPr>
        <p:spPr>
          <a:xfrm rot="5400000" flipH="1">
            <a:off x="861792" y="1810615"/>
            <a:ext cx="867687" cy="1224136"/>
          </a:xfrm>
          <a:prstGeom prst="flowChartDelay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43608" y="3356992"/>
            <a:ext cx="432048" cy="62636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 flipH="1" flipV="1">
            <a:off x="1187624" y="3429000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9" name="Прямая со стрелкой 8"/>
          <p:cNvCxnSpPr>
            <a:stCxn id="7" idx="3"/>
          </p:cNvCxnSpPr>
          <p:nvPr/>
        </p:nvCxnSpPr>
        <p:spPr>
          <a:xfrm flipV="1">
            <a:off x="1310549" y="2348880"/>
            <a:ext cx="567329" cy="110121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5"/>
          </p:cNvCxnSpPr>
          <p:nvPr/>
        </p:nvCxnSpPr>
        <p:spPr>
          <a:xfrm flipH="1" flipV="1">
            <a:off x="683568" y="2348881"/>
            <a:ext cx="525147" cy="110121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4"/>
            <a:endCxn id="5" idx="3"/>
          </p:cNvCxnSpPr>
          <p:nvPr/>
        </p:nvCxnSpPr>
        <p:spPr>
          <a:xfrm flipV="1">
            <a:off x="1259632" y="1988840"/>
            <a:ext cx="36004" cy="144016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115616" y="1988840"/>
            <a:ext cx="18722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2"/>
          </p:cNvCxnSpPr>
          <p:nvPr/>
        </p:nvCxnSpPr>
        <p:spPr>
          <a:xfrm>
            <a:off x="1259632" y="3983360"/>
            <a:ext cx="1728192" cy="2170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flipV="1">
            <a:off x="1835696" y="2348880"/>
            <a:ext cx="360040" cy="1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195736" y="2348880"/>
            <a:ext cx="0" cy="165618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2771800" y="1988840"/>
            <a:ext cx="0" cy="2016224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>
            <a:off x="683568" y="2348880"/>
            <a:ext cx="122413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9" name="Фигура, имеющая форму буквы L 48"/>
          <p:cNvSpPr/>
          <p:nvPr/>
        </p:nvSpPr>
        <p:spPr>
          <a:xfrm flipH="1">
            <a:off x="1331640" y="2348880"/>
            <a:ext cx="144016" cy="288032"/>
          </a:xfrm>
          <a:prstGeom prst="corner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1619672" y="2924944"/>
            <a:ext cx="291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 flipH="1">
            <a:off x="611560" y="2924944"/>
            <a:ext cx="1016496" cy="377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61" name="Прямая со стрелкой 60"/>
          <p:cNvCxnSpPr/>
          <p:nvPr/>
        </p:nvCxnSpPr>
        <p:spPr>
          <a:xfrm flipH="1" flipV="1">
            <a:off x="1187624" y="3717032"/>
            <a:ext cx="360040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619672" y="4437112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топка</a:t>
            </a:r>
          </a:p>
        </p:txBody>
      </p:sp>
      <p:cxnSp>
        <p:nvCxnSpPr>
          <p:cNvPr id="65" name="Прямая со стрелкой 64"/>
          <p:cNvCxnSpPr/>
          <p:nvPr/>
        </p:nvCxnSpPr>
        <p:spPr>
          <a:xfrm>
            <a:off x="611560" y="1916832"/>
            <a:ext cx="216024" cy="2160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251520" y="1556792"/>
            <a:ext cx="8427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кожух</a:t>
            </a:r>
          </a:p>
        </p:txBody>
      </p:sp>
      <p:cxnSp>
        <p:nvCxnSpPr>
          <p:cNvPr id="68" name="Прямая соединительная линия 67"/>
          <p:cNvCxnSpPr/>
          <p:nvPr/>
        </p:nvCxnSpPr>
        <p:spPr>
          <a:xfrm>
            <a:off x="683568" y="4005064"/>
            <a:ext cx="0" cy="36004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/>
          <p:nvPr/>
        </p:nvCxnSpPr>
        <p:spPr>
          <a:xfrm>
            <a:off x="1907704" y="4005064"/>
            <a:ext cx="0" cy="28803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7" name="Прямая со стрелкой 76"/>
          <p:cNvCxnSpPr/>
          <p:nvPr/>
        </p:nvCxnSpPr>
        <p:spPr>
          <a:xfrm>
            <a:off x="683568" y="4149080"/>
            <a:ext cx="1224136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899592" y="4149080"/>
            <a:ext cx="504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50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23528" y="2132856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1115616" y="1556792"/>
            <a:ext cx="3898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899592" y="2276872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27584" y="3212976"/>
            <a:ext cx="4074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835696" y="234888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3779912" y="1700808"/>
            <a:ext cx="32640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ВО² =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BN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/>
          </a:p>
        </p:txBody>
      </p:sp>
      <p:sp>
        <p:nvSpPr>
          <p:cNvPr id="41" name="TextBox 40"/>
          <p:cNvSpPr txBox="1"/>
          <p:nvPr/>
        </p:nvSpPr>
        <p:spPr>
          <a:xfrm>
            <a:off x="3779912" y="2420888"/>
            <a:ext cx="4392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(R-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25²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851920" y="3212976"/>
            <a:ext cx="49999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- 2R·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8 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25² </a:t>
            </a:r>
          </a:p>
        </p:txBody>
      </p:sp>
      <p:sp>
        <p:nvSpPr>
          <p:cNvPr id="43" name="Прямоугольник 42"/>
          <p:cNvSpPr/>
          <p:nvPr/>
        </p:nvSpPr>
        <p:spPr>
          <a:xfrm>
            <a:off x="3851920" y="4005064"/>
            <a:ext cx="48965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=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6R+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64</a:t>
            </a:r>
            <a:r>
              <a:rPr lang="en-US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625 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3923928" y="4725144"/>
            <a:ext cx="3565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- 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²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6R=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689 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3995936" y="5229200"/>
            <a:ext cx="34964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6R=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689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=43,062..=43,0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/62</a:t>
            </a:r>
          </a:p>
          <a:p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R=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43,</a:t>
            </a:r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827584" y="623731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Ответ.</a:t>
            </a:r>
          </a:p>
        </p:txBody>
      </p:sp>
      <p:graphicFrame>
        <p:nvGraphicFramePr>
          <p:cNvPr id="47" name="Таблица 46"/>
          <p:cNvGraphicFramePr>
            <a:graphicFrameLocks noGrp="1"/>
          </p:cNvGraphicFramePr>
          <p:nvPr/>
        </p:nvGraphicFramePr>
        <p:xfrm>
          <a:off x="2195736" y="6093296"/>
          <a:ext cx="1584176" cy="5760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960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/>
      <p:bldP spid="4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3096344"/>
          </a:xfrm>
        </p:spPr>
        <p:txBody>
          <a:bodyPr>
            <a:normAutofit/>
          </a:bodyPr>
          <a:lstStyle/>
          <a:p>
            <a:r>
              <a:rPr lang="ru-RU" dirty="0"/>
              <a:t>Спасибо за внимание.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предполагаем , что при изучении научно-учебной литературы по теме:</a:t>
            </a:r>
            <a:r>
              <a:rPr lang="ru-RU" dirty="0" smtClean="0"/>
              <a:t> «Решение практико-ориентированных</a:t>
            </a:r>
            <a:br>
              <a:rPr lang="ru-RU" dirty="0" smtClean="0"/>
            </a:br>
            <a:r>
              <a:rPr lang="ru-RU" dirty="0" smtClean="0"/>
              <a:t> задач ОГЭ</a:t>
            </a:r>
            <a:r>
              <a:rPr lang="ru-RU" dirty="0" smtClean="0"/>
              <a:t>».Задачи </a:t>
            </a:r>
            <a:r>
              <a:rPr lang="ru-RU" dirty="0" smtClean="0"/>
              <a:t>на </a:t>
            </a:r>
            <a:r>
              <a:rPr lang="ru-RU" dirty="0" smtClean="0"/>
              <a:t>печь.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/>
              <a:t>помогает нам лучше усвоить эту тему и успешно усвоить эту тему  и успешно решать практико-ориентированных задачи по математике.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Умения при решении практических задач 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1) Выделять ключевые фразы и основные вопросы из текста заданий.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2) Уметь выполнять арифметические действия с натуральными числами, десятичными и обыкновенными дробями, производить возведение числа в степень, извлекать арифметический квадратный корень из числа.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3)   Уметь переводить единицы измерения.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4)   Уметь округлять числа.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5)   Уметь находить число от процента и проценты от числа.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6)   Уметь находить часть от числа и число по его части.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7)   Применять основное свойство пропорции.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8)  Уметь решать уравнения, неравенства.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 9)  Разбираться в изображениях рисунков, планов и масштабе фигур на рисунках. 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10) Анализировать и пользоваться информацией из таблиц.</a:t>
            </a:r>
          </a:p>
          <a:p>
            <a:pPr>
              <a:buNone/>
            </a:pPr>
            <a:r>
              <a:rPr lang="ru-RU" sz="6200" dirty="0">
                <a:latin typeface="Times New Roman" pitchFamily="18" charset="0"/>
                <a:cs typeface="Times New Roman" pitchFamily="18" charset="0"/>
              </a:rPr>
              <a:t>11) Анализировать и пользоваться заданными графиками.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Формулы: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ru-RU" dirty="0"/>
              <a:t>Периметр прямоугольника: Р=2(а +</a:t>
            </a:r>
            <a:r>
              <a:rPr lang="ru-RU" dirty="0" err="1"/>
              <a:t>b</a:t>
            </a:r>
            <a:r>
              <a:rPr lang="ru-RU" dirty="0"/>
              <a:t>)</a:t>
            </a:r>
          </a:p>
          <a:p>
            <a:pPr marL="514350" indent="-514350">
              <a:buAutoNum type="arabicPeriod"/>
            </a:pPr>
            <a:r>
              <a:rPr lang="ru-RU" dirty="0"/>
              <a:t>Периметр квадрата: Р =4а </a:t>
            </a:r>
          </a:p>
          <a:p>
            <a:pPr marL="514350" indent="-514350">
              <a:buAutoNum type="arabicPeriod"/>
            </a:pPr>
            <a:r>
              <a:rPr lang="ru-RU" dirty="0"/>
              <a:t>Длину окружности: С= 2ПR </a:t>
            </a:r>
          </a:p>
          <a:p>
            <a:pPr marL="514350" indent="-514350">
              <a:buAutoNum type="arabicPeriod"/>
            </a:pPr>
            <a:r>
              <a:rPr lang="ru-RU" dirty="0"/>
              <a:t>Объем параллелепипеда: V= </a:t>
            </a:r>
            <a:r>
              <a:rPr lang="ru-RU" dirty="0" err="1"/>
              <a:t>abc</a:t>
            </a:r>
            <a:r>
              <a:rPr lang="ru-RU" dirty="0"/>
              <a:t> </a:t>
            </a:r>
          </a:p>
          <a:p>
            <a:pPr marL="514350" indent="-514350">
              <a:buAutoNum type="arabicPeriod"/>
            </a:pPr>
            <a:r>
              <a:rPr lang="ru-RU" dirty="0"/>
              <a:t>Площадь прямоугольника: S = </a:t>
            </a:r>
            <a:r>
              <a:rPr lang="ru-RU" dirty="0" err="1"/>
              <a:t>ab</a:t>
            </a:r>
            <a:r>
              <a:rPr lang="ru-RU" dirty="0"/>
              <a:t> </a:t>
            </a:r>
          </a:p>
          <a:p>
            <a:pPr marL="514350" indent="-514350">
              <a:buAutoNum type="arabicPeriod"/>
            </a:pPr>
            <a:r>
              <a:rPr lang="ru-RU" dirty="0"/>
              <a:t>Площадь квадрата: S = а²</a:t>
            </a:r>
          </a:p>
          <a:p>
            <a:pPr marL="514350" indent="-514350">
              <a:buAutoNum type="arabicPeriod"/>
            </a:pPr>
            <a:r>
              <a:rPr lang="ru-RU" dirty="0"/>
              <a:t>Площадь круга: S = ПR ²</a:t>
            </a:r>
          </a:p>
          <a:p>
            <a:pPr marL="514350" indent="-514350">
              <a:buAutoNum type="arabicPeriod"/>
            </a:pPr>
            <a:r>
              <a:rPr lang="ru-RU" dirty="0"/>
              <a:t>Теорему Пифагора: </a:t>
            </a:r>
            <a:r>
              <a:rPr lang="ru-RU" dirty="0" err="1"/>
              <a:t>c</a:t>
            </a:r>
            <a:r>
              <a:rPr lang="ru-RU" dirty="0"/>
              <a:t>² = </a:t>
            </a:r>
            <a:r>
              <a:rPr lang="ru-RU" dirty="0" err="1"/>
              <a:t>a</a:t>
            </a:r>
            <a:r>
              <a:rPr lang="ru-RU" dirty="0"/>
              <a:t> ²+ </a:t>
            </a:r>
            <a:r>
              <a:rPr lang="ru-RU" dirty="0" err="1"/>
              <a:t>b</a:t>
            </a:r>
            <a:r>
              <a:rPr lang="ru-RU" dirty="0"/>
              <a:t>²</a:t>
            </a:r>
          </a:p>
          <a:p>
            <a:pPr marL="514350" indent="-514350">
              <a:buAutoNum type="arabicPeriod"/>
            </a:pPr>
            <a:r>
              <a:rPr lang="ru-RU" dirty="0"/>
              <a:t> Формулы синуса, косинуса, тангенса острого угла в прямоугольном треугольнике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19672" y="2852936"/>
            <a:ext cx="5938937" cy="1500187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>
                <a:solidFill>
                  <a:schemeClr val="tx1"/>
                </a:solidFill>
              </a:rPr>
              <a:t>Печь для бани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52128"/>
          </a:xfrm>
        </p:spPr>
        <p:txBody>
          <a:bodyPr>
            <a:noAutofit/>
          </a:bodyPr>
          <a:lstStyle/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№1 Хозяин дачного участка строит баню с парным отоплением.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19256" cy="4425355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Размеры парного отделения: длина 3,1м, ширина 2,5м, высота 2,2м. Для разогрева парного помещения можно использовать электрическую или  дровяную печь. Три  возможных варианта даны в таблице.</a:t>
            </a: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67544" y="3861048"/>
          <a:ext cx="7920880" cy="2285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Печь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Тип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Отапливаемый объём,</a:t>
                      </a:r>
                      <a:r>
                        <a:rPr lang="ru-RU" sz="2000" b="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куб.м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Масса,</a:t>
                      </a:r>
                    </a:p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кг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b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Цена, руб.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Кентавр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8-16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Килиманджаро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дровяная</a:t>
                      </a:r>
                    </a:p>
                    <a:p>
                      <a:endParaRPr lang="ru-RU" sz="2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15-20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Ока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электрическая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12-18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25000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548680"/>
            <a:ext cx="8568952" cy="55774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№1  Для установки дровяной печи дополнительных затрат не потребуется. Установка электрической печи потребует подведения специального кабеля, что обойдется в 6000 руб. Кроме того, хозяин подсчитал , что за год электрическая печь израсходует 2500киловатт-часов электроэнергии по 3 руб. за 1 киловатт-час , а дровяная печь за год израсходует 1,5 куб.м дров, которые обойдутся по 1600 руб. за 1 куб.м.</a:t>
            </a:r>
          </a:p>
          <a:p>
            <a:pPr marL="514350" indent="-514350">
              <a:buAutoNum type="arabicPeriod"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Найдите объем парного отделения строящейся бани ( куб.м).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363272" cy="557748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1.1Найдите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объем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парного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отделения строящейся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бани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 куб.м)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Решение. Размеры парного отделения: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a=3,1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b=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2,5м;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2,2м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.V= a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V=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3,1·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2,5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·2,2 </a:t>
            </a: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7,75·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2,2 =17,05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0</a:t>
            </a:r>
          </a:p>
          <a:p>
            <a:pPr marL="514350" indent="-514350">
              <a:buNone/>
            </a:pP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=17,05( куб.м)</a:t>
            </a: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Ответ: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835696" y="5805264"/>
          <a:ext cx="1944220" cy="57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8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8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88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888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38884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,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  <p:sp>
        <p:nvSpPr>
          <p:cNvPr id="6" name="Скругленная прямоугольная выноска 5"/>
          <p:cNvSpPr/>
          <p:nvPr/>
        </p:nvSpPr>
        <p:spPr>
          <a:xfrm>
            <a:off x="4499992" y="3068960"/>
            <a:ext cx="4392488" cy="3384376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Размеры парного отделения: длина 3,1м, ширина 2,5м, высота 2,2м. Для разогрева парного помещения можно использовать электрическую или  дровяную печь. Три  возможных варианта даны в таблице.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5327576" y="0"/>
            <a:ext cx="3816424" cy="1971600"/>
          </a:xfrm>
          <a:prstGeom prst="wedgeRoundRect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 algn="ctr"/>
            <a:r>
              <a:rPr lang="ru-RU" sz="2000" dirty="0">
                <a:solidFill>
                  <a:srgbClr val="FF0000"/>
                </a:solidFill>
              </a:rPr>
              <a:t>  31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25=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(30+1)·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25=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750+25=775    </a:t>
            </a:r>
          </a:p>
          <a:p>
            <a:pPr marL="342900" indent="-342900" algn="ctr"/>
            <a:r>
              <a:rPr lang="ru-RU" sz="2000" dirty="0">
                <a:solidFill>
                  <a:srgbClr val="00B050"/>
                </a:solidFill>
              </a:rPr>
              <a:t>775 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· </a:t>
            </a:r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 =</a:t>
            </a:r>
          </a:p>
          <a:p>
            <a:pPr marL="342900" indent="-342900" algn="ctr"/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 (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700+70+5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)·22</a:t>
            </a:r>
          </a:p>
          <a:p>
            <a:pPr marL="342900" indent="-342900"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ru-RU" sz="2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15400+1540+110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=17 050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793</TotalTime>
  <Words>2015</Words>
  <Application>Microsoft Office PowerPoint</Application>
  <PresentationFormat>Экран (4:3)</PresentationFormat>
  <Paragraphs>413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           «Решение практико-ориентированных  задач ОГЭ».  Задачи на печь. Математика. 9 класс.  </vt:lpstr>
      <vt:lpstr>Содержание </vt:lpstr>
      <vt:lpstr>ГИПОТЕЗА</vt:lpstr>
      <vt:lpstr>Умения при решении практических задач :</vt:lpstr>
      <vt:lpstr>Формулы:</vt:lpstr>
      <vt:lpstr>Слайд 6</vt:lpstr>
      <vt:lpstr> №1 Хозяин дачного участка строит баню с парным отоплением. </vt:lpstr>
      <vt:lpstr>Слайд 8</vt:lpstr>
      <vt:lpstr>Слайд 9</vt:lpstr>
      <vt:lpstr>2.1 На сколько рублей дровяная печь, подходящая по отапливаемому объему парного отделения обойдется дешевле электрической с учетом установки?  </vt:lpstr>
      <vt:lpstr>2. 1 На сколько рублей дровяная печь, подходящая по отапливаемому объему парного отделения обойдется дешевле электрической с учетом установки?  </vt:lpstr>
      <vt:lpstr>Слайд 12</vt:lpstr>
      <vt:lpstr>4.1Доставка печи из магазина до участка стоит 800 рублей. При покупки печи ценой выше 20000 рублей магазин   предлагает скидку 5% на товар и 35% на доставку. Сколько будет стоить покупка печи «Килиманджаро» вместе с доставкой на этих условиях?                                 </vt:lpstr>
      <vt:lpstr> 5.1 Хозяин  выбрал дровяную печь.  Чертеж печи показан на рис .2  Размеры указаны в сантиметрах.            Рис. 2</vt:lpstr>
      <vt:lpstr>5.1 Решение. АВ=38 , тогда ВN=38:2=19  ОВ=ОА=ОК=R – радиус кожуха. КN= 65-52=13, тогда ОN=R-13.  Треугольник ВON –прямоугольный по теореме Пифагора .</vt:lpstr>
      <vt:lpstr>№2 Хозяин дачного участка строит баню с парным отоплением. Размеры парного отделения:</vt:lpstr>
      <vt:lpstr>Слайд 17</vt:lpstr>
      <vt:lpstr>Слайд 18</vt:lpstr>
      <vt:lpstr>2.2 На сколько рублей дровяная печь, подходящая по отапливаемому объему парного отделения обойдется дешевле электрической с учетом установки?  </vt:lpstr>
      <vt:lpstr>2.2 На сколько рублей дровяная печь, подходящая по отапливаемому объему парного отделения обойдется дешевле электрической с учетом установки?  </vt:lpstr>
      <vt:lpstr>Слайд 21</vt:lpstr>
      <vt:lpstr>4.2 Доставка печи из магазина до участка стоит 800 рублей. При покупки печи ценой выше 20000 рублей магазин предлагает скидку 5% на товар и 20% на доставку. Сколько будет стоить покупка печи «Огонек» вместе с доставкой на этих условиях?                                 Помни 5% =0,05 ; 20% = 0,2</vt:lpstr>
      <vt:lpstr>4.2Доставка печи из магазина до участка стоит 800 рублей. При покупки печи ценой выше 20000 рублей магазин предлагает скидку 5% на товар и 20% на доставку. Сколько будет стоить покупка печи «Огонек» вместе с доставкой на этих условиях?                                </vt:lpstr>
      <vt:lpstr>5.2 Хозяин дровяную печь.  Чертеж печи показан на рис .2  Размеры указаны в сантиметрах.            Рис. 2</vt:lpstr>
      <vt:lpstr>Решение. ОВ=ОА=ОК=R – радиус кожуха. КN= 72-64=8, тогда ОN=R-8. АВ=50 , тогда ВN=50:2=25 Треугольник ВON –прямоугольный по теореме Пифагора .</vt:lpstr>
      <vt:lpstr>Спасибо за внимание.  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Практические задачи ОГЭ по математике  №1- № 5  с  решениями и ответами</dc:title>
  <dc:creator>вера</dc:creator>
  <cp:lastModifiedBy>User</cp:lastModifiedBy>
  <cp:revision>76</cp:revision>
  <dcterms:created xsi:type="dcterms:W3CDTF">2021-01-24T08:35:44Z</dcterms:created>
  <dcterms:modified xsi:type="dcterms:W3CDTF">2025-09-15T04:01:14Z</dcterms:modified>
</cp:coreProperties>
</file>