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5" r:id="rId1"/>
  </p:sldMasterIdLst>
  <p:notesMasterIdLst>
    <p:notesMasterId r:id="rId42"/>
  </p:notesMasterIdLst>
  <p:sldIdLst>
    <p:sldId id="256" r:id="rId2"/>
    <p:sldId id="297" r:id="rId3"/>
    <p:sldId id="262" r:id="rId4"/>
    <p:sldId id="257" r:id="rId5"/>
    <p:sldId id="280" r:id="rId6"/>
    <p:sldId id="271" r:id="rId7"/>
    <p:sldId id="269" r:id="rId8"/>
    <p:sldId id="286" r:id="rId9"/>
    <p:sldId id="266" r:id="rId10"/>
    <p:sldId id="287" r:id="rId11"/>
    <p:sldId id="275" r:id="rId12"/>
    <p:sldId id="258" r:id="rId13"/>
    <p:sldId id="289" r:id="rId14"/>
    <p:sldId id="288" r:id="rId15"/>
    <p:sldId id="290" r:id="rId16"/>
    <p:sldId id="274" r:id="rId17"/>
    <p:sldId id="298" r:id="rId18"/>
    <p:sldId id="300" r:id="rId19"/>
    <p:sldId id="301" r:id="rId20"/>
    <p:sldId id="302" r:id="rId21"/>
    <p:sldId id="303" r:id="rId22"/>
    <p:sldId id="304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299" r:id="rId31"/>
    <p:sldId id="261" r:id="rId32"/>
    <p:sldId id="312" r:id="rId33"/>
    <p:sldId id="313" r:id="rId34"/>
    <p:sldId id="314" r:id="rId35"/>
    <p:sldId id="318" r:id="rId36"/>
    <p:sldId id="315" r:id="rId37"/>
    <p:sldId id="316" r:id="rId38"/>
    <p:sldId id="317" r:id="rId39"/>
    <p:sldId id="319" r:id="rId40"/>
    <p:sldId id="320" r:id="rId41"/>
  </p:sldIdLst>
  <p:sldSz cx="9144000" cy="6858000" type="screen4x3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7" autoAdjust="0"/>
    <p:restoredTop sz="94660"/>
  </p:normalViewPr>
  <p:slideViewPr>
    <p:cSldViewPr>
      <p:cViewPr varScale="1">
        <p:scale>
          <a:sx n="109" d="100"/>
          <a:sy n="109" d="100"/>
        </p:scale>
        <p:origin x="1680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010" tIns="45505" rIns="91010" bIns="45505" rtlCol="0"/>
          <a:lstStyle>
            <a:lvl1pPr algn="r">
              <a:defRPr sz="1200"/>
            </a:lvl1pPr>
          </a:lstStyle>
          <a:p>
            <a:fld id="{E5450EF3-E1DA-4966-9EE5-2338D266045E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10" tIns="45505" rIns="91010" bIns="45505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1010" tIns="45505" rIns="91010" bIns="45505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r">
              <a:defRPr sz="1200"/>
            </a:lvl1pPr>
          </a:lstStyle>
          <a:p>
            <a:fld id="{F96392F9-F1A4-460F-AEE3-8A8E274877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7394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392F9-F1A4-460F-AEE3-8A8E274877C5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3381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392F9-F1A4-460F-AEE3-8A8E274877C5}" type="slidenum">
              <a:rPr lang="ru-RU" smtClean="0"/>
              <a:pPr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0280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392F9-F1A4-460F-AEE3-8A8E274877C5}" type="slidenum">
              <a:rPr lang="ru-RU" smtClean="0"/>
              <a:pPr/>
              <a:t>28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280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392F9-F1A4-460F-AEE3-8A8E274877C5}" type="slidenum">
              <a:rPr lang="ru-RU" smtClean="0"/>
              <a:pPr/>
              <a:t>29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7513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392F9-F1A4-460F-AEE3-8A8E274877C5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9874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392F9-F1A4-460F-AEE3-8A8E274877C5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72500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392F9-F1A4-460F-AEE3-8A8E274877C5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6728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392F9-F1A4-460F-AEE3-8A8E274877C5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3345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392F9-F1A4-460F-AEE3-8A8E274877C5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669635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392F9-F1A4-460F-AEE3-8A8E274877C5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3967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392F9-F1A4-460F-AEE3-8A8E274877C5}" type="slidenum">
              <a:rPr lang="ru-RU" smtClean="0"/>
              <a:pPr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7444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6392F9-F1A4-460F-AEE3-8A8E274877C5}" type="slidenum">
              <a:rPr lang="ru-RU" smtClean="0"/>
              <a:pPr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583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57B24-F0D2-4F7E-8087-DB88A1792D22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5AF54-EED4-45DF-807B-E69878F1A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632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57B24-F0D2-4F7E-8087-DB88A1792D22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5AF54-EED4-45DF-807B-E69878F1A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96201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57B24-F0D2-4F7E-8087-DB88A1792D22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5AF54-EED4-45DF-807B-E69878F1A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325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57B24-F0D2-4F7E-8087-DB88A1792D22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5AF54-EED4-45DF-807B-E69878F1A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692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57B24-F0D2-4F7E-8087-DB88A1792D22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5AF54-EED4-45DF-807B-E69878F1A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86844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57B24-F0D2-4F7E-8087-DB88A1792D22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5AF54-EED4-45DF-807B-E69878F1A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4148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57B24-F0D2-4F7E-8087-DB88A1792D22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5AF54-EED4-45DF-807B-E69878F1A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9959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57B24-F0D2-4F7E-8087-DB88A1792D22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5AF54-EED4-45DF-807B-E69878F1A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76254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57B24-F0D2-4F7E-8087-DB88A1792D22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5AF54-EED4-45DF-807B-E69878F1A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037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57B24-F0D2-4F7E-8087-DB88A1792D22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5AF54-EED4-45DF-807B-E69878F1A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59513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857B24-F0D2-4F7E-8087-DB88A1792D22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85AF54-EED4-45DF-807B-E69878F1A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11657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57B24-F0D2-4F7E-8087-DB88A1792D22}" type="datetimeFigureOut">
              <a:rPr lang="ru-RU" smtClean="0"/>
              <a:pPr/>
              <a:t>15.09.2025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5AF54-EED4-45DF-807B-E69878F1A11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0298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gif"/><Relationship Id="rId4" Type="http://schemas.openxmlformats.org/officeDocument/2006/relationships/image" Target="../media/image43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755576" y="188640"/>
            <a:ext cx="8640960" cy="64869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автономное учреждение дополнительного образования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«Центр детского творчества»</a:t>
            </a:r>
            <a:endParaRPr lang="ru-RU" sz="1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67544" y="2348880"/>
            <a:ext cx="8496944" cy="167317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4800" b="1" dirty="0" smtClean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мы знаем о выборах?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sz="4800" b="1" dirty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Интеллектуальная игра  </a:t>
            </a:r>
            <a:r>
              <a:rPr lang="ru-RU" sz="4800" b="1" dirty="0" smtClean="0">
                <a:ln/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«ТРИБУНА МНЕНИЙ»</a:t>
            </a:r>
            <a:endParaRPr lang="ru-RU" sz="4800" b="1" dirty="0">
              <a:ln/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6318448" y="4032448"/>
            <a:ext cx="2825552" cy="282555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1080120" cy="108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1320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8931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907704" y="4221088"/>
            <a:ext cx="74703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Листовка</a:t>
            </a:r>
            <a:r>
              <a:rPr lang="ru-RU" sz="24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печатный агитационный материал, содержащий признаки предвыборной агитации и предназначенный для массового распространения и обнародования в ходе избирательной компании.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91680" y="404664"/>
            <a:ext cx="7286527" cy="24035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77606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Рисунок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91680" y="2708920"/>
            <a:ext cx="1080120" cy="639762"/>
          </a:xfrm>
        </p:spPr>
        <p:txBody>
          <a:bodyPr>
            <a:noAutofit/>
          </a:bodyPr>
          <a:lstStyle/>
          <a:p>
            <a:r>
              <a:rPr lang="ru-RU" sz="3600" dirty="0" smtClean="0"/>
              <a:t>Л=П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4077072"/>
            <a:ext cx="69127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Паспорт</a:t>
            </a:r>
            <a:r>
              <a:rPr lang="ru-RU" sz="2400" dirty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3333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основной документ, удостоверяющий личность гражданина на территории государства или за его пределами.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люс 12"/>
          <p:cNvSpPr/>
          <p:nvPr/>
        </p:nvSpPr>
        <p:spPr>
          <a:xfrm>
            <a:off x="4031940" y="1340768"/>
            <a:ext cx="1080120" cy="1080120"/>
          </a:xfrm>
          <a:prstGeom prst="mathPlu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915816" y="548680"/>
            <a:ext cx="1031051" cy="24622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dirty="0" smtClean="0">
                <a:ln w="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,,,</a:t>
            </a:r>
            <a:endParaRPr lang="ru-RU" sz="6600" dirty="0">
              <a:ln w="0"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  <a:p>
            <a:pPr algn="ctr"/>
            <a:endParaRPr lang="ru-RU" sz="8800" dirty="0">
              <a:ln w="0"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556792"/>
            <a:ext cx="2015279" cy="11241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692696"/>
            <a:ext cx="3503579" cy="2304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3720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Рисунок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483768" y="3789040"/>
            <a:ext cx="698477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Референдум</a:t>
            </a:r>
            <a:r>
              <a:rPr lang="ru-RU" sz="24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 — форма непосредственного </a:t>
            </a:r>
          </a:p>
          <a:p>
            <a:r>
              <a:rPr lang="ru-RU" sz="24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волеизъявления граждан, выражающаяся в </a:t>
            </a:r>
          </a:p>
          <a:p>
            <a:r>
              <a:rPr lang="ru-RU" sz="24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голосовании по наиболее значимым вопросам общегосударственного, регионального или местного значения.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720" y="548680"/>
            <a:ext cx="6840760" cy="2148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2070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684" b="58000"/>
          <a:stretch/>
        </p:blipFill>
        <p:spPr>
          <a:xfrm>
            <a:off x="1475656" y="548680"/>
            <a:ext cx="3270560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2054360" y="4005064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избирателей</a:t>
            </a:r>
            <a:r>
              <a:rPr lang="ru-RU" sz="240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это документ, где указано количество граждан, имеющих право отдать свой голос на предстоящих выборах.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548680"/>
            <a:ext cx="3989622" cy="2088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22003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907704" y="5229200"/>
            <a:ext cx="65527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Тайное голосование </a:t>
            </a:r>
            <a:r>
              <a:rPr lang="ru-RU" sz="240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— вид голосования, при котором участники голосуют анонимно (тайно).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404664"/>
            <a:ext cx="3294934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8177" y="2276872"/>
            <a:ext cx="5738279" cy="2176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00954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23728" y="4653136"/>
            <a:ext cx="63367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2400" b="1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збирательный участок</a:t>
            </a:r>
            <a:r>
              <a:rPr lang="ru-RU" sz="24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— территориальная </a:t>
            </a:r>
          </a:p>
          <a:p>
            <a:r>
              <a:rPr lang="ru-RU" sz="24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единица, образуемая в период выборов и</a:t>
            </a:r>
          </a:p>
          <a:p>
            <a:r>
              <a:rPr lang="ru-RU" sz="24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референдумов, для проведения голосования </a:t>
            </a:r>
          </a:p>
          <a:p>
            <a:r>
              <a:rPr lang="ru-RU" sz="24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 подсчёта голосов.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260648"/>
            <a:ext cx="7248173" cy="1800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9992" y="2204864"/>
            <a:ext cx="4176464" cy="19593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09695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27784" y="3356992"/>
            <a:ext cx="1195028" cy="63976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 А=Е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1690689"/>
            <a:ext cx="151216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</a:t>
            </a:r>
            <a:endParaRPr lang="ru-RU" sz="9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61895" y="1771544"/>
            <a:ext cx="145501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АТ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4437112"/>
            <a:ext cx="63307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Электорат</a:t>
            </a:r>
            <a:r>
              <a:rPr lang="ru-RU" sz="24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—</a:t>
            </a:r>
            <a:r>
              <a:rPr lang="ru-RU" sz="2400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круг</a:t>
            </a:r>
            <a:r>
              <a:rPr lang="ru-RU" sz="2400" b="0" i="0" dirty="0" smtClean="0">
                <a:solidFill>
                  <a:srgbClr val="202122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сторонников определенной организации, избирателей, голосующих за определённую партию на парламентских, президентских или муниципальных</a:t>
            </a:r>
            <a:r>
              <a:rPr lang="ru-RU" sz="2400" dirty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srgbClr val="20212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выборах.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люс 13"/>
          <p:cNvSpPr/>
          <p:nvPr/>
        </p:nvSpPr>
        <p:spPr>
          <a:xfrm>
            <a:off x="1331640" y="2060848"/>
            <a:ext cx="1080120" cy="1080120"/>
          </a:xfrm>
          <a:prstGeom prst="mathPlu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люс 14"/>
          <p:cNvSpPr/>
          <p:nvPr/>
        </p:nvSpPr>
        <p:spPr>
          <a:xfrm>
            <a:off x="3635896" y="1988840"/>
            <a:ext cx="1080120" cy="1080120"/>
          </a:xfrm>
          <a:prstGeom prst="mathPlu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люс 15"/>
          <p:cNvSpPr/>
          <p:nvPr/>
        </p:nvSpPr>
        <p:spPr>
          <a:xfrm>
            <a:off x="6300192" y="2060848"/>
            <a:ext cx="1080120" cy="1080120"/>
          </a:xfrm>
          <a:prstGeom prst="mathPlu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5868144" y="692696"/>
            <a:ext cx="55976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 smtClean="0">
                <a:ln w="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,</a:t>
            </a:r>
            <a:endParaRPr lang="ru-RU" sz="8800" dirty="0">
              <a:ln w="0"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1705626"/>
            <a:ext cx="2297832" cy="172337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268760"/>
            <a:ext cx="2031973" cy="2249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6281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6063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55776" y="1988840"/>
            <a:ext cx="614924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22225">
                  <a:solidFill>
                    <a:srgbClr val="002060"/>
                  </a:solidFill>
                  <a:prstDash val="solid"/>
                </a:ln>
                <a:gradFill>
                  <a:gsLst>
                    <a:gs pos="50000">
                      <a:schemeClr val="bg1"/>
                    </a:gs>
                    <a:gs pos="64000">
                      <a:srgbClr val="0070C0"/>
                    </a:gs>
                    <a:gs pos="72000">
                      <a:srgbClr val="FF0000"/>
                    </a:gs>
                  </a:gsLst>
                  <a:lin ang="5400000" scaled="1"/>
                </a:gradFill>
              </a:rPr>
              <a:t>«Избирательное право»</a:t>
            </a:r>
            <a:endParaRPr lang="ru-RU" sz="4400" b="1" dirty="0">
              <a:ln w="22225">
                <a:solidFill>
                  <a:srgbClr val="002060"/>
                </a:solidFill>
                <a:prstDash val="solid"/>
              </a:ln>
              <a:gradFill>
                <a:gsLst>
                  <a:gs pos="50000">
                    <a:schemeClr val="bg1"/>
                  </a:gs>
                  <a:gs pos="64000">
                    <a:srgbClr val="0070C0"/>
                  </a:gs>
                  <a:gs pos="72000">
                    <a:srgbClr val="FF0000"/>
                  </a:gs>
                </a:gsLst>
                <a:lin ang="5400000" scaled="1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476672"/>
            <a:ext cx="321286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>
                <a:ln w="22225">
                  <a:solidFill>
                    <a:srgbClr val="002060"/>
                  </a:solidFill>
                  <a:prstDash val="solid"/>
                </a:ln>
                <a:gradFill>
                  <a:gsLst>
                    <a:gs pos="49000">
                      <a:schemeClr val="bg1"/>
                    </a:gs>
                    <a:gs pos="64000">
                      <a:srgbClr val="0070C0"/>
                    </a:gs>
                    <a:gs pos="72000">
                      <a:srgbClr val="FF0000"/>
                    </a:gs>
                  </a:gsLst>
                  <a:lin ang="5400000" scaled="1"/>
                </a:gradFill>
              </a:rPr>
              <a:t>2</a:t>
            </a:r>
            <a:r>
              <a:rPr lang="ru-RU" sz="6600" b="1" dirty="0" smtClean="0">
                <a:ln w="22225">
                  <a:solidFill>
                    <a:srgbClr val="002060"/>
                  </a:solidFill>
                  <a:prstDash val="solid"/>
                </a:ln>
                <a:gradFill>
                  <a:gsLst>
                    <a:gs pos="49000">
                      <a:schemeClr val="bg1"/>
                    </a:gs>
                    <a:gs pos="64000">
                      <a:srgbClr val="0070C0"/>
                    </a:gs>
                    <a:gs pos="72000">
                      <a:srgbClr val="FF0000"/>
                    </a:gs>
                  </a:gsLst>
                  <a:lin ang="5400000" scaled="1"/>
                </a:gradFill>
              </a:rPr>
              <a:t>  раунд</a:t>
            </a:r>
            <a:endParaRPr lang="ru-RU" sz="6600" b="1" dirty="0">
              <a:ln w="22225">
                <a:solidFill>
                  <a:srgbClr val="002060"/>
                </a:solidFill>
                <a:prstDash val="solid"/>
              </a:ln>
              <a:gradFill>
                <a:gsLst>
                  <a:gs pos="49000">
                    <a:schemeClr val="bg1"/>
                  </a:gs>
                  <a:gs pos="64000">
                    <a:srgbClr val="0070C0"/>
                  </a:gs>
                  <a:gs pos="72000">
                    <a:srgbClr val="FF0000"/>
                  </a:gs>
                </a:gsLst>
                <a:lin ang="5400000" scaled="1"/>
              </a:gra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452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915816" y="4797152"/>
            <a:ext cx="33123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(избиратель)</a:t>
            </a:r>
            <a:endParaRPr lang="ru-RU" sz="40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764704"/>
            <a:ext cx="864096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cap="none" spc="0" dirty="0" smtClean="0">
                <a:ln/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1. Как </a:t>
            </a:r>
            <a:r>
              <a:rPr lang="ru-RU" sz="4400" b="1" cap="none" spc="0" dirty="0">
                <a:ln/>
                <a:solidFill>
                  <a:schemeClr val="accent2">
                    <a:lumMod val="50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гражданин РФ, обладающий активным избирательным правом?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491880" y="407707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Autofit/>
          </a:bodyPr>
          <a:lstStyle/>
          <a:p>
            <a:endPara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638477"/>
            <a:ext cx="2213422" cy="321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1135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635896" y="4869160"/>
            <a:ext cx="33123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 </a:t>
            </a:r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764704"/>
            <a:ext cx="864096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400" b="1" dirty="0" smtClean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400" b="1" dirty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какого возраста гражданин РФ имеет право избирать? </a:t>
            </a:r>
            <a:endParaRPr lang="ru-RU" sz="4400" b="1" cap="none" spc="0" dirty="0">
              <a:ln/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407707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Autofit/>
          </a:bodyPr>
          <a:lstStyle/>
          <a:p>
            <a:endPara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3638477"/>
            <a:ext cx="2213422" cy="3219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4366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6063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71800" y="1772816"/>
            <a:ext cx="468795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>
                <a:ln w="22225">
                  <a:solidFill>
                    <a:srgbClr val="002060"/>
                  </a:solidFill>
                  <a:prstDash val="solid"/>
                </a:ln>
                <a:gradFill>
                  <a:gsLst>
                    <a:gs pos="50000">
                      <a:schemeClr val="bg1"/>
                    </a:gs>
                    <a:gs pos="64000">
                      <a:srgbClr val="0070C0"/>
                    </a:gs>
                    <a:gs pos="72000">
                      <a:srgbClr val="FF0000"/>
                    </a:gs>
                  </a:gsLst>
                  <a:lin ang="5400000" scaled="1"/>
                </a:gradFill>
              </a:rPr>
              <a:t>«Разминка»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476672"/>
            <a:ext cx="321286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22225">
                  <a:solidFill>
                    <a:srgbClr val="002060"/>
                  </a:solidFill>
                  <a:prstDash val="solid"/>
                </a:ln>
                <a:gradFill>
                  <a:gsLst>
                    <a:gs pos="49000">
                      <a:schemeClr val="bg1"/>
                    </a:gs>
                    <a:gs pos="64000">
                      <a:srgbClr val="0070C0"/>
                    </a:gs>
                    <a:gs pos="72000">
                      <a:srgbClr val="FF0000"/>
                    </a:gs>
                  </a:gsLst>
                  <a:lin ang="5400000" scaled="1"/>
                </a:gradFill>
              </a:rPr>
              <a:t>1  раунд</a:t>
            </a:r>
            <a:endParaRPr lang="ru-RU" sz="6600" b="1" dirty="0">
              <a:ln w="22225">
                <a:solidFill>
                  <a:srgbClr val="002060"/>
                </a:solidFill>
                <a:prstDash val="solid"/>
              </a:ln>
              <a:gradFill>
                <a:gsLst>
                  <a:gs pos="49000">
                    <a:schemeClr val="bg1"/>
                  </a:gs>
                  <a:gs pos="64000">
                    <a:srgbClr val="0070C0"/>
                  </a:gs>
                  <a:gs pos="72000">
                    <a:srgbClr val="FF0000"/>
                  </a:gs>
                </a:gsLst>
                <a:lin ang="5400000" scaled="1"/>
              </a:gra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995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347864" y="4581128"/>
            <a:ext cx="33123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(урна)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764704"/>
            <a:ext cx="864096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Как </a:t>
            </a:r>
            <a:r>
              <a:rPr lang="ru-RU" sz="4400" b="1" dirty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ящик, куда опускаются избирательные бюллетени? </a:t>
            </a:r>
            <a:endParaRPr lang="ru-RU" sz="4400" b="1" cap="none" spc="0" dirty="0">
              <a:ln/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407707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Autofit/>
          </a:bodyPr>
          <a:lstStyle/>
          <a:p>
            <a:endPara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2843475"/>
            <a:ext cx="3422581" cy="4006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419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2555776" y="4581128"/>
            <a:ext cx="33123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(бюллетень)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764704"/>
            <a:ext cx="864096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4400" b="1" dirty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400" b="1" dirty="0" smtClean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Назовите </a:t>
            </a:r>
            <a:r>
              <a:rPr lang="ru-RU" sz="4400" b="1" dirty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 со списком кандидатов? </a:t>
            </a:r>
            <a:endParaRPr lang="ru-RU" sz="4400" b="1" cap="none" spc="0" dirty="0">
              <a:ln/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407707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Autofit/>
          </a:bodyPr>
          <a:lstStyle/>
          <a:p>
            <a:endPara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48761">
            <a:off x="4519969" y="2967301"/>
            <a:ext cx="4428493" cy="295232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299544">
            <a:off x="4981140" y="3605213"/>
            <a:ext cx="4428493" cy="295232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70835">
            <a:off x="4803677" y="3780008"/>
            <a:ext cx="4428493" cy="2952328"/>
          </a:xfrm>
          <a:prstGeom prst="rect">
            <a:avLst/>
          </a:prstGeom>
        </p:spPr>
      </p:pic>
      <p:sp>
        <p:nvSpPr>
          <p:cNvPr id="18" name="Прямоугольник 17"/>
          <p:cNvSpPr/>
          <p:nvPr/>
        </p:nvSpPr>
        <p:spPr>
          <a:xfrm rot="1283397" flipV="1">
            <a:off x="7018099" y="3123038"/>
            <a:ext cx="305191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 rot="21025381" flipV="1">
            <a:off x="6589900" y="3886118"/>
            <a:ext cx="305191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 rot="3317293" flipV="1">
            <a:off x="8125492" y="4192667"/>
            <a:ext cx="305191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6322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79512" y="3717032"/>
            <a:ext cx="48965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(На избирательный участок)</a:t>
            </a:r>
            <a:endParaRPr lang="ru-RU" sz="40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764704"/>
            <a:ext cx="864096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sz="4400" b="1" dirty="0" smtClean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400" b="1" dirty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Куда избиратели приходят голосовать? </a:t>
            </a:r>
            <a:endParaRPr lang="ru-RU" sz="4400" b="1" cap="none" spc="0" dirty="0">
              <a:ln/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407707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Autofit/>
          </a:bodyPr>
          <a:lstStyle/>
          <a:p>
            <a:endPara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3645024"/>
            <a:ext cx="4111307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90546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043608" y="4653136"/>
            <a:ext cx="4824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(паспорт)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764704"/>
            <a:ext cx="864096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4400" b="1" dirty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 какого документа вам не разрешат </a:t>
            </a:r>
            <a:r>
              <a:rPr lang="ru-RU" sz="4400" b="1" dirty="0" smtClean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проголосовать</a:t>
            </a:r>
            <a:endParaRPr lang="ru-RU" sz="4400" b="1" cap="none" spc="0" dirty="0">
              <a:ln/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407707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Autofit/>
          </a:bodyPr>
          <a:lstStyle/>
          <a:p>
            <a:endPara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Picture background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871324"/>
            <a:ext cx="3035790" cy="3957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7169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043608" y="4653136"/>
            <a:ext cx="4824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(воскресенье)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764704"/>
            <a:ext cx="864096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В какой день недели назначается голосование на выборах? </a:t>
            </a:r>
            <a:endParaRPr lang="ru-RU" sz="4400" b="1" cap="none" spc="0" dirty="0">
              <a:ln/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407707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Autofit/>
          </a:bodyPr>
          <a:lstStyle/>
          <a:p>
            <a:endPara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6096" y="3861048"/>
            <a:ext cx="3448600" cy="2126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8737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395536" y="4005064"/>
            <a:ext cx="4824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(голос)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196752"/>
            <a:ext cx="8640960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ru-RU" sz="4400" b="1" dirty="0" smtClean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4400" b="1" dirty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избиратель имеет </a:t>
            </a:r>
            <a:r>
              <a:rPr lang="ru-RU" sz="4400" b="1" dirty="0" smtClean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…</a:t>
            </a:r>
            <a:endParaRPr lang="ru-RU" sz="4400" b="1" cap="none" spc="0" dirty="0">
              <a:ln/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407707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Autofit/>
          </a:bodyPr>
          <a:lstStyle/>
          <a:p>
            <a:endPara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4328" y="2132856"/>
            <a:ext cx="5441410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3439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07504" y="3789040"/>
            <a:ext cx="4824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(граждане России)</a:t>
            </a:r>
            <a:endParaRPr lang="ru-RU" sz="40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764704"/>
            <a:ext cx="864096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</a:t>
            </a:r>
            <a:r>
              <a:rPr lang="ru-RU" sz="4400" b="1" dirty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может баллотироваться в </a:t>
            </a:r>
            <a:r>
              <a:rPr lang="ru-RU" sz="4400" b="1" dirty="0" smtClean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президенты? </a:t>
            </a:r>
            <a:endParaRPr lang="ru-RU" sz="4400" b="1" cap="none" spc="0" dirty="0">
              <a:ln/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407707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Autofit/>
          </a:bodyPr>
          <a:lstStyle/>
          <a:p>
            <a:endPara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3429000"/>
            <a:ext cx="4443986" cy="2499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173302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259632" y="3356992"/>
            <a:ext cx="4824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(35 лет)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620688"/>
            <a:ext cx="864096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</a:t>
            </a:r>
            <a:r>
              <a:rPr lang="ru-RU" sz="4400" b="1" dirty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какого возраста можно стать Президентом </a:t>
            </a:r>
            <a:r>
              <a:rPr lang="ru-RU" sz="4400" b="1" dirty="0" smtClean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РФ? </a:t>
            </a:r>
            <a:endParaRPr lang="ru-RU" sz="4400" b="1" cap="none" spc="0" dirty="0">
              <a:ln/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407707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Autofit/>
          </a:bodyPr>
          <a:lstStyle/>
          <a:p>
            <a:endPara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283968" y="2780928"/>
            <a:ext cx="4536504" cy="3914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6160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755576" y="4365104"/>
            <a:ext cx="4824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 лет)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692696"/>
            <a:ext cx="864096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sz="4400" b="1" dirty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На какой период выбирают президента в </a:t>
            </a:r>
            <a:r>
              <a:rPr lang="ru-RU" sz="4400" b="1" dirty="0" smtClean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России? </a:t>
            </a:r>
            <a:endParaRPr lang="ru-RU" sz="4400" b="1" cap="none" spc="0" dirty="0">
              <a:ln/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407707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Autofit/>
          </a:bodyPr>
          <a:lstStyle/>
          <a:p>
            <a:endPara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4008" y="3645024"/>
            <a:ext cx="4499992" cy="25321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54195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1187624" y="4221088"/>
            <a:ext cx="4824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(Президент)</a:t>
            </a:r>
            <a:endParaRPr lang="ru-RU" sz="4000" b="1" dirty="0" smtClean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188640"/>
            <a:ext cx="8640960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ru-RU" sz="4400" b="1" dirty="0" smtClean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sz="4400" b="1" dirty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Кто является верховным главнокомандующим Вооруженных сил Российской </a:t>
            </a:r>
            <a:r>
              <a:rPr lang="ru-RU" sz="4400" b="1" dirty="0" smtClean="0">
                <a:ln/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Федерации? </a:t>
            </a:r>
            <a:endParaRPr lang="ru-RU" sz="4400" b="1" cap="none" spc="0" dirty="0">
              <a:ln/>
              <a:solidFill>
                <a:schemeClr val="accent2">
                  <a:lumMod val="5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491880" y="4077072"/>
            <a:ext cx="914400" cy="914400"/>
          </a:xfrm>
          <a:prstGeom prst="rect">
            <a:avLst/>
          </a:prstGeom>
        </p:spPr>
        <p:txBody>
          <a:bodyPr vert="horz" wrap="none" lIns="91440" tIns="45720" rIns="91440" bIns="45720" rtlCol="0" anchor="b">
            <a:noAutofit/>
          </a:bodyPr>
          <a:lstStyle/>
          <a:p>
            <a:endParaRPr lang="ru-RU" sz="18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088" y="3356992"/>
            <a:ext cx="2981722" cy="29695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837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Рисунок 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4616021"/>
              </p:ext>
            </p:extLst>
          </p:nvPr>
        </p:nvGraphicFramePr>
        <p:xfrm>
          <a:off x="7092280" y="3501008"/>
          <a:ext cx="1224136" cy="762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2241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62000">
                <a:tc>
                  <a:txBody>
                    <a:bodyPr/>
                    <a:lstStyle/>
                    <a:p>
                      <a:r>
                        <a:rPr lang="ru-RU" sz="4400" dirty="0" smtClean="0"/>
                        <a:t>Л=Н</a:t>
                      </a:r>
                      <a:endParaRPr lang="ru-RU" sz="4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527250"/>
              </p:ext>
            </p:extLst>
          </p:nvPr>
        </p:nvGraphicFramePr>
        <p:xfrm>
          <a:off x="1475656" y="3501008"/>
          <a:ext cx="1017092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1709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В=Б</a:t>
                      </a:r>
                      <a:endParaRPr lang="ru-RU" sz="3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195736" y="4509120"/>
            <a:ext cx="608277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Бюллетень —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документ, который используется на выборах и референдумах. Он фиксирует волеизъявления участников, имеющие юридическое значение для подведения итогов.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8224" y="548680"/>
            <a:ext cx="2183021" cy="3096344"/>
          </a:xfrm>
          <a:prstGeom prst="rect">
            <a:avLst/>
          </a:prstGeom>
        </p:spPr>
      </p:pic>
      <p:sp>
        <p:nvSpPr>
          <p:cNvPr id="19" name="Плюс 18"/>
          <p:cNvSpPr/>
          <p:nvPr/>
        </p:nvSpPr>
        <p:spPr>
          <a:xfrm>
            <a:off x="5940152" y="1772816"/>
            <a:ext cx="1080120" cy="1080120"/>
          </a:xfrm>
          <a:prstGeom prst="mathPlu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люс 19"/>
          <p:cNvSpPr/>
          <p:nvPr/>
        </p:nvSpPr>
        <p:spPr>
          <a:xfrm>
            <a:off x="2411760" y="1772816"/>
            <a:ext cx="1080120" cy="1080120"/>
          </a:xfrm>
          <a:prstGeom prst="mathPlu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979712" y="332656"/>
            <a:ext cx="93487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 smtClean="0">
                <a:ln w="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,,</a:t>
            </a:r>
            <a:endParaRPr lang="ru-RU" sz="8800" dirty="0">
              <a:ln w="0"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47691" y="1736685"/>
            <a:ext cx="2447764" cy="122388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3868" y="1556792"/>
            <a:ext cx="2376264" cy="1584176"/>
          </a:xfrm>
          <a:prstGeom prst="rect">
            <a:avLst/>
          </a:prstGeom>
        </p:spPr>
      </p:pic>
      <p:sp>
        <p:nvSpPr>
          <p:cNvPr id="29" name="Прямоугольник 28"/>
          <p:cNvSpPr/>
          <p:nvPr/>
        </p:nvSpPr>
        <p:spPr>
          <a:xfrm>
            <a:off x="5652120" y="404664"/>
            <a:ext cx="559769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 smtClean="0">
                <a:ln w="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,</a:t>
            </a:r>
            <a:endParaRPr lang="ru-RU" sz="8800" dirty="0">
              <a:ln w="0"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297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6063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14215" y="1988840"/>
            <a:ext cx="563237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22225">
                  <a:solidFill>
                    <a:srgbClr val="002060"/>
                  </a:solidFill>
                  <a:prstDash val="solid"/>
                </a:ln>
                <a:gradFill>
                  <a:gsLst>
                    <a:gs pos="50000">
                      <a:schemeClr val="bg1"/>
                    </a:gs>
                    <a:gs pos="64000">
                      <a:srgbClr val="0070C0"/>
                    </a:gs>
                    <a:gs pos="72000">
                      <a:srgbClr val="FF0000"/>
                    </a:gs>
                  </a:gsLst>
                  <a:lin ang="5400000" scaled="1"/>
                </a:gradFill>
              </a:rPr>
              <a:t>«Типичные ситуации»</a:t>
            </a:r>
            <a:endParaRPr lang="ru-RU" sz="4400" b="1" dirty="0">
              <a:ln w="22225">
                <a:solidFill>
                  <a:srgbClr val="002060"/>
                </a:solidFill>
                <a:prstDash val="solid"/>
              </a:ln>
              <a:gradFill>
                <a:gsLst>
                  <a:gs pos="50000">
                    <a:schemeClr val="bg1"/>
                  </a:gs>
                  <a:gs pos="64000">
                    <a:srgbClr val="0070C0"/>
                  </a:gs>
                  <a:gs pos="72000">
                    <a:srgbClr val="FF0000"/>
                  </a:gs>
                </a:gsLst>
                <a:lin ang="5400000" scaled="1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476672"/>
            <a:ext cx="321286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22225">
                  <a:solidFill>
                    <a:srgbClr val="002060"/>
                  </a:solidFill>
                  <a:prstDash val="solid"/>
                </a:ln>
                <a:gradFill>
                  <a:gsLst>
                    <a:gs pos="49000">
                      <a:schemeClr val="bg1"/>
                    </a:gs>
                    <a:gs pos="64000">
                      <a:srgbClr val="0070C0"/>
                    </a:gs>
                    <a:gs pos="72000">
                      <a:srgbClr val="FF0000"/>
                    </a:gs>
                  </a:gsLst>
                  <a:lin ang="5400000" scaled="1"/>
                </a:gradFill>
              </a:rPr>
              <a:t>3  раунд</a:t>
            </a:r>
            <a:endParaRPr lang="ru-RU" sz="6600" b="1" dirty="0">
              <a:ln w="22225">
                <a:solidFill>
                  <a:srgbClr val="002060"/>
                </a:solidFill>
                <a:prstDash val="solid"/>
              </a:ln>
              <a:gradFill>
                <a:gsLst>
                  <a:gs pos="49000">
                    <a:schemeClr val="bg1"/>
                  </a:gs>
                  <a:gs pos="64000">
                    <a:srgbClr val="0070C0"/>
                  </a:gs>
                  <a:gs pos="72000">
                    <a:srgbClr val="FF0000"/>
                  </a:gs>
                </a:gsLst>
                <a:lin ang="5400000" scaled="1"/>
              </a:gra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720080" cy="72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64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238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39552" y="260648"/>
            <a:ext cx="8496944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 smtClean="0">
                <a:ln/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4400" b="1" dirty="0">
                <a:ln/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dirty="0">
                <a:ln/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Ученик средней школы Андрей М. заявил, что хочет участвовать в агитации за кандидата в президенты Российской Федерации П.В.. Однако в штабе ему в этом отказали. Правы ли были члены штаба?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621335" y="3933056"/>
            <a:ext cx="84969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</a:t>
            </a:r>
            <a:r>
              <a:rPr lang="ru-RU" sz="32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Да, правы, так как в избирательной деятельности (в том числе в агитации за кандидата) имеет право участвовать гражданин РФ, достигший 18-летнего возраста.</a:t>
            </a:r>
          </a:p>
          <a:p>
            <a:pPr lvl="0" algn="ctr"/>
            <a:endParaRPr lang="ru-RU" sz="3200" b="1" dirty="0">
              <a:ln/>
              <a:solidFill>
                <a:srgbClr val="ED7D31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7822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238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39552" y="197346"/>
            <a:ext cx="8496944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400" b="1" dirty="0">
                <a:ln/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4400" b="1" dirty="0" smtClean="0">
                <a:ln/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dirty="0">
                <a:ln/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Наташа Ю. со своим парнем Валерой В. во время голосования зашли вместе в одну кабину. Они мотивировали это тем, что не совсем определились со своим выбором и хотели еще вместе посоветоваться. Правы ли молодые люди?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4005064"/>
            <a:ext cx="84969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Ответ. Нет, каждый избиратель голосует лично и тайно, голосование за других лиц не допускается. В кабину для голосования нужно входить одному избирателю.</a:t>
            </a:r>
          </a:p>
          <a:p>
            <a:pPr lvl="0" algn="ctr"/>
            <a:endParaRPr lang="ru-RU" sz="3200" b="1" dirty="0">
              <a:ln/>
              <a:solidFill>
                <a:srgbClr val="ED7D31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206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39552" y="197346"/>
            <a:ext cx="8496944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ln/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</a:t>
            </a:r>
            <a:r>
              <a:rPr lang="ru-RU" sz="4400" b="1" dirty="0" smtClean="0">
                <a:ln/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b="1" dirty="0">
                <a:ln/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Студентов экономического техникума администрация обязала идти голосовать на выборы. Им необходимо было принести в техникум документ, подтверждающий участие</a:t>
            </a:r>
          </a:p>
          <a:p>
            <a:pPr lvl="0" algn="ctr"/>
            <a:r>
              <a:rPr lang="ru-RU" sz="2800" b="1" dirty="0">
                <a:ln/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голосовании. В противном случае студентам грозились не поставить зачет по основному. Правомерны ли действия администрации?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3933056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4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Ответ. Нет. Никто не может влиять на волеизъявление граждан Российской Федерации. Избирательная комиссия не выдает справки, подтверждающие участие граждан в выборах. Участие или не участие студентов в выборах не влияет на получение оценок. Таким образом, администрация техникума нарушает законы РФ о выборах.</a:t>
            </a:r>
            <a:endParaRPr lang="ru-RU" sz="2400" b="1" dirty="0">
              <a:ln/>
              <a:solidFill>
                <a:srgbClr val="ED7D31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512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39552" y="197346"/>
            <a:ext cx="849694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ln/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200" b="1" dirty="0" smtClean="0">
                <a:ln/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dirty="0">
                <a:ln/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день выборов 18 марта, на свой избирательный участок пришел молодой человек Михаил. К. и заявил, что завтра 19 марта ему исполняется 18 лет. На этом основании он желает проголосовать. Однако избирательная комиссия ему отказала. Права ли она?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39552" y="4221088"/>
            <a:ext cx="849694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Ответ. Да, так как принимать участие в голосовании может гражданин РФ, которому на момент голосования уже исполнилось 18 лет.</a:t>
            </a:r>
            <a:endParaRPr lang="ru-RU" sz="3200" b="1" dirty="0">
              <a:ln/>
              <a:solidFill>
                <a:srgbClr val="ED7D31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1852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60632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627784" y="1844824"/>
            <a:ext cx="6192688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3200" b="1" dirty="0" smtClean="0">
                <a:ln w="22225">
                  <a:solidFill>
                    <a:srgbClr val="002060"/>
                  </a:solidFill>
                  <a:prstDash val="solid"/>
                </a:ln>
                <a:gradFill>
                  <a:gsLst>
                    <a:gs pos="50000">
                      <a:schemeClr val="bg1"/>
                    </a:gs>
                    <a:gs pos="64000">
                      <a:srgbClr val="0070C0"/>
                    </a:gs>
                    <a:gs pos="72000">
                      <a:srgbClr val="FF0000"/>
                    </a:gs>
                  </a:gsLst>
                  <a:lin ang="5400000" scaled="1"/>
                </a:gradFill>
              </a:rPr>
              <a:t>«</a:t>
            </a:r>
            <a:r>
              <a:rPr lang="ru-RU" sz="3200" b="1" dirty="0">
                <a:ln w="22225">
                  <a:solidFill>
                    <a:srgbClr val="002060"/>
                  </a:solidFill>
                  <a:prstDash val="solid"/>
                </a:ln>
                <a:gradFill>
                  <a:gsLst>
                    <a:gs pos="50000">
                      <a:schemeClr val="bg1"/>
                    </a:gs>
                    <a:gs pos="64000">
                      <a:srgbClr val="0070C0"/>
                    </a:gs>
                    <a:gs pos="72000">
                      <a:srgbClr val="FF0000"/>
                    </a:gs>
                  </a:gsLst>
                  <a:lin ang="5400000" scaled="1"/>
                </a:gradFill>
              </a:rPr>
              <a:t>Сказка – ложь, да в ней намек, избирателям – урок</a:t>
            </a:r>
            <a:r>
              <a:rPr lang="ru-RU" sz="3200" b="1" dirty="0" smtClean="0">
                <a:ln w="22225">
                  <a:solidFill>
                    <a:srgbClr val="002060"/>
                  </a:solidFill>
                  <a:prstDash val="solid"/>
                </a:ln>
                <a:gradFill>
                  <a:gsLst>
                    <a:gs pos="50000">
                      <a:schemeClr val="bg1"/>
                    </a:gs>
                    <a:gs pos="64000">
                      <a:srgbClr val="0070C0"/>
                    </a:gs>
                    <a:gs pos="72000">
                      <a:srgbClr val="FF0000"/>
                    </a:gs>
                  </a:gsLst>
                  <a:lin ang="5400000" scaled="1"/>
                </a:gradFill>
              </a:rPr>
              <a:t>».</a:t>
            </a:r>
            <a:endParaRPr lang="ru-RU" sz="3200" b="1" dirty="0">
              <a:ln w="22225">
                <a:solidFill>
                  <a:srgbClr val="002060"/>
                </a:solidFill>
                <a:prstDash val="solid"/>
              </a:ln>
              <a:gradFill>
                <a:gsLst>
                  <a:gs pos="50000">
                    <a:schemeClr val="bg1"/>
                  </a:gs>
                  <a:gs pos="64000">
                    <a:srgbClr val="0070C0"/>
                  </a:gs>
                  <a:gs pos="72000">
                    <a:srgbClr val="FF0000"/>
                  </a:gs>
                </a:gsLst>
                <a:lin ang="5400000" scaled="1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476672"/>
            <a:ext cx="3212867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dirty="0">
                <a:ln w="22225">
                  <a:solidFill>
                    <a:srgbClr val="002060"/>
                  </a:solidFill>
                  <a:prstDash val="solid"/>
                </a:ln>
                <a:gradFill>
                  <a:gsLst>
                    <a:gs pos="49000">
                      <a:schemeClr val="bg1"/>
                    </a:gs>
                    <a:gs pos="64000">
                      <a:srgbClr val="0070C0"/>
                    </a:gs>
                    <a:gs pos="72000">
                      <a:srgbClr val="FF0000"/>
                    </a:gs>
                  </a:gsLst>
                  <a:lin ang="5400000" scaled="1"/>
                </a:gradFill>
              </a:rPr>
              <a:t>4</a:t>
            </a:r>
            <a:r>
              <a:rPr lang="ru-RU" sz="6600" b="1" dirty="0" smtClean="0">
                <a:ln w="22225">
                  <a:solidFill>
                    <a:srgbClr val="002060"/>
                  </a:solidFill>
                  <a:prstDash val="solid"/>
                </a:ln>
                <a:gradFill>
                  <a:gsLst>
                    <a:gs pos="49000">
                      <a:schemeClr val="bg1"/>
                    </a:gs>
                    <a:gs pos="64000">
                      <a:srgbClr val="0070C0"/>
                    </a:gs>
                    <a:gs pos="72000">
                      <a:srgbClr val="FF0000"/>
                    </a:gs>
                  </a:gsLst>
                  <a:lin ang="5400000" scaled="1"/>
                </a:gradFill>
              </a:rPr>
              <a:t>  раунд</a:t>
            </a:r>
            <a:endParaRPr lang="ru-RU" sz="6600" b="1" dirty="0">
              <a:ln w="22225">
                <a:solidFill>
                  <a:srgbClr val="002060"/>
                </a:solidFill>
                <a:prstDash val="solid"/>
              </a:ln>
              <a:gradFill>
                <a:gsLst>
                  <a:gs pos="49000">
                    <a:schemeClr val="bg1"/>
                  </a:gs>
                  <a:gs pos="64000">
                    <a:srgbClr val="0070C0"/>
                  </a:gs>
                  <a:gs pos="72000">
                    <a:srgbClr val="FF0000"/>
                  </a:gs>
                </a:gsLst>
                <a:lin ang="5400000" scaled="1"/>
              </a:gra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2"/>
            <a:ext cx="720080" cy="72008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915816" y="5445224"/>
            <a:ext cx="56886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Даже в сказках, бывает, выполняются или нарушаются права.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Попробуйте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отгадать названия сказок.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84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611560" y="404664"/>
            <a:ext cx="849694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ln/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800" b="1" dirty="0" smtClean="0">
                <a:ln/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>
                <a:ln/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 сказке одна дама, воспользовавшись добрым поступком своего мужа, использует его для обогащения и продвижения по служебной лестнице, но впоследствии теряет все из-за безмерной тяги к богатству?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267744" y="3645024"/>
            <a:ext cx="727280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Ответ. </a:t>
            </a:r>
            <a:r>
              <a:rPr lang="ru-RU" sz="32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Сказка о рыбаке и рыбке»</a:t>
            </a:r>
            <a:endParaRPr lang="ru-RU" sz="3200" b="1" dirty="0">
              <a:ln/>
              <a:solidFill>
                <a:srgbClr val="ED7D31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792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39552" y="332656"/>
            <a:ext cx="8496944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600" b="1" dirty="0" smtClean="0">
                <a:ln/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2600" b="1" dirty="0">
                <a:ln/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 сказке речь идет о спортсмене, который, не имея достаточной физической подготовки, отправился на соревнования по бегу с препятствиями? Хитрость и незаурядная выдержка позволила ему подойти к самому финишу. Но финиш трагичен: проявив преступную самонадеянность и грубо нарушив правила техники безопасности, он погибает.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15816" y="3645024"/>
            <a:ext cx="568863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Ответ. </a:t>
            </a:r>
            <a:r>
              <a:rPr lang="ru-RU" sz="32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Колобок</a:t>
            </a:r>
            <a:r>
              <a:rPr lang="ru-RU" sz="32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b="1" dirty="0">
              <a:ln/>
              <a:solidFill>
                <a:srgbClr val="ED7D31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7660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39552" y="692696"/>
            <a:ext cx="84969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ln/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800" b="1" dirty="0" smtClean="0">
                <a:ln/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800" b="1" dirty="0">
                <a:ln/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 из сказок личность, во всех отношениях очень серая, осуществляет коварный план убийства двух лиц. И лишь благодаря общественности все заканчивается благополучно?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987824" y="3645024"/>
            <a:ext cx="705678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Ответ. </a:t>
            </a:r>
            <a:r>
              <a:rPr lang="ru-RU" sz="32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Красная шапочка»</a:t>
            </a:r>
            <a:endParaRPr lang="ru-RU" sz="3200" b="1" dirty="0">
              <a:ln/>
              <a:solidFill>
                <a:srgbClr val="ED7D31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6459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39552" y="476672"/>
            <a:ext cx="84969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b="1" dirty="0" smtClean="0">
                <a:ln/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ru-RU" sz="3600" b="1" dirty="0">
                <a:ln/>
                <a:solidFill>
                  <a:srgbClr val="99003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какой сказке невеста была украдена накануне свадьбы у одного жениха, убежала от другого и вышла замуж за третьего?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1835696" y="3645024"/>
            <a:ext cx="8496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Ответ. </a:t>
            </a:r>
            <a:r>
              <a:rPr lang="ru-RU" sz="32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b="1" dirty="0" err="1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Дюймовочка</a:t>
            </a:r>
            <a:r>
              <a:rPr lang="ru-RU" sz="3200" b="1" dirty="0" smtClean="0">
                <a:ln/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3200" b="1" dirty="0">
              <a:ln/>
              <a:solidFill>
                <a:srgbClr val="ED7D31">
                  <a:lumMod val="50000"/>
                </a:srgb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62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9600" dirty="0" smtClean="0"/>
              <a:t>             </a:t>
            </a:r>
          </a:p>
          <a:p>
            <a:pPr marL="0" indent="0">
              <a:buNone/>
            </a:pPr>
            <a:r>
              <a:rPr lang="ru-RU" sz="9600" dirty="0"/>
              <a:t> </a:t>
            </a:r>
            <a:r>
              <a:rPr lang="ru-RU" sz="9600" dirty="0" smtClean="0"/>
              <a:t>           </a:t>
            </a:r>
            <a:endParaRPr lang="ru-RU" sz="9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11" t="21012" r="23010" b="18599"/>
          <a:stretch/>
        </p:blipFill>
        <p:spPr bwMode="auto">
          <a:xfrm>
            <a:off x="2627784" y="548680"/>
            <a:ext cx="2524268" cy="23918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49218"/>
            <a:ext cx="2448272" cy="24666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05" t="16084" r="23651" b="67832"/>
          <a:stretch/>
        </p:blipFill>
        <p:spPr bwMode="auto">
          <a:xfrm>
            <a:off x="3059832" y="1916832"/>
            <a:ext cx="936104" cy="300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79712" y="3789040"/>
            <a:ext cx="709063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ыборы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— это процесс, в ходе которого граждане страны выбирают представителей в органы государственной власти или местного самоуправления.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Плюс 9"/>
          <p:cNvSpPr/>
          <p:nvPr/>
        </p:nvSpPr>
        <p:spPr>
          <a:xfrm>
            <a:off x="5076056" y="1268760"/>
            <a:ext cx="1080120" cy="1080120"/>
          </a:xfrm>
          <a:prstGeom prst="mathPlu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7376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30" name="Picture 6" descr="Picture background"/>
          <p:cNvPicPr>
            <a:picLocks noChangeAspect="1" noChangeArrowheads="1" noCrop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988840"/>
            <a:ext cx="5688632" cy="19753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Picture background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505075" cy="18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Picture background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132856"/>
            <a:ext cx="3931915" cy="5242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8185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Рисунок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61746" cy="6858000"/>
          </a:xfrm>
          <a:prstGeom prst="rect">
            <a:avLst/>
          </a:prstGeom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3717032"/>
            <a:ext cx="1080120" cy="639762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А=О</a:t>
            </a:r>
            <a:endParaRPr lang="ru-RU" sz="3600" b="1" dirty="0"/>
          </a:p>
        </p:txBody>
      </p:sp>
      <p:pic>
        <p:nvPicPr>
          <p:cNvPr id="4107" name="Picture 11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01" r="22073"/>
          <a:stretch/>
        </p:blipFill>
        <p:spPr bwMode="auto">
          <a:xfrm>
            <a:off x="6732240" y="1196752"/>
            <a:ext cx="2037777" cy="26441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79712" y="4581128"/>
            <a:ext cx="66247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Голосование —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способ принятия решения группой людей, 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при котором общее мнение формулируется путём подсчёта голосов членов группы тем или иным способом.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576" y="1052736"/>
            <a:ext cx="2088232" cy="2826179"/>
          </a:xfrm>
          <a:prstGeom prst="rect">
            <a:avLst/>
          </a:prstGeom>
        </p:spPr>
      </p:pic>
      <p:sp>
        <p:nvSpPr>
          <p:cNvPr id="8" name="Плюс 7"/>
          <p:cNvSpPr/>
          <p:nvPr/>
        </p:nvSpPr>
        <p:spPr>
          <a:xfrm>
            <a:off x="2627784" y="2060848"/>
            <a:ext cx="1080120" cy="1080120"/>
          </a:xfrm>
          <a:prstGeom prst="mathPlu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люс 18"/>
          <p:cNvSpPr/>
          <p:nvPr/>
        </p:nvSpPr>
        <p:spPr>
          <a:xfrm>
            <a:off x="5076056" y="2060848"/>
            <a:ext cx="1080120" cy="1080120"/>
          </a:xfrm>
          <a:prstGeom prst="mathPlu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39552" y="30593"/>
            <a:ext cx="93487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 smtClean="0">
                <a:ln w="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,,</a:t>
            </a:r>
            <a:endParaRPr lang="ru-RU" sz="8800" dirty="0">
              <a:ln w="0"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940152" y="116632"/>
            <a:ext cx="934871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dirty="0" smtClean="0">
                <a:ln w="0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</a:rPr>
              <a:t>,,</a:t>
            </a:r>
            <a:endParaRPr lang="ru-RU" sz="8800" dirty="0">
              <a:ln w="0">
                <a:solidFill>
                  <a:schemeClr val="bg1"/>
                </a:solidFill>
              </a:ln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3888" y="1268760"/>
            <a:ext cx="1823846" cy="2564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834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51720" y="3717032"/>
            <a:ext cx="65887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Демократия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 </a:t>
            </a:r>
            <a:r>
              <a:rPr lang="ru-RU" sz="24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форма правления, при которой власть принадлежит народу, и решения принимаются путем голосования.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260648"/>
            <a:ext cx="7555534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56945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755576" y="1772816"/>
            <a:ext cx="123142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7200" b="1" dirty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1706450"/>
              </p:ext>
            </p:extLst>
          </p:nvPr>
        </p:nvGraphicFramePr>
        <p:xfrm>
          <a:off x="3840088" y="3573016"/>
          <a:ext cx="1463824" cy="640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63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4056">
                <a:tc>
                  <a:txBody>
                    <a:bodyPr/>
                    <a:lstStyle/>
                    <a:p>
                      <a:r>
                        <a:rPr lang="ru-RU" sz="3600" b="1" dirty="0" smtClean="0"/>
                        <a:t>П=Б</a:t>
                      </a:r>
                      <a:endParaRPr lang="ru-RU" sz="36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907704" y="4509120"/>
            <a:ext cx="736664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Избиратель</a:t>
            </a:r>
            <a:r>
              <a:rPr lang="ru-RU" sz="2400" b="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гражданин, обладающий активным избирательным правом и место жительства которого расположено в пределах избирательного округа, что обеспечивает представительный характер органа публичной власти соответствующего уровня.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люс 11"/>
          <p:cNvSpPr/>
          <p:nvPr/>
        </p:nvSpPr>
        <p:spPr>
          <a:xfrm>
            <a:off x="1979712" y="1844824"/>
            <a:ext cx="1080120" cy="1080120"/>
          </a:xfrm>
          <a:prstGeom prst="mathPlu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люс 12"/>
          <p:cNvSpPr/>
          <p:nvPr/>
        </p:nvSpPr>
        <p:spPr>
          <a:xfrm>
            <a:off x="5580112" y="1772816"/>
            <a:ext cx="1080120" cy="1080120"/>
          </a:xfrm>
          <a:prstGeom prst="mathPlus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60232" y="548680"/>
            <a:ext cx="2183021" cy="309634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15816" y="836712"/>
            <a:ext cx="2996952" cy="2996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5035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548680"/>
            <a:ext cx="7534317" cy="20162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835696" y="4005064"/>
            <a:ext cx="70567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Совершеннолетний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 — это </a:t>
            </a:r>
            <a:r>
              <a:rPr lang="ru-RU" sz="240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достигший совершеннолетия, </a:t>
            </a:r>
            <a:r>
              <a:rPr lang="ru-RU" sz="2400" b="0" i="0" dirty="0" smtClean="0">
                <a:solidFill>
                  <a:srgbClr val="333333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то есть возраста, в котором человек считается физически и духовно зрелым и получает гражданские права. 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789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Рисунок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087216" y="4581128"/>
            <a:ext cx="70567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Конституция  — </a:t>
            </a:r>
            <a:r>
              <a:rPr lang="ru-RU" sz="2400" i="0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закон государства, особый нормативный правовой акт, имеющий высшую юридическую силу.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332656"/>
            <a:ext cx="627151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73736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vert="horz" lIns="91440" tIns="45720" rIns="91440" bIns="45720" rtlCol="0" anchor="b">
        <a:noAutofit/>
      </a:bodyPr>
      <a:lstStyle>
        <a:defPPr>
          <a:defRPr sz="1800" b="1" dirty="0" smtClean="0">
            <a:solidFill>
              <a:srgbClr val="002060"/>
            </a:solidFill>
            <a:latin typeface="Times New Roman" panose="02020603050405020304" pitchFamily="18" charset="0"/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1160</TotalTime>
  <Words>805</Words>
  <Application>Microsoft Office PowerPoint</Application>
  <PresentationFormat>Экран (4:3)</PresentationFormat>
  <Paragraphs>103</Paragraphs>
  <Slides>40</Slides>
  <Notes>12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6" baseType="lpstr">
      <vt:lpstr>Arial</vt:lpstr>
      <vt:lpstr>Arial Black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ЦДТ</cp:lastModifiedBy>
  <cp:revision>120</cp:revision>
  <cp:lastPrinted>2025-09-15T03:20:00Z</cp:lastPrinted>
  <dcterms:created xsi:type="dcterms:W3CDTF">2014-03-02T07:59:47Z</dcterms:created>
  <dcterms:modified xsi:type="dcterms:W3CDTF">2025-09-15T10:01:33Z</dcterms:modified>
</cp:coreProperties>
</file>