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72" r:id="rId3"/>
    <p:sldId id="256" r:id="rId4"/>
    <p:sldId id="267" r:id="rId5"/>
    <p:sldId id="257" r:id="rId6"/>
    <p:sldId id="258" r:id="rId7"/>
    <p:sldId id="275" r:id="rId8"/>
    <p:sldId id="276" r:id="rId9"/>
    <p:sldId id="263" r:id="rId10"/>
    <p:sldId id="268" r:id="rId11"/>
    <p:sldId id="265" r:id="rId12"/>
    <p:sldId id="266" r:id="rId13"/>
    <p:sldId id="261" r:id="rId14"/>
    <p:sldId id="278" r:id="rId15"/>
    <p:sldId id="280" r:id="rId16"/>
    <p:sldId id="262" r:id="rId17"/>
    <p:sldId id="270" r:id="rId18"/>
    <p:sldId id="283" r:id="rId19"/>
    <p:sldId id="284" r:id="rId20"/>
    <p:sldId id="285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A2451-4ADF-4ADB-A9D4-2420DDD2642D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9277A-FD24-4A20-8541-DF859609C15E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9277A-FD24-4A20-8541-DF859609C15E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9277A-FD24-4A20-8541-DF859609C15E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8F6B3-AD67-45A6-905F-50AD79F4FDF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F732-C881-41C1-BD04-FDFBFA4F46E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8F6B3-AD67-45A6-905F-50AD79F4FDF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F732-C881-41C1-BD04-FDFBFA4F46E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8F6B3-AD67-45A6-905F-50AD79F4FDF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F732-C881-41C1-BD04-FDFBFA4F46E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8F6B3-AD67-45A6-905F-50AD79F4FDF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F732-C881-41C1-BD04-FDFBFA4F46E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8F6B3-AD67-45A6-905F-50AD79F4FDF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F732-C881-41C1-BD04-FDFBFA4F46E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8F6B3-AD67-45A6-905F-50AD79F4FDFB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F732-C881-41C1-BD04-FDFBFA4F46E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8F6B3-AD67-45A6-905F-50AD79F4FDFB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F732-C881-41C1-BD04-FDFBFA4F46E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8F6B3-AD67-45A6-905F-50AD79F4FDFB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F732-C881-41C1-BD04-FDFBFA4F46E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8F6B3-AD67-45A6-905F-50AD79F4FDFB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F732-C881-41C1-BD04-FDFBFA4F46E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8F6B3-AD67-45A6-905F-50AD79F4FDFB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F732-C881-41C1-BD04-FDFBFA4F46E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8F6B3-AD67-45A6-905F-50AD79F4FDFB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F732-C881-41C1-BD04-FDFBFA4F46E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8F6B3-AD67-45A6-905F-50AD79F4FDF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BF732-C881-41C1-BD04-FDFBFA4F46E4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microsoft.com/office/2007/relationships/media" Target="file:///D:\&#1052;&#1040;&#1052;&#1040;\Pril\00801.mpg" TargetMode="External"/><Relationship Id="rId1" Type="http://schemas.openxmlformats.org/officeDocument/2006/relationships/video" Target="file:///D:\&#1052;&#1040;&#1052;&#1040;\Pril\00801.mpg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0" y="1085850"/>
            <a:ext cx="9144000" cy="3314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algn="ctr" eaLnBrk="0" hangingPunct="0">
              <a:lnSpc>
                <a:spcPct val="150000"/>
              </a:lnSpc>
            </a:pPr>
            <a:r>
              <a:rPr lang="ru-RU" sz="3600" b="1" dirty="0">
                <a:solidFill>
                  <a:srgbClr val="FFFF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   </a:t>
            </a:r>
            <a:r>
              <a:rPr lang="ru-RU" sz="3600" b="1" i="1" dirty="0">
                <a:solidFill>
                  <a:srgbClr val="FFFF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Не сияет на небе солнце красное,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a typeface="Lucida Sans Unicode" panose="020B0602030504020204" pitchFamily="34" charset="0"/>
              <a:cs typeface="Times New Roman" panose="02020603050405020304" pitchFamily="18" charset="0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    Не любуются им тучки синие,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a typeface="Lucida Sans Unicode" panose="020B0602030504020204" pitchFamily="34" charset="0"/>
              <a:cs typeface="Times New Roman" panose="02020603050405020304" pitchFamily="18" charset="0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    То за трапезой сидит в золотом венце,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a typeface="Lucida Sans Unicode" panose="020B0602030504020204" pitchFamily="34" charset="0"/>
              <a:cs typeface="Times New Roman" panose="02020603050405020304" pitchFamily="18" charset="0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   Сидит грозный царь Иван Васильевич. 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a typeface="Lucida Sans Unicode" panose="020B0602030504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1566 год </a:t>
            </a:r>
            <a:r>
              <a:rPr lang="ru-RU" dirty="0" smtClean="0"/>
              <a:t>– </a:t>
            </a:r>
            <a:r>
              <a:rPr lang="ru-RU" i="1" dirty="0" smtClean="0"/>
              <a:t>челобитная об отмене опричнины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4429156" cy="557216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Филипп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Колычев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/>
              <a:t>– митрополит, требовал отмены опричнины</a:t>
            </a:r>
            <a:endParaRPr lang="ru-RU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1571 год </a:t>
            </a:r>
            <a:r>
              <a:rPr lang="ru-RU" dirty="0" smtClean="0"/>
              <a:t>- поход крымского хана </a:t>
            </a:r>
            <a:r>
              <a:rPr lang="ru-RU" dirty="0" err="1" smtClean="0"/>
              <a:t>Девлет-Гирея</a:t>
            </a:r>
            <a:r>
              <a:rPr lang="ru-RU" dirty="0" smtClean="0"/>
              <a:t> на Москву.</a:t>
            </a:r>
            <a:endParaRPr lang="ru-RU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1572 год – новый поход </a:t>
            </a:r>
            <a:r>
              <a:rPr lang="ru-RU" dirty="0" err="1" smtClean="0"/>
              <a:t>Девлет-Гирея</a:t>
            </a:r>
            <a:r>
              <a:rPr lang="ru-RU" dirty="0" smtClean="0"/>
              <a:t>. Сражение у деревни Молоди. Полководец Михаил Воротынский во главе объединенного войска.</a:t>
            </a:r>
            <a:endParaRPr lang="ru-RU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1572 год </a:t>
            </a:r>
            <a:r>
              <a:rPr lang="ru-RU" dirty="0" smtClean="0"/>
              <a:t>– отмена опричнины.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000628" y="1643050"/>
            <a:ext cx="364789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572000" y="464344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8 ноября митрополит Филипп (</a:t>
            </a:r>
            <a:r>
              <a:rPr lang="ru-RU" dirty="0" err="1" smtClean="0"/>
              <a:t>Колычев</a:t>
            </a:r>
            <a:r>
              <a:rPr lang="ru-RU" dirty="0" smtClean="0"/>
              <a:t>) был лишен сана и отправлен в заточение. Филипп открыто выступил против жестокостей и беззакония опричнины, поощряемой Иваном IV. Год спустя опальный"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28992" y="2571744"/>
            <a:ext cx="24391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Последствия</a:t>
            </a:r>
            <a:endParaRPr lang="ru-RU" sz="3200" dirty="0" smtClean="0"/>
          </a:p>
          <a:p>
            <a:pPr algn="ctr"/>
            <a:r>
              <a:rPr lang="ru-RU" sz="3200" dirty="0" smtClean="0"/>
              <a:t> опричнины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00694" y="857232"/>
            <a:ext cx="25717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Укрепление самодержавия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785794"/>
            <a:ext cx="264320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Централизация страны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12796" y="2536025"/>
            <a:ext cx="2643174" cy="9858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Большие людские потери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40152" y="4486276"/>
            <a:ext cx="278608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Прикрепление крестьян к земле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4572008"/>
            <a:ext cx="285752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Хозяйственный кризис</a:t>
            </a:r>
            <a:endParaRPr lang="ru-RU" sz="28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 flipH="1" flipV="1">
            <a:off x="5476225" y="1321579"/>
            <a:ext cx="642942" cy="17859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 flipV="1">
            <a:off x="2456884" y="1771632"/>
            <a:ext cx="1944216" cy="75009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5" idx="2"/>
          </p:cNvCxnSpPr>
          <p:nvPr/>
        </p:nvCxnSpPr>
        <p:spPr>
          <a:xfrm flipH="1">
            <a:off x="2018096" y="3486144"/>
            <a:ext cx="2630472" cy="10858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5" idx="2"/>
          </p:cNvCxnSpPr>
          <p:nvPr/>
        </p:nvCxnSpPr>
        <p:spPr>
          <a:xfrm>
            <a:off x="4648568" y="3486144"/>
            <a:ext cx="3013127" cy="101442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4357686" y="1428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Зависимость боярско-княжеской знати от царя. Преимущества опричников.</a:t>
            </a:r>
            <a:endParaRPr lang="ru-RU" dirty="0" smtClean="0"/>
          </a:p>
        </p:txBody>
      </p:sp>
      <p:sp>
        <p:nvSpPr>
          <p:cNvPr id="26" name="Прямоугольник 25"/>
          <p:cNvSpPr/>
          <p:nvPr/>
        </p:nvSpPr>
        <p:spPr>
          <a:xfrm>
            <a:off x="3786150" y="5657671"/>
            <a:ext cx="53578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1581 год </a:t>
            </a:r>
            <a:r>
              <a:rPr lang="ru-RU" dirty="0" smtClean="0"/>
              <a:t>– указ о введении заповедных лет (запрет в эти годы переходов от одного землевладельца к другому), начало формирования крепостного права.</a:t>
            </a:r>
            <a:endParaRPr lang="ru-RU" dirty="0" smtClean="0"/>
          </a:p>
        </p:txBody>
      </p:sp>
      <p:sp>
        <p:nvSpPr>
          <p:cNvPr id="27" name="Прямоугольник 26"/>
          <p:cNvSpPr/>
          <p:nvPr/>
        </p:nvSpPr>
        <p:spPr>
          <a:xfrm>
            <a:off x="285720" y="5715016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вызванный 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бесконечными 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войнами, опричниной, 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массовыми казнями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148259" y="2519012"/>
            <a:ext cx="298956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Ухудшение положения России в Ливонской войне</a:t>
            </a:r>
            <a:endParaRPr lang="ru-RU" sz="2400" dirty="0"/>
          </a:p>
        </p:txBody>
      </p:sp>
      <p:cxnSp>
        <p:nvCxnSpPr>
          <p:cNvPr id="43" name="Прямая со стрелкой 42"/>
          <p:cNvCxnSpPr>
            <a:stCxn id="5" idx="3"/>
            <a:endCxn id="8" idx="1"/>
          </p:cNvCxnSpPr>
          <p:nvPr/>
        </p:nvCxnSpPr>
        <p:spPr>
          <a:xfrm>
            <a:off x="5868144" y="3028944"/>
            <a:ext cx="44465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5" idx="1"/>
            <a:endCxn id="41" idx="3"/>
          </p:cNvCxnSpPr>
          <p:nvPr/>
        </p:nvCxnSpPr>
        <p:spPr>
          <a:xfrm flipH="1" flipV="1">
            <a:off x="3137825" y="3023068"/>
            <a:ext cx="291167" cy="5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Итоги царствования Ивана Грозного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Убийство сына Ивана 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285852" y="1357298"/>
            <a:ext cx="6729433" cy="5059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500166" y="6488668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Илья Репин. "Иван Грозный и его сын Иван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ИТОГИ  ПРАВЛЕНИЯ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ОТРИЦАТЕЛЬНЫЕ :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Разорение страны: сокращение пашни в Московском уезде на 85%, в Н.Новгороде на 80%;</a:t>
            </a:r>
            <a:endParaRPr lang="ru-RU" dirty="0" smtClean="0"/>
          </a:p>
          <a:p>
            <a:pPr>
              <a:defRPr/>
            </a:pPr>
            <a:r>
              <a:rPr lang="ru-RU" b="1" dirty="0" smtClean="0"/>
              <a:t>1581 г.</a:t>
            </a:r>
            <a:r>
              <a:rPr lang="ru-RU" dirty="0" smtClean="0"/>
              <a:t> – «заповедные годы» - начало крепостного права;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Отсутствие достойного преемника, династический кризис.</a:t>
            </a:r>
            <a:endParaRPr lang="ru-RU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ПОЛОЖИТЕЛЬНЫЕ :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Увеличение в 2 раза территории страны;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Совершенствование законодательных и исполнительных органов;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Расширение дипломатических связей и  возвышение Российского государства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105400" y="1143000"/>
            <a:ext cx="13716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 flipV="1">
            <a:off x="2133600" y="1143000"/>
            <a:ext cx="1219200" cy="533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Внимание! Вопрос!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5143536" cy="535785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Какой вам представляется Россия в конце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XVI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века? (сильным государством или ослабленном Ливонской войной и опричниной). Свое мнение обоснуйте.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 Великом Новгороде есть памятник, посвященный 100-летию России. На нем изображены выдающиеся личности нашего Отечества, многие правители, но нет Ивана Грозного. Как вы думаете, почему?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214942" y="1142984"/>
            <a:ext cx="3657967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Подведем итог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Таким образом, установление опричнины способствовало утверждению неограниченной власти царя. Итогом царствования Ивана Грозного стал хозяйственный упадок страны и резкое ухудшение положения ее населения.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Picture 4" descr="1"/>
          <p:cNvPicPr>
            <a:picLocks noChangeAspect="1" noChangeArrowheads="1"/>
          </p:cNvPicPr>
          <p:nvPr/>
        </p:nvPicPr>
        <p:blipFill>
          <a:blip r:embed="rId1" cstate="print">
            <a:lum bright="6000" contrast="18000"/>
          </a:blip>
          <a:srcRect/>
          <a:stretch>
            <a:fillRect/>
          </a:stretch>
        </p:blipFill>
        <p:spPr>
          <a:xfrm>
            <a:off x="5643570" y="4786322"/>
            <a:ext cx="3017842" cy="1788533"/>
          </a:xfrm>
          <a:prstGeom prst="rect">
            <a:avLst/>
          </a:prstGeom>
          <a:noFill/>
          <a:ln w="98425">
            <a:pattFill prst="lgCheck">
              <a:fgClr>
                <a:srgbClr val="000000"/>
              </a:fgClr>
              <a:bgClr>
                <a:srgbClr val="66FF66"/>
              </a:bgClr>
            </a:patt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Изображение 289"/>
          <p:cNvPicPr>
            <a:picLocks noChangeAspect="1" noChangeArrowheads="1"/>
          </p:cNvPicPr>
          <p:nvPr/>
        </p:nvPicPr>
        <p:blipFill>
          <a:blip r:embed="rId1" cstate="print"/>
          <a:srcRect l="2174" t="1176" r="4347" b="1176"/>
          <a:stretch>
            <a:fillRect/>
          </a:stretch>
        </p:blipFill>
        <p:spPr bwMode="auto">
          <a:xfrm>
            <a:off x="304800" y="228600"/>
            <a:ext cx="3338506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3733800" y="762000"/>
            <a:ext cx="5257800" cy="4816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   В 1533 году на русский престол взошёл трёхлетний мальчик Иван </a:t>
            </a:r>
            <a:r>
              <a:rPr lang="en-US" sz="2000"/>
              <a:t>IV</a:t>
            </a:r>
            <a:r>
              <a:rPr lang="ru-RU" sz="2000"/>
              <a:t>.</a:t>
            </a:r>
            <a:endParaRPr lang="ru-RU" sz="2000"/>
          </a:p>
          <a:p>
            <a:pPr>
              <a:spcBef>
                <a:spcPct val="50000"/>
              </a:spcBef>
            </a:pPr>
            <a:r>
              <a:rPr lang="ru-RU" sz="2000"/>
              <a:t> Его царствование длилось 51 год, и, рассказывая об этом времени, многие историки придерживались «концепции двух Иванов»:</a:t>
            </a:r>
            <a:endParaRPr lang="ru-RU" sz="2000"/>
          </a:p>
          <a:p>
            <a:pPr>
              <a:spcBef>
                <a:spcPct val="50000"/>
              </a:spcBef>
            </a:pPr>
            <a:r>
              <a:rPr lang="ru-RU" sz="2000"/>
              <a:t> мудрого правителя, который, возмужав, окружил себя достойными советниками (Избранная рада) и провёл в 1550-е годы много полезных для Руси реформ, </a:t>
            </a:r>
            <a:endParaRPr lang="ru-RU" sz="2000"/>
          </a:p>
          <a:p>
            <a:pPr>
              <a:spcBef>
                <a:spcPct val="50000"/>
              </a:spcBef>
            </a:pPr>
            <a:r>
              <a:rPr lang="ru-RU" sz="2000"/>
              <a:t>и злобного, полусумасшедшего тирана Ивана Грозного, перечеркнувшего во второй половине правления все достигнутые ранее благие результаты.</a:t>
            </a:r>
            <a:endParaRPr lang="ru-RU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Проверь свои знания!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Вопрос № 1 </a:t>
            </a:r>
            <a:br>
              <a:rPr lang="ru-RU" dirty="0" smtClean="0"/>
            </a:br>
            <a:r>
              <a:rPr lang="ru-RU" b="1" dirty="0" smtClean="0"/>
              <a:t>Что стало причиной падения Избранной рады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а) неудачи в Ливонской воине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б) выступление против Избранной рады членов Земского собора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в) измена митрополита </a:t>
            </a:r>
            <a:r>
              <a:rPr lang="ru-RU" dirty="0" err="1" smtClean="0"/>
              <a:t>Макария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Вопрос № 2 </a:t>
            </a:r>
            <a:br>
              <a:rPr lang="ru-RU" dirty="0" smtClean="0"/>
            </a:br>
            <a:r>
              <a:rPr lang="ru-RU" b="1" dirty="0" smtClean="0"/>
              <a:t>Какое название получила часть территории Русского государства, не включенная Иваном Грозным в свой личный удел?</a:t>
            </a:r>
            <a:endParaRPr lang="ru-RU" b="1" dirty="0" smtClean="0"/>
          </a:p>
          <a:p>
            <a:pPr>
              <a:buNone/>
            </a:pPr>
            <a:r>
              <a:rPr lang="ru-RU" sz="3300" dirty="0" smtClean="0"/>
              <a:t>а) опричнина    б) засека    в) земщина     г) слобода</a:t>
            </a:r>
            <a:endParaRPr lang="ru-RU" sz="33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Проверь свои знания!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42928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600" b="1" dirty="0" smtClean="0"/>
              <a:t>Вопрос № 3 </a:t>
            </a:r>
            <a:br>
              <a:rPr lang="ru-RU" sz="3600" dirty="0" smtClean="0"/>
            </a:br>
            <a:r>
              <a:rPr lang="ru-RU" sz="3600" b="1" dirty="0" smtClean="0"/>
              <a:t>Что называют опричниной?</a:t>
            </a:r>
            <a:endParaRPr lang="ru-RU" sz="3600" b="1" dirty="0" smtClean="0"/>
          </a:p>
          <a:p>
            <a:pPr>
              <a:buNone/>
            </a:pPr>
            <a:r>
              <a:rPr lang="ru-RU" sz="3600" dirty="0" smtClean="0"/>
              <a:t>    а) политику реформ    б) сбор налогов с населения</a:t>
            </a:r>
            <a:br>
              <a:rPr lang="ru-RU" sz="3600" dirty="0" smtClean="0"/>
            </a:br>
            <a:r>
              <a:rPr lang="ru-RU" sz="3600" dirty="0" smtClean="0"/>
              <a:t>в) территорию, расположенную на  окраине государства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    в) политику, направленную на усиление  центральной власти и борьбу с боярами</a:t>
            </a:r>
            <a:endParaRPr lang="ru-RU" sz="3600" dirty="0" smtClean="0"/>
          </a:p>
          <a:p>
            <a:pPr>
              <a:buNone/>
            </a:pPr>
            <a:r>
              <a:rPr lang="ru-RU" sz="3600" b="1" dirty="0" smtClean="0"/>
              <a:t>Вопрос № 4 </a:t>
            </a:r>
            <a:br>
              <a:rPr lang="ru-RU" sz="3600" dirty="0" smtClean="0"/>
            </a:br>
            <a:r>
              <a:rPr lang="ru-RU" sz="3600" b="1" dirty="0" smtClean="0"/>
              <a:t>Что создал Иван Грозный для проведения политики </a:t>
            </a:r>
            <a:r>
              <a:rPr lang="ru-RU" sz="3600" b="1" dirty="0" err="1" smtClean="0"/>
              <a:t>терора</a:t>
            </a:r>
            <a:r>
              <a:rPr lang="ru-RU" sz="3600" b="1" dirty="0" smtClean="0"/>
              <a:t>?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 </a:t>
            </a:r>
            <a:r>
              <a:rPr lang="ru-RU" sz="3600" dirty="0" smtClean="0"/>
              <a:t>     а) опричное войско   б) стрелецкое войско   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      в) дворянское ополчение  г) Земский собор</a:t>
            </a:r>
            <a:endParaRPr lang="ru-RU" sz="33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Проверь свои знания!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14356"/>
            <a:ext cx="8858312" cy="578647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600" b="1" dirty="0" smtClean="0"/>
              <a:t>Вопрос № 5 </a:t>
            </a:r>
            <a:br>
              <a:rPr lang="ru-RU" sz="3600" dirty="0" smtClean="0"/>
            </a:br>
            <a:r>
              <a:rPr lang="ru-RU" sz="3600" b="1" dirty="0" smtClean="0"/>
              <a:t>В каком году была установлена опричнина</a:t>
            </a:r>
            <a:endParaRPr lang="ru-RU" sz="3600" b="1" dirty="0" smtClean="0"/>
          </a:p>
          <a:p>
            <a:pPr>
              <a:buNone/>
            </a:pPr>
            <a:r>
              <a:rPr lang="ru-RU" sz="3600" dirty="0" smtClean="0"/>
              <a:t> а) 1557   б) 1565   в) 1560   г)1584</a:t>
            </a:r>
            <a:endParaRPr lang="ru-RU" sz="3600" dirty="0" smtClean="0"/>
          </a:p>
          <a:p>
            <a:pPr>
              <a:buNone/>
            </a:pPr>
            <a:r>
              <a:rPr lang="ru-RU" sz="3600" b="1" dirty="0" smtClean="0"/>
              <a:t>Вопрос № 6 </a:t>
            </a:r>
            <a:br>
              <a:rPr lang="ru-RU" sz="3600" dirty="0" smtClean="0"/>
            </a:br>
            <a:r>
              <a:rPr lang="ru-RU" sz="3600" b="1" dirty="0" smtClean="0"/>
              <a:t>Какие грамоты написал царь Иван, находясь в Александровской слободе</a:t>
            </a:r>
            <a:endParaRPr lang="ru-RU" sz="3600" b="1" dirty="0" smtClean="0"/>
          </a:p>
          <a:p>
            <a:pPr>
              <a:buNone/>
            </a:pPr>
            <a:r>
              <a:rPr lang="ru-RU" sz="3600" dirty="0" smtClean="0"/>
              <a:t>    а) Грамота стрельцам и боярам</a:t>
            </a:r>
            <a:br>
              <a:rPr lang="ru-RU" sz="3600" dirty="0" smtClean="0"/>
            </a:br>
            <a:r>
              <a:rPr lang="ru-RU" sz="3600" dirty="0" smtClean="0"/>
              <a:t>б) Грамота боярам и посадскому населению</a:t>
            </a:r>
            <a:br>
              <a:rPr lang="ru-RU" sz="3600" dirty="0" smtClean="0"/>
            </a:br>
            <a:r>
              <a:rPr lang="ru-RU" sz="3600" dirty="0" smtClean="0"/>
              <a:t>в)  Грамоту врагам своим</a:t>
            </a:r>
            <a:endParaRPr lang="ru-RU" sz="3600" dirty="0" smtClean="0"/>
          </a:p>
          <a:p>
            <a:pPr>
              <a:buNone/>
            </a:pPr>
            <a:r>
              <a:rPr lang="ru-RU" sz="3600" b="1" dirty="0" smtClean="0"/>
              <a:t>Вопрос № 7 </a:t>
            </a:r>
            <a:br>
              <a:rPr lang="ru-RU" sz="3600" dirty="0" smtClean="0"/>
            </a:br>
            <a:r>
              <a:rPr lang="ru-RU" sz="3600" b="1" dirty="0" smtClean="0"/>
              <a:t>В каком году Иван Грозный отменил опричнину</a:t>
            </a:r>
            <a:endParaRPr lang="ru-RU" sz="3600" b="1" dirty="0" smtClean="0"/>
          </a:p>
          <a:p>
            <a:pPr>
              <a:buNone/>
            </a:pPr>
            <a:r>
              <a:rPr lang="ru-RU" sz="3600" dirty="0" smtClean="0"/>
              <a:t> а) 1581  б) 1572    в) 1584    г) 1565</a:t>
            </a:r>
            <a:endParaRPr lang="ru-RU" sz="3300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6357958"/>
            <a:ext cx="91119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Ключ к ответам: 1- а;  2-в;  3- в;  4-а;  5-б;  6- б;  7-б  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Рисунок6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357290" y="2643182"/>
            <a:ext cx="6643734" cy="3571876"/>
          </a:xfrm>
          <a:prstGeom prst="rect">
            <a:avLst/>
          </a:prstGeom>
          <a:noFill/>
          <a:ln w="76200">
            <a:solidFill>
              <a:srgbClr val="00FFFF"/>
            </a:solidFill>
            <a:miter lim="800000"/>
            <a:headEnd/>
            <a:tailEnd/>
          </a:ln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642910" y="357166"/>
            <a:ext cx="8072494" cy="171451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B2B2B2"/>
                  </a:solidFill>
                  <a:rou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 panose="020B0A04020102020204"/>
              </a:rPr>
              <a:t>Тема: Опричнина</a:t>
            </a:r>
            <a:endParaRPr lang="ru-RU" sz="3600" kern="10" spc="0" dirty="0">
              <a:ln w="12700">
                <a:solidFill>
                  <a:srgbClr val="B2B2B2"/>
                </a:solidFill>
                <a:round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 Black" panose="020B0A04020102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§10</a:t>
            </a:r>
            <a:endParaRPr lang="ru-RU" dirty="0" smtClean="0"/>
          </a:p>
          <a:p>
            <a:r>
              <a:rPr lang="ru-RU" dirty="0" smtClean="0"/>
              <a:t>Вопросы и задания 1-6. </a:t>
            </a:r>
            <a:r>
              <a:rPr lang="ru-RU" smtClean="0"/>
              <a:t>с.87</a:t>
            </a:r>
            <a:endParaRPr lang="ru-RU" dirty="0" smtClean="0"/>
          </a:p>
          <a:p>
            <a:r>
              <a:rPr lang="ru-RU" dirty="0" smtClean="0">
                <a:solidFill>
                  <a:srgbClr val="990000"/>
                </a:solidFill>
              </a:rPr>
              <a:t>Написать сочинение от имени участника событий периода Опричнины</a:t>
            </a:r>
            <a:endParaRPr lang="ru-RU" dirty="0" smtClean="0">
              <a:solidFill>
                <a:srgbClr val="990000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286512" y="4071942"/>
            <a:ext cx="2625068" cy="2195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14348" y="500042"/>
            <a:ext cx="80041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>
                  <a:solidFill>
                    <a:srgbClr val="963A4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Домашнее задание</a:t>
            </a:r>
            <a:endParaRPr lang="ru-RU" sz="5400" b="1" cap="none" spc="50" dirty="0">
              <a:ln w="11430">
                <a:solidFill>
                  <a:srgbClr val="963A41"/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Внимание! Вопрос!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5143536" cy="535785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Какой вам представляется Россия в конце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XVI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века? (сильным государством или ослабленном Ливонской войной и опричниной). Свое мнение обоснуйте.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 Великом Новгороде есть памятник, посвященный 100-летию России. На нем изображены выдающиеся личности нашего Отечества, многие правители, но нет Ивана Грозного. Как вы думаете, почему?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214942" y="1142984"/>
            <a:ext cx="3657967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8663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Разрыв Ивана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IV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с Избранной радой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5072098" cy="52578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Причины Опричнины: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Видел причину поражения в Ливонской войне в измене своего окружения.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Неудачные советы А.Адашева во время Ливонской войны (считал войну преждевременной). Обвинение окольничего Адашева и протопопа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Сильвестра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в смерти Анастасии Романовны.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Уклонение от присяги «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царю-пеленочнику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».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Стремление получить немедленные результаты реформ.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6143636" y="1000108"/>
            <a:ext cx="1974850" cy="25654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572132" y="3714752"/>
            <a:ext cx="3429024" cy="2795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Противоборство царя с его окружением, вызванное становлением самодержавия, оттеснением от власти княжеско-боярской знати.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Неудовлетворенность царя результатом проводимой внешней политики (ходом Ливонской войны)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718663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Расправа царя с приближенными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186766" cy="45259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Адашев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err="1" smtClean="0"/>
              <a:t>Сильвестр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Андрей Курбский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Царь задумал окончательно ликвидировать самостоятельность бояр, лишить их влияния на государственные дела  и стать единовластным правителем – самодержцем.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Стремление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Ивана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IV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к неограниченной власти.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786578" y="428604"/>
            <a:ext cx="1766889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Установление опричнины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1565 – 1572 годы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1564 год </a:t>
            </a:r>
            <a:r>
              <a:rPr lang="ru-RU" dirty="0" smtClean="0"/>
              <a:t>– выезд Ивана Грозного с семьей в Александрову слободу.</a:t>
            </a:r>
            <a:endParaRPr lang="ru-RU" dirty="0" smtClean="0"/>
          </a:p>
          <a:p>
            <a:r>
              <a:rPr lang="ru-RU" dirty="0" smtClean="0">
                <a:solidFill>
                  <a:srgbClr val="7030A0"/>
                </a:solidFill>
              </a:rPr>
              <a:t>1565 год </a:t>
            </a:r>
            <a:r>
              <a:rPr lang="ru-RU" dirty="0" smtClean="0"/>
              <a:t>– направление в Москву двух грамот:</a:t>
            </a:r>
            <a:endParaRPr lang="ru-RU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митрополиту Афанасию и</a:t>
            </a:r>
            <a:endParaRPr lang="ru-RU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жителям посада</a:t>
            </a:r>
            <a:endParaRPr lang="ru-RU" dirty="0"/>
          </a:p>
        </p:txBody>
      </p:sp>
      <p:pic>
        <p:nvPicPr>
          <p:cNvPr id="6" name="00801.mpg">
            <a:hlinkClick r:id="" action="ppaction://media"/>
          </p:cNvPr>
          <p:cNvPicPr>
            <a:picLocks noRot="1"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 cstate="print"/>
          <a:stretch>
            <a:fillRect/>
          </a:stretch>
        </p:blipFill>
        <p:spPr>
          <a:xfrm>
            <a:off x="5572132" y="4286256"/>
            <a:ext cx="2857520" cy="21375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3300"/>
                </a:solidFill>
              </a:rPr>
              <a:t>Опричнина</a:t>
            </a:r>
            <a:r>
              <a:rPr lang="ru-RU" sz="3100" b="1" dirty="0" smtClean="0"/>
              <a:t> </a:t>
            </a:r>
            <a:r>
              <a:rPr lang="ru-RU" sz="3100" dirty="0" smtClean="0"/>
              <a:t>– </a:t>
            </a:r>
            <a:r>
              <a:rPr lang="ru-RU" sz="3100" i="1" dirty="0" smtClean="0"/>
              <a:t>особый, царский удел, состоящий из лучших земель, находящихся под особым, отдельным опричным управлением.</a:t>
            </a:r>
            <a:br>
              <a:rPr lang="ru-RU" sz="3100" i="1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Опричнина –</a:t>
            </a:r>
            <a:r>
              <a:rPr lang="ru-RU" sz="3100" b="1" i="1" dirty="0" smtClean="0"/>
              <a:t> </a:t>
            </a:r>
            <a:r>
              <a:rPr lang="ru-RU" sz="3100" i="1" dirty="0" smtClean="0"/>
              <a:t>особый порядок управления страной при Иване</a:t>
            </a:r>
            <a:r>
              <a:rPr lang="en-US" sz="3100" i="1" dirty="0" smtClean="0"/>
              <a:t>IV</a:t>
            </a:r>
            <a:br>
              <a:rPr lang="ru-RU" i="1" dirty="0" smtClean="0"/>
            </a:br>
            <a:endParaRPr lang="ru-RU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143108" y="2285992"/>
            <a:ext cx="4857784" cy="4145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Цели опричнины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000240"/>
            <a:ext cx="4214842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Установление неограниченной власти государя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786314" y="2000240"/>
            <a:ext cx="4214810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buNone/>
            </a:pPr>
            <a:r>
              <a:rPr lang="ru-RU" sz="3600" dirty="0" smtClean="0"/>
              <a:t> Ликвидация остатков удельной системы</a:t>
            </a:r>
            <a:endParaRPr lang="ru-RU" sz="36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2643174" y="1214422"/>
            <a:ext cx="1785950" cy="7143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429124" y="1214422"/>
            <a:ext cx="2214578" cy="7143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4429124" y="3811012"/>
            <a:ext cx="47148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Разорение удельных княжеств.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1569 год – расправа с Владимиром Старицким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1569 год – поход на Новгород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4000504"/>
            <a:ext cx="30003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помощники царя:</a:t>
            </a:r>
            <a:endParaRPr lang="ru-RU" sz="2800" dirty="0" smtClean="0"/>
          </a:p>
          <a:p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</a:rPr>
              <a:t>Малюта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Скуратов 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dirty="0" smtClean="0"/>
              <a:t>Фёдор Алексеевич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</a:rPr>
              <a:t>Басманов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304800" y="685800"/>
            <a:ext cx="800100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0" y="152400"/>
            <a:ext cx="914400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</a:t>
            </a:r>
            <a:endParaRPr lang="ru-RU" sz="240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4525963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ru-RU" dirty="0" smtClean="0"/>
              <a:t>Грозный создал в опричнине монашеское братство. Отрекаясь от отца с матерью, опричники клялись царю быть преданными, как псы, грызть и выметать бояр-предателей.</a:t>
            </a:r>
            <a:endParaRPr lang="ru-RU" dirty="0" smtClean="0"/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929188" y="1571625"/>
            <a:ext cx="3690937" cy="4556125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accent6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Опричное войско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5938</Words>
  <Application>WPS Presentation</Application>
  <PresentationFormat>Экран (4:3)</PresentationFormat>
  <Paragraphs>164</Paragraphs>
  <Slides>20</Slides>
  <Notes>2</Notes>
  <HiddenSlides>0</HiddenSlides>
  <MMClips>2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Arial</vt:lpstr>
      <vt:lpstr>SimSun</vt:lpstr>
      <vt:lpstr>Wingdings</vt:lpstr>
      <vt:lpstr>Times New Roman</vt:lpstr>
      <vt:lpstr>Lucida Sans Unicode</vt:lpstr>
      <vt:lpstr>Arial Black</vt:lpstr>
      <vt:lpstr>Courier New</vt:lpstr>
      <vt:lpstr>Calibri</vt:lpstr>
      <vt:lpstr>Microsoft YaHei</vt:lpstr>
      <vt:lpstr>Arial Unicode MS</vt:lpstr>
      <vt:lpstr>Тема Office</vt:lpstr>
      <vt:lpstr>PowerPoint 演示文稿</vt:lpstr>
      <vt:lpstr>PowerPoint 演示文稿</vt:lpstr>
      <vt:lpstr>Внимание! Вопрос!</vt:lpstr>
      <vt:lpstr>Разрыв Ивана IV с Избранной радой</vt:lpstr>
      <vt:lpstr>Расправа царя с приближенными</vt:lpstr>
      <vt:lpstr>Установление опричнины 1565 – 1572 годы</vt:lpstr>
      <vt:lpstr>Опричнина – особый, царский удел, состоящий из лучших земель, находящихся под особым, отдельным опричным управлением. Опричнина – особый порядок управления страной при ИванеIV </vt:lpstr>
      <vt:lpstr>Цели опричнины</vt:lpstr>
      <vt:lpstr>Опричное войско</vt:lpstr>
      <vt:lpstr>1566 год – челобитная об отмене опричнины</vt:lpstr>
      <vt:lpstr>PowerPoint 演示文稿</vt:lpstr>
      <vt:lpstr>Итоги царствования Ивана Грозного</vt:lpstr>
      <vt:lpstr>ИТОГИ  ПРАВЛЕНИЯ</vt:lpstr>
      <vt:lpstr>Внимание! Вопрос!</vt:lpstr>
      <vt:lpstr>Подведем итог</vt:lpstr>
      <vt:lpstr>PowerPoint 演示文稿</vt:lpstr>
      <vt:lpstr>Проверь свои знания!</vt:lpstr>
      <vt:lpstr>Проверь свои знания!</vt:lpstr>
      <vt:lpstr>Проверь свои знания!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Опричнина</dc:title>
  <dc:creator>Customer</dc:creator>
  <cp:lastModifiedBy>Качаева</cp:lastModifiedBy>
  <cp:revision>54</cp:revision>
  <dcterms:created xsi:type="dcterms:W3CDTF">2012-04-30T08:13:00Z</dcterms:created>
  <dcterms:modified xsi:type="dcterms:W3CDTF">2025-09-15T13:06:24Z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5B0258AA7E84405797D65A9F8F5D5639_12</vt:lpwstr>
  </property>
  <property fmtid="{D5CDD505-2E9C-101B-9397-08002B2CF9AE}" pid="3" name="KSOProductBuildVer">
    <vt:lpwstr>1049-12.2.0.22549</vt:lpwstr>
  </property>
</Properties>
</file>