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2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915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9229130"/>
          </a:xfrm>
          <a:prstGeom prst="rect">
            <a:avLst/>
          </a:prstGeom>
          <a:solidFill>
            <a:srgbClr val="FFFAFA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620" y="0"/>
            <a:ext cx="5486400" cy="922913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946666" y="694134"/>
            <a:ext cx="7250668" cy="544294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8573"/>
              </a:lnSpc>
              <a:buNone/>
            </a:pPr>
            <a:r>
              <a:rPr lang="en-US" sz="6858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Влияние кинофильмов на мировоззрение человека</a:t>
            </a:r>
            <a:endParaRPr lang="en-US" sz="6858" dirty="0"/>
          </a:p>
        </p:txBody>
      </p:sp>
      <p:sp>
        <p:nvSpPr>
          <p:cNvPr id="6" name="Text 3"/>
          <p:cNvSpPr/>
          <p:nvPr/>
        </p:nvSpPr>
        <p:spPr>
          <a:xfrm>
            <a:off x="946666" y="5742039"/>
            <a:ext cx="7250668" cy="279295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Фильмы являются неотъемлемой частью современной культуры, которая может сильно влиять на мировоззрение человека. Именно по данной причине кинофильмы привлекают внимание миллионов и даже миллиардов людей со всей планеты.</a:t>
            </a:r>
            <a:endParaRPr lang="en-US" sz="1988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AFA"/>
          </a:solidFill>
          <a:ln/>
        </p:spPr>
      </p:sp>
      <p:sp>
        <p:nvSpPr>
          <p:cNvPr id="4" name="Text 2"/>
          <p:cNvSpPr/>
          <p:nvPr/>
        </p:nvSpPr>
        <p:spPr>
          <a:xfrm>
            <a:off x="946666" y="1962983"/>
            <a:ext cx="10455235" cy="78890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212"/>
              </a:lnSpc>
              <a:buNone/>
            </a:pPr>
            <a:r>
              <a:rPr lang="en-US" sz="4970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Роль заголовков кинофильмов</a:t>
            </a:r>
            <a:endParaRPr lang="en-US" sz="4970" dirty="0"/>
          </a:p>
        </p:txBody>
      </p:sp>
      <p:sp>
        <p:nvSpPr>
          <p:cNvPr id="5" name="Text 3"/>
          <p:cNvSpPr/>
          <p:nvPr/>
        </p:nvSpPr>
        <p:spPr>
          <a:xfrm>
            <a:off x="946666" y="3382923"/>
            <a:ext cx="3834646" cy="7886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Референционная функция</a:t>
            </a:r>
            <a:endParaRPr lang="en-US" sz="2485" dirty="0"/>
          </a:p>
        </p:txBody>
      </p:sp>
      <p:sp>
        <p:nvSpPr>
          <p:cNvPr id="6" name="Text 4"/>
          <p:cNvSpPr/>
          <p:nvPr/>
        </p:nvSpPr>
        <p:spPr>
          <a:xfrm>
            <a:off x="946666" y="4424005"/>
            <a:ext cx="3834646" cy="16154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Заголовки кинофильмов указывают на связь между сюжетом кинофильма и его названием.</a:t>
            </a:r>
            <a:endParaRPr lang="en-US" sz="1988" dirty="0"/>
          </a:p>
        </p:txBody>
      </p:sp>
      <p:sp>
        <p:nvSpPr>
          <p:cNvPr id="7" name="Text 5"/>
          <p:cNvSpPr/>
          <p:nvPr/>
        </p:nvSpPr>
        <p:spPr>
          <a:xfrm>
            <a:off x="5404723" y="3382923"/>
            <a:ext cx="3834646" cy="11830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Информационно-прогностическая функция</a:t>
            </a:r>
            <a:endParaRPr lang="en-US" sz="2485" dirty="0"/>
          </a:p>
        </p:txBody>
      </p:sp>
      <p:sp>
        <p:nvSpPr>
          <p:cNvPr id="8" name="Text 6"/>
          <p:cNvSpPr/>
          <p:nvPr/>
        </p:nvSpPr>
        <p:spPr>
          <a:xfrm>
            <a:off x="5404723" y="4818340"/>
            <a:ext cx="3834646" cy="12115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Заголовки позволяют донести основную идею кинофильма до зрителя.</a:t>
            </a:r>
            <a:endParaRPr lang="en-US" sz="1988" dirty="0"/>
          </a:p>
        </p:txBody>
      </p:sp>
      <p:sp>
        <p:nvSpPr>
          <p:cNvPr id="9" name="Text 7"/>
          <p:cNvSpPr/>
          <p:nvPr/>
        </p:nvSpPr>
        <p:spPr>
          <a:xfrm>
            <a:off x="9862780" y="3382923"/>
            <a:ext cx="3834646" cy="7886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Прагматическая функция</a:t>
            </a:r>
            <a:endParaRPr lang="en-US" sz="2485" dirty="0"/>
          </a:p>
        </p:txBody>
      </p:sp>
      <p:sp>
        <p:nvSpPr>
          <p:cNvPr id="10" name="Text 8"/>
          <p:cNvSpPr/>
          <p:nvPr/>
        </p:nvSpPr>
        <p:spPr>
          <a:xfrm>
            <a:off x="9862780" y="4424005"/>
            <a:ext cx="3834646" cy="12115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Заголовки воздействуют на зрителя, помогая привлечь его внимание к фильму.</a:t>
            </a:r>
            <a:endParaRPr lang="en-US" sz="1988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AFA"/>
          </a:solidFill>
          <a:ln/>
        </p:spPr>
      </p:sp>
      <p:sp>
        <p:nvSpPr>
          <p:cNvPr id="4" name="Text 2"/>
          <p:cNvSpPr/>
          <p:nvPr/>
        </p:nvSpPr>
        <p:spPr>
          <a:xfrm>
            <a:off x="946666" y="1437561"/>
            <a:ext cx="6311265" cy="78890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212"/>
              </a:lnSpc>
              <a:buNone/>
            </a:pPr>
            <a:r>
              <a:rPr lang="en-US" sz="4970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Фильмонимы</a:t>
            </a:r>
            <a:endParaRPr lang="en-US" sz="4970" dirty="0"/>
          </a:p>
        </p:txBody>
      </p:sp>
      <p:sp>
        <p:nvSpPr>
          <p:cNvPr id="5" name="Shape 3"/>
          <p:cNvSpPr/>
          <p:nvPr/>
        </p:nvSpPr>
        <p:spPr>
          <a:xfrm>
            <a:off x="946666" y="2928580"/>
            <a:ext cx="567928" cy="567928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1156216" y="2975848"/>
            <a:ext cx="148828" cy="47339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727"/>
              </a:lnSpc>
              <a:buNone/>
            </a:pPr>
            <a:r>
              <a:rPr lang="en-US" sz="2982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</a:t>
            </a:r>
            <a:endParaRPr lang="en-US" sz="2982" dirty="0"/>
          </a:p>
        </p:txBody>
      </p:sp>
      <p:sp>
        <p:nvSpPr>
          <p:cNvPr id="7" name="Text 5"/>
          <p:cNvSpPr/>
          <p:nvPr/>
        </p:nvSpPr>
        <p:spPr>
          <a:xfrm>
            <a:off x="1767007" y="3015258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Определение</a:t>
            </a:r>
            <a:endParaRPr lang="en-US" sz="2485" dirty="0"/>
          </a:p>
        </p:txBody>
      </p:sp>
      <p:sp>
        <p:nvSpPr>
          <p:cNvPr id="8" name="Text 6"/>
          <p:cNvSpPr/>
          <p:nvPr/>
        </p:nvSpPr>
        <p:spPr>
          <a:xfrm>
            <a:off x="1767007" y="3561040"/>
            <a:ext cx="3257074" cy="28270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Заголовки фильмов называют «фильмонимы». Этот термин был предложен в российской диссертации на тему перевода названий фильмов.</a:t>
            </a:r>
            <a:endParaRPr lang="en-US" sz="1988" dirty="0"/>
          </a:p>
        </p:txBody>
      </p:sp>
      <p:sp>
        <p:nvSpPr>
          <p:cNvPr id="9" name="Shape 7"/>
          <p:cNvSpPr/>
          <p:nvPr/>
        </p:nvSpPr>
        <p:spPr>
          <a:xfrm>
            <a:off x="5276493" y="2928580"/>
            <a:ext cx="567928" cy="567928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0" name="Text 8"/>
          <p:cNvSpPr/>
          <p:nvPr/>
        </p:nvSpPr>
        <p:spPr>
          <a:xfrm>
            <a:off x="5447348" y="2975848"/>
            <a:ext cx="226100" cy="47339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727"/>
              </a:lnSpc>
              <a:buNone/>
            </a:pPr>
            <a:r>
              <a:rPr lang="en-US" sz="2982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2</a:t>
            </a:r>
            <a:endParaRPr lang="en-US" sz="2982" dirty="0"/>
          </a:p>
        </p:txBody>
      </p:sp>
      <p:sp>
        <p:nvSpPr>
          <p:cNvPr id="11" name="Text 9"/>
          <p:cNvSpPr/>
          <p:nvPr/>
        </p:nvSpPr>
        <p:spPr>
          <a:xfrm>
            <a:off x="6096833" y="3015258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Структура</a:t>
            </a:r>
            <a:endParaRPr lang="en-US" sz="2485" dirty="0"/>
          </a:p>
        </p:txBody>
      </p:sp>
      <p:sp>
        <p:nvSpPr>
          <p:cNvPr id="12" name="Text 10"/>
          <p:cNvSpPr/>
          <p:nvPr/>
        </p:nvSpPr>
        <p:spPr>
          <a:xfrm>
            <a:off x="6096833" y="3561040"/>
            <a:ext cx="3257074" cy="32308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Фильмонимы представляют собой названия словоформ, как правило, существительных в именительном падеже или словосочетаний. Также встречаются простые предложения.</a:t>
            </a:r>
            <a:endParaRPr lang="en-US" sz="1988" dirty="0"/>
          </a:p>
        </p:txBody>
      </p:sp>
      <p:sp>
        <p:nvSpPr>
          <p:cNvPr id="13" name="Shape 11"/>
          <p:cNvSpPr/>
          <p:nvPr/>
        </p:nvSpPr>
        <p:spPr>
          <a:xfrm>
            <a:off x="9606320" y="2928580"/>
            <a:ext cx="567928" cy="567928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4" name="Text 12"/>
          <p:cNvSpPr/>
          <p:nvPr/>
        </p:nvSpPr>
        <p:spPr>
          <a:xfrm>
            <a:off x="9777055" y="2975848"/>
            <a:ext cx="226457" cy="47339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727"/>
              </a:lnSpc>
              <a:buNone/>
            </a:pPr>
            <a:r>
              <a:rPr lang="en-US" sz="2982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3</a:t>
            </a:r>
            <a:endParaRPr lang="en-US" sz="2982" dirty="0"/>
          </a:p>
        </p:txBody>
      </p:sp>
      <p:sp>
        <p:nvSpPr>
          <p:cNvPr id="15" name="Text 13"/>
          <p:cNvSpPr/>
          <p:nvPr/>
        </p:nvSpPr>
        <p:spPr>
          <a:xfrm>
            <a:off x="10426660" y="3015258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Функции</a:t>
            </a:r>
            <a:endParaRPr lang="en-US" sz="2485" dirty="0"/>
          </a:p>
        </p:txBody>
      </p:sp>
      <p:sp>
        <p:nvSpPr>
          <p:cNvPr id="16" name="Text 14"/>
          <p:cNvSpPr/>
          <p:nvPr/>
        </p:nvSpPr>
        <p:spPr>
          <a:xfrm>
            <a:off x="10426660" y="3561040"/>
            <a:ext cx="3257074" cy="32308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Фильмонимы, как и заглавия художественных произведений, выполняют важные функции: привлечение внимания, передача идеи фильма, создание эмоционального настроя.</a:t>
            </a:r>
            <a:endParaRPr lang="en-US" sz="1988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670369"/>
          </a:xfrm>
          <a:prstGeom prst="rect">
            <a:avLst/>
          </a:prstGeom>
          <a:solidFill>
            <a:srgbClr val="FFFAFA"/>
          </a:solidFill>
          <a:ln/>
        </p:spPr>
      </p:sp>
      <p:sp>
        <p:nvSpPr>
          <p:cNvPr id="4" name="Text 2"/>
          <p:cNvSpPr/>
          <p:nvPr/>
        </p:nvSpPr>
        <p:spPr>
          <a:xfrm>
            <a:off x="946666" y="694134"/>
            <a:ext cx="11827550" cy="78890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212"/>
              </a:lnSpc>
              <a:buNone/>
            </a:pPr>
            <a:r>
              <a:rPr lang="en-US" sz="4970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Стратегии перевода фильмонимов</a:t>
            </a:r>
            <a:endParaRPr lang="en-US" sz="4970" dirty="0"/>
          </a:p>
        </p:txBody>
      </p:sp>
      <p:sp>
        <p:nvSpPr>
          <p:cNvPr id="5" name="Shape 3"/>
          <p:cNvSpPr/>
          <p:nvPr/>
        </p:nvSpPr>
        <p:spPr>
          <a:xfrm>
            <a:off x="7289959" y="1987868"/>
            <a:ext cx="50483" cy="5988368"/>
          </a:xfrm>
          <a:prstGeom prst="roundRect">
            <a:avLst>
              <a:gd name="adj" fmla="val 225034"/>
            </a:avLst>
          </a:prstGeom>
          <a:solidFill>
            <a:srgbClr val="BBC2DC"/>
          </a:solidFill>
          <a:ln/>
        </p:spPr>
      </p:sp>
      <p:sp>
        <p:nvSpPr>
          <p:cNvPr id="6" name="Shape 4"/>
          <p:cNvSpPr/>
          <p:nvPr/>
        </p:nvSpPr>
        <p:spPr>
          <a:xfrm>
            <a:off x="6147673" y="2443758"/>
            <a:ext cx="883563" cy="50483"/>
          </a:xfrm>
          <a:prstGeom prst="roundRect">
            <a:avLst>
              <a:gd name="adj" fmla="val 225034"/>
            </a:avLst>
          </a:prstGeom>
          <a:solidFill>
            <a:srgbClr val="BBC2DC"/>
          </a:solidFill>
          <a:ln/>
        </p:spPr>
      </p:sp>
      <p:sp>
        <p:nvSpPr>
          <p:cNvPr id="7" name="Shape 5"/>
          <p:cNvSpPr/>
          <p:nvPr/>
        </p:nvSpPr>
        <p:spPr>
          <a:xfrm>
            <a:off x="7031236" y="2185154"/>
            <a:ext cx="567928" cy="567928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7240786" y="2232422"/>
            <a:ext cx="148828" cy="47339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727"/>
              </a:lnSpc>
              <a:buNone/>
            </a:pPr>
            <a:r>
              <a:rPr lang="en-US" sz="2982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</a:t>
            </a:r>
            <a:endParaRPr lang="en-US" sz="2982" dirty="0"/>
          </a:p>
        </p:txBody>
      </p:sp>
      <p:sp>
        <p:nvSpPr>
          <p:cNvPr id="9" name="Text 7"/>
          <p:cNvSpPr/>
          <p:nvPr/>
        </p:nvSpPr>
        <p:spPr>
          <a:xfrm>
            <a:off x="2771180" y="2240280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Прямой перевод</a:t>
            </a:r>
            <a:endParaRPr lang="en-US" sz="2485" dirty="0"/>
          </a:p>
        </p:txBody>
      </p:sp>
      <p:sp>
        <p:nvSpPr>
          <p:cNvPr id="10" name="Text 8"/>
          <p:cNvSpPr/>
          <p:nvPr/>
        </p:nvSpPr>
        <p:spPr>
          <a:xfrm>
            <a:off x="946666" y="2786062"/>
            <a:ext cx="4980146" cy="20193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Включает транскрипцию, транслитерацию и калькирование. Сохраняет морфологическую структуру названия, передавая его смысл. Самый популярный способ.</a:t>
            </a:r>
            <a:endParaRPr lang="en-US" sz="1988" dirty="0"/>
          </a:p>
        </p:txBody>
      </p:sp>
      <p:sp>
        <p:nvSpPr>
          <p:cNvPr id="11" name="Shape 9"/>
          <p:cNvSpPr/>
          <p:nvPr/>
        </p:nvSpPr>
        <p:spPr>
          <a:xfrm>
            <a:off x="7599164" y="3705939"/>
            <a:ext cx="883563" cy="50483"/>
          </a:xfrm>
          <a:prstGeom prst="roundRect">
            <a:avLst>
              <a:gd name="adj" fmla="val 225034"/>
            </a:avLst>
          </a:prstGeom>
          <a:solidFill>
            <a:srgbClr val="BBC2DC"/>
          </a:solidFill>
          <a:ln/>
        </p:spPr>
      </p:sp>
      <p:sp>
        <p:nvSpPr>
          <p:cNvPr id="12" name="Shape 10"/>
          <p:cNvSpPr/>
          <p:nvPr/>
        </p:nvSpPr>
        <p:spPr>
          <a:xfrm>
            <a:off x="7031236" y="3447336"/>
            <a:ext cx="567928" cy="567928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7202091" y="3494603"/>
            <a:ext cx="226100" cy="47339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727"/>
              </a:lnSpc>
              <a:buNone/>
            </a:pPr>
            <a:r>
              <a:rPr lang="en-US" sz="2982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2</a:t>
            </a:r>
            <a:endParaRPr lang="en-US" sz="2982" dirty="0"/>
          </a:p>
        </p:txBody>
      </p:sp>
      <p:sp>
        <p:nvSpPr>
          <p:cNvPr id="14" name="Text 12"/>
          <p:cNvSpPr/>
          <p:nvPr/>
        </p:nvSpPr>
        <p:spPr>
          <a:xfrm>
            <a:off x="8703588" y="3502462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Трансформация</a:t>
            </a:r>
            <a:endParaRPr lang="en-US" sz="2485" dirty="0"/>
          </a:p>
        </p:txBody>
      </p:sp>
      <p:sp>
        <p:nvSpPr>
          <p:cNvPr id="15" name="Text 13"/>
          <p:cNvSpPr/>
          <p:nvPr/>
        </p:nvSpPr>
        <p:spPr>
          <a:xfrm>
            <a:off x="8703588" y="4048244"/>
            <a:ext cx="4980146" cy="12115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Разделена на добавление и опущение. Применяется, когда дословный перевод непонятен или слишком длинен.</a:t>
            </a:r>
            <a:endParaRPr lang="en-US" sz="1988" dirty="0"/>
          </a:p>
        </p:txBody>
      </p:sp>
      <p:sp>
        <p:nvSpPr>
          <p:cNvPr id="16" name="Shape 14"/>
          <p:cNvSpPr/>
          <p:nvPr/>
        </p:nvSpPr>
        <p:spPr>
          <a:xfrm>
            <a:off x="6147673" y="5766078"/>
            <a:ext cx="883563" cy="50483"/>
          </a:xfrm>
          <a:prstGeom prst="roundRect">
            <a:avLst>
              <a:gd name="adj" fmla="val 225034"/>
            </a:avLst>
          </a:prstGeom>
          <a:solidFill>
            <a:srgbClr val="BBC2DC"/>
          </a:solidFill>
          <a:ln/>
        </p:spPr>
      </p:sp>
      <p:sp>
        <p:nvSpPr>
          <p:cNvPr id="17" name="Shape 15"/>
          <p:cNvSpPr/>
          <p:nvPr/>
        </p:nvSpPr>
        <p:spPr>
          <a:xfrm>
            <a:off x="7031236" y="5507474"/>
            <a:ext cx="567928" cy="567928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7201972" y="5554742"/>
            <a:ext cx="226457" cy="47339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727"/>
              </a:lnSpc>
              <a:buNone/>
            </a:pPr>
            <a:r>
              <a:rPr lang="en-US" sz="2982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3</a:t>
            </a:r>
            <a:endParaRPr lang="en-US" sz="2982" dirty="0"/>
          </a:p>
        </p:txBody>
      </p:sp>
      <p:sp>
        <p:nvSpPr>
          <p:cNvPr id="19" name="Text 17"/>
          <p:cNvSpPr/>
          <p:nvPr/>
        </p:nvSpPr>
        <p:spPr>
          <a:xfrm>
            <a:off x="2771180" y="5562600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Замена</a:t>
            </a:r>
            <a:endParaRPr lang="en-US" sz="2485" dirty="0"/>
          </a:p>
        </p:txBody>
      </p:sp>
      <p:sp>
        <p:nvSpPr>
          <p:cNvPr id="20" name="Text 18"/>
          <p:cNvSpPr/>
          <p:nvPr/>
        </p:nvSpPr>
        <p:spPr>
          <a:xfrm>
            <a:off x="946666" y="6108383"/>
            <a:ext cx="4980146" cy="16154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Подразумевает  полную замену названия при переводе из-за непереводимых элементов или для большей привлекательности.</a:t>
            </a:r>
            <a:endParaRPr lang="en-US" sz="1988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AFA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AFA">
              <a:alpha val="85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946666" y="1173123"/>
            <a:ext cx="11935063" cy="78890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212"/>
              </a:lnSpc>
              <a:buNone/>
            </a:pPr>
            <a:r>
              <a:rPr lang="en-US" sz="4970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Примеры переводов фильмонимов</a:t>
            </a:r>
            <a:endParaRPr lang="en-US" sz="4970" dirty="0"/>
          </a:p>
        </p:txBody>
      </p:sp>
      <p:sp>
        <p:nvSpPr>
          <p:cNvPr id="7" name="Shape 4"/>
          <p:cNvSpPr/>
          <p:nvPr/>
        </p:nvSpPr>
        <p:spPr>
          <a:xfrm>
            <a:off x="946666" y="2340650"/>
            <a:ext cx="4077414" cy="4715828"/>
          </a:xfrm>
          <a:prstGeom prst="roundRect">
            <a:avLst>
              <a:gd name="adj" fmla="val 2786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214318" y="2608302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Прямой перевод</a:t>
            </a:r>
            <a:endParaRPr lang="en-US" sz="2485" dirty="0"/>
          </a:p>
        </p:txBody>
      </p:sp>
      <p:sp>
        <p:nvSpPr>
          <p:cNvPr id="9" name="Text 6"/>
          <p:cNvSpPr/>
          <p:nvPr/>
        </p:nvSpPr>
        <p:spPr>
          <a:xfrm>
            <a:off x="1214318" y="3154085"/>
            <a:ext cx="3542109" cy="32308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Nebraska - Небраска (2013), The Jungle Book - Книга Джунглей (2016), Forrest Gump - Форрест Гамп (1994), Fight Club - Бойцовский Клуб (1999), The Truman Show - Шоу Трумана (1998).</a:t>
            </a:r>
            <a:endParaRPr lang="en-US" sz="1988" dirty="0"/>
          </a:p>
        </p:txBody>
      </p:sp>
      <p:sp>
        <p:nvSpPr>
          <p:cNvPr id="10" name="Shape 7"/>
          <p:cNvSpPr/>
          <p:nvPr/>
        </p:nvSpPr>
        <p:spPr>
          <a:xfrm>
            <a:off x="5276493" y="2340650"/>
            <a:ext cx="4077414" cy="4715828"/>
          </a:xfrm>
          <a:prstGeom prst="roundRect">
            <a:avLst>
              <a:gd name="adj" fmla="val 2786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5544145" y="2608302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Трансформация</a:t>
            </a:r>
            <a:endParaRPr lang="en-US" sz="2485" dirty="0"/>
          </a:p>
        </p:txBody>
      </p:sp>
      <p:sp>
        <p:nvSpPr>
          <p:cNvPr id="12" name="Text 9"/>
          <p:cNvSpPr/>
          <p:nvPr/>
        </p:nvSpPr>
        <p:spPr>
          <a:xfrm>
            <a:off x="5544145" y="3154085"/>
            <a:ext cx="3542109" cy="36347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Zombieland - Добро пожаловать в Зомбилэнд (2009), The Physician - </a:t>
            </a:r>
            <a:r>
              <a:rPr lang="en-US" sz="1988" dirty="0" err="1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Лекарь</a:t>
            </a: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: Ученик Авиценны (2013), Coco - Тайна Коко (2017), Paddington - Приключения Паддингтона (2014), In time - Время (2011).</a:t>
            </a:r>
            <a:endParaRPr lang="en-US" sz="1988" dirty="0"/>
          </a:p>
        </p:txBody>
      </p:sp>
      <p:sp>
        <p:nvSpPr>
          <p:cNvPr id="13" name="Shape 10"/>
          <p:cNvSpPr/>
          <p:nvPr/>
        </p:nvSpPr>
        <p:spPr>
          <a:xfrm>
            <a:off x="9606320" y="2340650"/>
            <a:ext cx="4077414" cy="4715828"/>
          </a:xfrm>
          <a:prstGeom prst="roundRect">
            <a:avLst>
              <a:gd name="adj" fmla="val 2786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9873972" y="2608302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Замена</a:t>
            </a:r>
            <a:endParaRPr lang="en-US" sz="2485" dirty="0"/>
          </a:p>
        </p:txBody>
      </p:sp>
      <p:sp>
        <p:nvSpPr>
          <p:cNvPr id="15" name="Text 12"/>
          <p:cNvSpPr/>
          <p:nvPr/>
        </p:nvSpPr>
        <p:spPr>
          <a:xfrm>
            <a:off x="9873972" y="3154085"/>
            <a:ext cx="3542109" cy="32308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A Beautiful mind - Игры разума (2001), The Shawshank Redemption - Побег из Шоушенка (1994), Snatch - Большой Куш (2000), Hotel Transylvania - Монстры На Каникулах (2012).</a:t>
            </a:r>
            <a:endParaRPr lang="en-US" sz="1988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-6192"/>
            <a:ext cx="14630400" cy="8229600"/>
          </a:xfrm>
          <a:prstGeom prst="rect">
            <a:avLst/>
          </a:prstGeom>
          <a:solidFill>
            <a:srgbClr val="FFFAFA"/>
          </a:solidFill>
          <a:ln/>
        </p:spPr>
      </p:sp>
      <p:sp>
        <p:nvSpPr>
          <p:cNvPr id="4" name="Text 2"/>
          <p:cNvSpPr/>
          <p:nvPr/>
        </p:nvSpPr>
        <p:spPr>
          <a:xfrm>
            <a:off x="946666" y="945356"/>
            <a:ext cx="12737068" cy="157781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6212"/>
              </a:lnSpc>
              <a:buNone/>
            </a:pPr>
            <a:r>
              <a:rPr lang="en-US" sz="4970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Важность качественного перевода фильмонимов</a:t>
            </a:r>
            <a:endParaRPr lang="en-US" sz="497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666" y="3027998"/>
            <a:ext cx="631031" cy="631031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946666" y="3911441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Восприятие</a:t>
            </a:r>
            <a:endParaRPr lang="en-US" sz="2485" dirty="0"/>
          </a:p>
        </p:txBody>
      </p:sp>
      <p:sp>
        <p:nvSpPr>
          <p:cNvPr id="7" name="Text 4"/>
          <p:cNvSpPr/>
          <p:nvPr/>
        </p:nvSpPr>
        <p:spPr>
          <a:xfrm>
            <a:off x="946666" y="4457224"/>
            <a:ext cx="3993237" cy="28270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Плохой перевод названий фильмов может испортить впечатление о них, так как неправильное название может ввести зрителя в заблуждение относительно сюжета, жанра и морали фильма.</a:t>
            </a:r>
            <a:endParaRPr lang="en-US" sz="1988" dirty="0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8533" y="3027998"/>
            <a:ext cx="631031" cy="631031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7788533" y="3911441"/>
            <a:ext cx="2739570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Распространение</a:t>
            </a:r>
            <a:endParaRPr lang="en-US" sz="2485" dirty="0"/>
          </a:p>
        </p:txBody>
      </p:sp>
      <p:sp>
        <p:nvSpPr>
          <p:cNvPr id="10" name="Text 6"/>
          <p:cNvSpPr/>
          <p:nvPr/>
        </p:nvSpPr>
        <p:spPr>
          <a:xfrm>
            <a:off x="7788533" y="4457224"/>
            <a:ext cx="3326507" cy="20193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81"/>
              </a:lnSpc>
              <a:buNone/>
            </a:pPr>
            <a:r>
              <a:rPr lang="ru-RU" sz="1988" dirty="0"/>
              <a:t>Хороший перевод названия обеспечивает фильму успех и высокие кассовые сборы. Такое название будет у всех на устах.</a:t>
            </a:r>
            <a:endParaRPr lang="en-US" sz="1988" dirty="0"/>
          </a:p>
        </p:txBody>
      </p:sp>
      <p:sp>
        <p:nvSpPr>
          <p:cNvPr id="12" name="Text 7"/>
          <p:cNvSpPr/>
          <p:nvPr/>
        </p:nvSpPr>
        <p:spPr>
          <a:xfrm>
            <a:off x="9690378" y="3911441"/>
            <a:ext cx="3155633" cy="3943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106"/>
              </a:lnSpc>
              <a:buNone/>
            </a:pPr>
            <a:endParaRPr lang="en-US" sz="2485" dirty="0"/>
          </a:p>
        </p:txBody>
      </p:sp>
      <p:sp>
        <p:nvSpPr>
          <p:cNvPr id="13" name="Text 8"/>
          <p:cNvSpPr/>
          <p:nvPr/>
        </p:nvSpPr>
        <p:spPr>
          <a:xfrm>
            <a:off x="9690378" y="4457224"/>
            <a:ext cx="3993356" cy="249418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81"/>
              </a:lnSpc>
              <a:buNone/>
            </a:pPr>
            <a:endParaRPr lang="en-US" sz="1988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-682479"/>
            <a:ext cx="14630400" cy="9109591"/>
          </a:xfrm>
          <a:prstGeom prst="rect">
            <a:avLst/>
          </a:prstGeom>
          <a:solidFill>
            <a:srgbClr val="FFFAFA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155632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937498" y="3477863"/>
            <a:ext cx="9014460" cy="78890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212"/>
              </a:lnSpc>
              <a:buNone/>
            </a:pPr>
            <a:r>
              <a:rPr lang="en-US" sz="4970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Выбор стратегии перевода</a:t>
            </a:r>
            <a:endParaRPr lang="en-US" sz="497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666" y="4709576"/>
            <a:ext cx="4245650" cy="1009769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199078" y="6017342"/>
            <a:ext cx="3579495" cy="46066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Специфика названия</a:t>
            </a:r>
            <a:endParaRPr lang="en-US" sz="2485" dirty="0"/>
          </a:p>
        </p:txBody>
      </p:sp>
      <p:sp>
        <p:nvSpPr>
          <p:cNvPr id="8" name="Text 4"/>
          <p:cNvSpPr/>
          <p:nvPr/>
        </p:nvSpPr>
        <p:spPr>
          <a:xfrm>
            <a:off x="1199078" y="6725265"/>
            <a:ext cx="3740825" cy="12057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Выбор стратегии зависит от особенностей исходного заглавия.</a:t>
            </a:r>
            <a:endParaRPr lang="en-US" sz="1988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316" y="4701447"/>
            <a:ext cx="4245650" cy="1009769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5444728" y="5781370"/>
            <a:ext cx="3740825" cy="7865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Идеологические причины</a:t>
            </a:r>
            <a:endParaRPr lang="en-US" sz="2485" dirty="0"/>
          </a:p>
        </p:txBody>
      </p:sp>
      <p:sp>
        <p:nvSpPr>
          <p:cNvPr id="11" name="Text 6"/>
          <p:cNvSpPr/>
          <p:nvPr/>
        </p:nvSpPr>
        <p:spPr>
          <a:xfrm>
            <a:off x="5444728" y="6725265"/>
            <a:ext cx="3740825" cy="94389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Также важны идеологические и культурные факторы.</a:t>
            </a:r>
            <a:endParaRPr lang="en-US" sz="1988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6624" y="4709974"/>
            <a:ext cx="4245769" cy="1009769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9690378" y="6017342"/>
            <a:ext cx="3155633" cy="70792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106"/>
              </a:lnSpc>
              <a:buNone/>
            </a:pPr>
            <a:r>
              <a:rPr lang="en-US" sz="2485" b="1" dirty="0">
                <a:solidFill>
                  <a:srgbClr val="3B353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Популярность</a:t>
            </a:r>
            <a:endParaRPr lang="en-US" sz="2485" dirty="0"/>
          </a:p>
        </p:txBody>
      </p:sp>
      <p:sp>
        <p:nvSpPr>
          <p:cNvPr id="14" name="Text 8"/>
          <p:cNvSpPr/>
          <p:nvPr/>
        </p:nvSpPr>
        <p:spPr>
          <a:xfrm>
            <a:off x="9690378" y="6567949"/>
            <a:ext cx="3740944" cy="136302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Правильный перевод названия может сделать фильм более популярным.</a:t>
            </a:r>
            <a:endParaRPr lang="en-US" sz="1988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711446"/>
          </a:xfrm>
          <a:prstGeom prst="rect">
            <a:avLst/>
          </a:prstGeom>
          <a:solidFill>
            <a:srgbClr val="FFFAFA"/>
          </a:solidFill>
          <a:ln/>
        </p:spPr>
      </p:sp>
      <p:sp>
        <p:nvSpPr>
          <p:cNvPr id="4" name="Text 2"/>
          <p:cNvSpPr/>
          <p:nvPr/>
        </p:nvSpPr>
        <p:spPr>
          <a:xfrm>
            <a:off x="946666" y="694134"/>
            <a:ext cx="6311265" cy="78890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212"/>
              </a:lnSpc>
              <a:buNone/>
            </a:pPr>
            <a:r>
              <a:rPr lang="en-US" sz="4970" b="1" dirty="0">
                <a:solidFill>
                  <a:srgbClr val="1F1E1E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Заключение</a:t>
            </a:r>
            <a:endParaRPr lang="en-US" sz="4970" dirty="0"/>
          </a:p>
        </p:txBody>
      </p:sp>
      <p:sp>
        <p:nvSpPr>
          <p:cNvPr id="5" name="Shape 3"/>
          <p:cNvSpPr/>
          <p:nvPr/>
        </p:nvSpPr>
        <p:spPr>
          <a:xfrm>
            <a:off x="946666" y="1987868"/>
            <a:ext cx="12737068" cy="4533900"/>
          </a:xfrm>
          <a:prstGeom prst="roundRect">
            <a:avLst>
              <a:gd name="adj" fmla="val 2506"/>
            </a:avLst>
          </a:prstGeom>
          <a:noFill/>
          <a:ln w="15240">
            <a:solidFill>
              <a:srgbClr val="000000">
                <a:alpha val="8000"/>
              </a:srgbClr>
            </a:solidFill>
            <a:prstDash val="solid"/>
          </a:ln>
        </p:spPr>
      </p:sp>
      <p:sp>
        <p:nvSpPr>
          <p:cNvPr id="6" name="Shape 4"/>
          <p:cNvSpPr/>
          <p:nvPr/>
        </p:nvSpPr>
        <p:spPr>
          <a:xfrm>
            <a:off x="961906" y="2003108"/>
            <a:ext cx="12705278" cy="72199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7" name="Text 5"/>
          <p:cNvSpPr/>
          <p:nvPr/>
        </p:nvSpPr>
        <p:spPr>
          <a:xfrm>
            <a:off x="1215866" y="2162175"/>
            <a:ext cx="3725942" cy="4038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Стратегия</a:t>
            </a:r>
            <a:endParaRPr lang="en-US" sz="1988" dirty="0"/>
          </a:p>
        </p:txBody>
      </p:sp>
      <p:sp>
        <p:nvSpPr>
          <p:cNvPr id="8" name="Text 6"/>
          <p:cNvSpPr/>
          <p:nvPr/>
        </p:nvSpPr>
        <p:spPr>
          <a:xfrm>
            <a:off x="5454253" y="2162175"/>
            <a:ext cx="3722132" cy="4038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Преимущества</a:t>
            </a:r>
            <a:endParaRPr lang="en-US" sz="1988" dirty="0"/>
          </a:p>
        </p:txBody>
      </p:sp>
      <p:sp>
        <p:nvSpPr>
          <p:cNvPr id="9" name="Text 7"/>
          <p:cNvSpPr/>
          <p:nvPr/>
        </p:nvSpPr>
        <p:spPr>
          <a:xfrm>
            <a:off x="9688830" y="2162175"/>
            <a:ext cx="3725942" cy="4038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Недостатки</a:t>
            </a:r>
            <a:endParaRPr lang="en-US" sz="1988" dirty="0"/>
          </a:p>
        </p:txBody>
      </p:sp>
      <p:sp>
        <p:nvSpPr>
          <p:cNvPr id="10" name="Shape 8"/>
          <p:cNvSpPr/>
          <p:nvPr/>
        </p:nvSpPr>
        <p:spPr>
          <a:xfrm>
            <a:off x="961906" y="2725102"/>
            <a:ext cx="12705278" cy="1529715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11" name="Text 9"/>
          <p:cNvSpPr/>
          <p:nvPr/>
        </p:nvSpPr>
        <p:spPr>
          <a:xfrm>
            <a:off x="1215866" y="2884170"/>
            <a:ext cx="3725942" cy="4038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Прямой перевод</a:t>
            </a:r>
            <a:endParaRPr lang="en-US" sz="1988" dirty="0"/>
          </a:p>
        </p:txBody>
      </p:sp>
      <p:sp>
        <p:nvSpPr>
          <p:cNvPr id="12" name="Text 10"/>
          <p:cNvSpPr/>
          <p:nvPr/>
        </p:nvSpPr>
        <p:spPr>
          <a:xfrm>
            <a:off x="5454253" y="2884170"/>
            <a:ext cx="3722132" cy="807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Сохраняет структуру и смысл названия</a:t>
            </a:r>
            <a:endParaRPr lang="en-US" sz="1988" dirty="0"/>
          </a:p>
        </p:txBody>
      </p:sp>
      <p:sp>
        <p:nvSpPr>
          <p:cNvPr id="13" name="Text 11"/>
          <p:cNvSpPr/>
          <p:nvPr/>
        </p:nvSpPr>
        <p:spPr>
          <a:xfrm>
            <a:off x="9688830" y="2884170"/>
            <a:ext cx="3725942" cy="12115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Может быть непонятен зрителю из-за культурных особенностей</a:t>
            </a:r>
            <a:endParaRPr lang="en-US" sz="1988" dirty="0"/>
          </a:p>
        </p:txBody>
      </p:sp>
      <p:sp>
        <p:nvSpPr>
          <p:cNvPr id="14" name="Shape 12"/>
          <p:cNvSpPr/>
          <p:nvPr/>
        </p:nvSpPr>
        <p:spPr>
          <a:xfrm>
            <a:off x="961906" y="4254818"/>
            <a:ext cx="12705278" cy="112585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15" name="Text 13"/>
          <p:cNvSpPr/>
          <p:nvPr/>
        </p:nvSpPr>
        <p:spPr>
          <a:xfrm>
            <a:off x="1215866" y="4413885"/>
            <a:ext cx="3725942" cy="4038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Трансформация</a:t>
            </a:r>
            <a:endParaRPr lang="en-US" sz="1988" dirty="0"/>
          </a:p>
        </p:txBody>
      </p:sp>
      <p:sp>
        <p:nvSpPr>
          <p:cNvPr id="16" name="Text 14"/>
          <p:cNvSpPr/>
          <p:nvPr/>
        </p:nvSpPr>
        <p:spPr>
          <a:xfrm>
            <a:off x="5454253" y="4413885"/>
            <a:ext cx="3722132" cy="807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Делает название более понятным</a:t>
            </a:r>
            <a:endParaRPr lang="en-US" sz="1988" dirty="0"/>
          </a:p>
        </p:txBody>
      </p:sp>
      <p:sp>
        <p:nvSpPr>
          <p:cNvPr id="17" name="Text 15"/>
          <p:cNvSpPr/>
          <p:nvPr/>
        </p:nvSpPr>
        <p:spPr>
          <a:xfrm>
            <a:off x="9688830" y="4413885"/>
            <a:ext cx="3725942" cy="807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Может изменять смысл или длину названия</a:t>
            </a:r>
            <a:endParaRPr lang="en-US" sz="1988" dirty="0"/>
          </a:p>
        </p:txBody>
      </p:sp>
      <p:sp>
        <p:nvSpPr>
          <p:cNvPr id="18" name="Shape 16"/>
          <p:cNvSpPr/>
          <p:nvPr/>
        </p:nvSpPr>
        <p:spPr>
          <a:xfrm>
            <a:off x="961906" y="5380673"/>
            <a:ext cx="12705278" cy="1125855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19" name="Text 17"/>
          <p:cNvSpPr/>
          <p:nvPr/>
        </p:nvSpPr>
        <p:spPr>
          <a:xfrm>
            <a:off x="1215866" y="5539740"/>
            <a:ext cx="3725942" cy="4038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Замена</a:t>
            </a:r>
            <a:endParaRPr lang="en-US" sz="1988" dirty="0"/>
          </a:p>
        </p:txBody>
      </p:sp>
      <p:sp>
        <p:nvSpPr>
          <p:cNvPr id="20" name="Text 18"/>
          <p:cNvSpPr/>
          <p:nvPr/>
        </p:nvSpPr>
        <p:spPr>
          <a:xfrm>
            <a:off x="5454253" y="5539740"/>
            <a:ext cx="3722132" cy="807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Позволяет сделать название более интересным</a:t>
            </a:r>
            <a:endParaRPr lang="en-US" sz="1988" dirty="0"/>
          </a:p>
        </p:txBody>
      </p:sp>
      <p:sp>
        <p:nvSpPr>
          <p:cNvPr id="21" name="Text 19"/>
          <p:cNvSpPr/>
          <p:nvPr/>
        </p:nvSpPr>
        <p:spPr>
          <a:xfrm>
            <a:off x="9688830" y="5539740"/>
            <a:ext cx="3725942" cy="807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Может сильно отличаться от оригинального названия</a:t>
            </a:r>
            <a:endParaRPr lang="en-US" sz="1988" dirty="0"/>
          </a:p>
        </p:txBody>
      </p:sp>
      <p:sp>
        <p:nvSpPr>
          <p:cNvPr id="22" name="Text 20"/>
          <p:cNvSpPr/>
          <p:nvPr/>
        </p:nvSpPr>
        <p:spPr>
          <a:xfrm>
            <a:off x="946666" y="6805732"/>
            <a:ext cx="12737068" cy="12115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81"/>
              </a:lnSpc>
              <a:buNone/>
            </a:pPr>
            <a:r>
              <a:rPr lang="en-US" sz="1988" dirty="0">
                <a:solidFill>
                  <a:srgbClr val="3B3535"/>
                </a:solidFill>
                <a:latin typeface="Sora" pitchFamily="34" charset="0"/>
                <a:ea typeface="Sora" pitchFamily="34" charset="-122"/>
                <a:cs typeface="Sora" pitchFamily="34" charset="-120"/>
              </a:rPr>
              <a:t>Выбор стратегии перевода фильмонима - непростая задача, требующая высокой квалификации переводчика. Важно найти баланс между точностью передачи смысла и привлекательностью названия для зрителя.</a:t>
            </a:r>
            <a:endParaRPr lang="en-US" sz="1988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489</Words>
  <Application>Microsoft Office PowerPoint</Application>
  <PresentationFormat>Произвольный</PresentationFormat>
  <Paragraphs>70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Alexandria</vt:lpstr>
      <vt:lpstr>Arial</vt:lpstr>
      <vt:lpstr>Calibri</vt:lpstr>
      <vt:lpstr>Sora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Даниил Чернышев</cp:lastModifiedBy>
  <cp:revision>9</cp:revision>
  <dcterms:created xsi:type="dcterms:W3CDTF">2024-04-23T10:40:27Z</dcterms:created>
  <dcterms:modified xsi:type="dcterms:W3CDTF">2024-04-23T11:31:29Z</dcterms:modified>
</cp:coreProperties>
</file>