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95" r:id="rId2"/>
    <p:sldId id="256" r:id="rId3"/>
    <p:sldId id="273" r:id="rId4"/>
    <p:sldId id="257" r:id="rId5"/>
    <p:sldId id="275" r:id="rId6"/>
    <p:sldId id="277" r:id="rId7"/>
    <p:sldId id="279" r:id="rId8"/>
    <p:sldId id="281" r:id="rId9"/>
    <p:sldId id="283" r:id="rId10"/>
    <p:sldId id="284" r:id="rId11"/>
    <p:sldId id="286" r:id="rId12"/>
    <p:sldId id="258" r:id="rId13"/>
    <p:sldId id="259" r:id="rId14"/>
    <p:sldId id="269" r:id="rId15"/>
    <p:sldId id="270" r:id="rId16"/>
    <p:sldId id="260" r:id="rId17"/>
    <p:sldId id="266" r:id="rId18"/>
    <p:sldId id="271" r:id="rId19"/>
    <p:sldId id="289" r:id="rId20"/>
    <p:sldId id="263" r:id="rId21"/>
    <p:sldId id="264" r:id="rId22"/>
    <p:sldId id="265" r:id="rId23"/>
    <p:sldId id="267" r:id="rId24"/>
    <p:sldId id="268" r:id="rId25"/>
    <p:sldId id="285" r:id="rId26"/>
    <p:sldId id="287" r:id="rId27"/>
    <p:sldId id="288" r:id="rId28"/>
    <p:sldId id="290" r:id="rId29"/>
    <p:sldId id="291" r:id="rId30"/>
    <p:sldId id="292" r:id="rId31"/>
    <p:sldId id="293" r:id="rId32"/>
    <p:sldId id="29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99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CF8BA-32EB-424A-BA1F-D8ACBB81A083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DB31D-77DE-45E9-B32C-7FB24830B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77CE5B-5B68-4CE3-A113-EF38344D63AF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5960FE-A8C0-40A2-8D11-AB4D09FFB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1%D0%B5%D1%80%D1%86%D0%B5%D0%BB%D0%B8%D1%83%D1%81,_%D0%99%D1%91%D0%BD%D1%81_%D0%AF%D0%BA%D0%BE%D0%B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став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714356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u="sng" dirty="0" smtClean="0"/>
              <a:t>3.Команда</a:t>
            </a:r>
          </a:p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«КИСЛОРОД»</a:t>
            </a:r>
            <a:endParaRPr lang="ru-RU" sz="4800" dirty="0"/>
          </a:p>
        </p:txBody>
      </p:sp>
      <p:pic>
        <p:nvPicPr>
          <p:cNvPr id="4" name="Рисунок 3" descr="oyr20m4k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429000"/>
            <a:ext cx="4110026" cy="271506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500042"/>
            <a:ext cx="1985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i="1" u="sng" dirty="0" smtClean="0"/>
              <a:t>Приветствие</a:t>
            </a:r>
            <a:endParaRPr lang="ru-RU" sz="2400" i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357422" y="1000108"/>
            <a:ext cx="337316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Без аллотропных проявлений</a:t>
            </a:r>
          </a:p>
          <a:p>
            <a:pPr algn="ctr"/>
            <a:r>
              <a:rPr lang="ru-RU" dirty="0" smtClean="0"/>
              <a:t>Нельзя представить кислород.</a:t>
            </a:r>
          </a:p>
          <a:p>
            <a:pPr algn="ctr"/>
            <a:r>
              <a:rPr lang="ru-RU" dirty="0" smtClean="0"/>
              <a:t>За счет незримых построений</a:t>
            </a:r>
          </a:p>
          <a:p>
            <a:pPr algn="ctr"/>
            <a:r>
              <a:rPr lang="ru-RU" dirty="0" smtClean="0"/>
              <a:t>Два вещества простых дает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Одно нам хорошо известно:</a:t>
            </a:r>
          </a:p>
          <a:p>
            <a:pPr algn="ctr"/>
            <a:r>
              <a:rPr lang="ru-RU" dirty="0" smtClean="0"/>
              <a:t>Газообразный кислород,</a:t>
            </a:r>
          </a:p>
          <a:p>
            <a:pPr algn="ctr"/>
            <a:r>
              <a:rPr lang="ru-RU" dirty="0" smtClean="0"/>
              <a:t>Которым дышат, скажем честно,</a:t>
            </a:r>
          </a:p>
          <a:p>
            <a:pPr algn="ctr"/>
            <a:r>
              <a:rPr lang="ru-RU" dirty="0" smtClean="0"/>
              <a:t>И человек, и бегемот.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Из элемента кислорода</a:t>
            </a:r>
          </a:p>
          <a:p>
            <a:pPr algn="ctr"/>
            <a:r>
              <a:rPr lang="ru-RU" dirty="0" smtClean="0"/>
              <a:t>Еще придумала природа</a:t>
            </a:r>
          </a:p>
          <a:p>
            <a:pPr algn="ctr"/>
            <a:r>
              <a:rPr lang="ru-RU" dirty="0" smtClean="0"/>
              <a:t>Одно простое вещество,</a:t>
            </a:r>
          </a:p>
          <a:p>
            <a:pPr algn="ctr"/>
            <a:r>
              <a:rPr lang="ru-RU" dirty="0" smtClean="0"/>
              <a:t>Которое зовут озоном.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И в этом есть большой резон:</a:t>
            </a:r>
          </a:p>
          <a:p>
            <a:pPr algn="ctr"/>
            <a:r>
              <a:rPr lang="ru-RU" dirty="0" smtClean="0"/>
              <a:t>В грозу запахнет над газоном-</a:t>
            </a:r>
          </a:p>
          <a:p>
            <a:pPr algn="ctr"/>
            <a:r>
              <a:rPr lang="ru-RU" dirty="0" smtClean="0"/>
              <a:t>От слова «пахнущий» - озон.</a:t>
            </a:r>
          </a:p>
        </p:txBody>
      </p:sp>
      <p:pic>
        <p:nvPicPr>
          <p:cNvPr id="4" name="Рисунок 3" descr="кислор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3857628"/>
            <a:ext cx="2900338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1"/>
                </a:solidFill>
                <a:latin typeface="+mn-lt"/>
              </a:rPr>
              <a:t>Конкурс первый </a:t>
            </a:r>
            <a:br>
              <a:rPr lang="ru-RU" sz="4400" dirty="0" smtClean="0">
                <a:solidFill>
                  <a:schemeClr val="accent1"/>
                </a:solidFill>
                <a:latin typeface="+mn-lt"/>
              </a:rPr>
            </a:br>
            <a:r>
              <a:rPr lang="ru-RU" sz="4400" dirty="0" smtClean="0">
                <a:solidFill>
                  <a:schemeClr val="accent1"/>
                </a:solidFill>
                <a:latin typeface="+mn-lt"/>
              </a:rPr>
              <a:t>«Великие химики»</a:t>
            </a:r>
            <a:endParaRPr lang="ru-RU" sz="4400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16" name="Содержимое 15" descr="2023-01-19_20-59-3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673" b="22581"/>
          <a:stretch>
            <a:fillRect/>
          </a:stretch>
        </p:blipFill>
        <p:spPr>
          <a:xfrm>
            <a:off x="3635896" y="4005064"/>
            <a:ext cx="1296144" cy="1728192"/>
          </a:xfrm>
        </p:spPr>
      </p:pic>
      <p:pic>
        <p:nvPicPr>
          <p:cNvPr id="17" name="Рисунок 16" descr="2023-01-19_20-59-23.png"/>
          <p:cNvPicPr>
            <a:picLocks noChangeAspect="1"/>
          </p:cNvPicPr>
          <p:nvPr/>
        </p:nvPicPr>
        <p:blipFill>
          <a:blip r:embed="rId3" cstate="print"/>
          <a:srcRect r="6250" b="20973"/>
          <a:stretch>
            <a:fillRect/>
          </a:stretch>
        </p:blipFill>
        <p:spPr>
          <a:xfrm>
            <a:off x="6948264" y="1844824"/>
            <a:ext cx="1131554" cy="1584176"/>
          </a:xfrm>
          <a:prstGeom prst="rect">
            <a:avLst/>
          </a:prstGeom>
        </p:spPr>
      </p:pic>
      <p:pic>
        <p:nvPicPr>
          <p:cNvPr id="18" name="Рисунок 17" descr="2023-01-19_20-59-02.png"/>
          <p:cNvPicPr>
            <a:picLocks noChangeAspect="1"/>
          </p:cNvPicPr>
          <p:nvPr/>
        </p:nvPicPr>
        <p:blipFill>
          <a:blip r:embed="rId4" cstate="print"/>
          <a:srcRect b="26016"/>
          <a:stretch>
            <a:fillRect/>
          </a:stretch>
        </p:blipFill>
        <p:spPr>
          <a:xfrm>
            <a:off x="5220071" y="1772815"/>
            <a:ext cx="1357865" cy="1584177"/>
          </a:xfrm>
          <a:prstGeom prst="rect">
            <a:avLst/>
          </a:prstGeom>
        </p:spPr>
      </p:pic>
      <p:pic>
        <p:nvPicPr>
          <p:cNvPr id="19" name="Рисунок 18" descr="2023-01-19_20-58-45.png"/>
          <p:cNvPicPr>
            <a:picLocks noChangeAspect="1"/>
          </p:cNvPicPr>
          <p:nvPr/>
        </p:nvPicPr>
        <p:blipFill>
          <a:blip r:embed="rId5" cstate="print"/>
          <a:srcRect b="24884"/>
          <a:stretch>
            <a:fillRect/>
          </a:stretch>
        </p:blipFill>
        <p:spPr>
          <a:xfrm>
            <a:off x="3707904" y="1772816"/>
            <a:ext cx="1296144" cy="1584176"/>
          </a:xfrm>
          <a:prstGeom prst="rect">
            <a:avLst/>
          </a:prstGeom>
        </p:spPr>
      </p:pic>
      <p:pic>
        <p:nvPicPr>
          <p:cNvPr id="20" name="Рисунок 19" descr="2023-01-19_20-58-22.png"/>
          <p:cNvPicPr>
            <a:picLocks noChangeAspect="1"/>
          </p:cNvPicPr>
          <p:nvPr/>
        </p:nvPicPr>
        <p:blipFill>
          <a:blip r:embed="rId6" cstate="print"/>
          <a:srcRect b="24197"/>
          <a:stretch>
            <a:fillRect/>
          </a:stretch>
        </p:blipFill>
        <p:spPr>
          <a:xfrm>
            <a:off x="2123728" y="1700807"/>
            <a:ext cx="1355060" cy="1656185"/>
          </a:xfrm>
          <a:prstGeom prst="rect">
            <a:avLst/>
          </a:prstGeom>
        </p:spPr>
      </p:pic>
      <p:pic>
        <p:nvPicPr>
          <p:cNvPr id="21" name="Рисунок 20" descr="2023-01-19_20-57-17.png"/>
          <p:cNvPicPr>
            <a:picLocks noChangeAspect="1"/>
          </p:cNvPicPr>
          <p:nvPr/>
        </p:nvPicPr>
        <p:blipFill>
          <a:blip r:embed="rId7" cstate="print"/>
          <a:srcRect r="6558" b="24138"/>
          <a:stretch>
            <a:fillRect/>
          </a:stretch>
        </p:blipFill>
        <p:spPr>
          <a:xfrm>
            <a:off x="467544" y="1700808"/>
            <a:ext cx="1296144" cy="1683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034" y="3500438"/>
            <a:ext cx="136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1834-1907 г.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14546" y="3500438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1711-1765г.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14744" y="3429000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1779-1848г.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86380" y="3429000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1776-1856г.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6" y="3500438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1896-1986г.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14744" y="5857892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1743-1794г.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  <a:latin typeface="+mn-lt"/>
              </a:rPr>
              <a:t>Конкурс первый </a:t>
            </a:r>
            <a:br>
              <a:rPr lang="ru-RU" sz="4000" dirty="0" smtClean="0">
                <a:solidFill>
                  <a:schemeClr val="accent1"/>
                </a:solidFill>
                <a:latin typeface="+mn-lt"/>
              </a:rPr>
            </a:br>
            <a:r>
              <a:rPr lang="ru-RU" sz="4000" dirty="0" smtClean="0">
                <a:solidFill>
                  <a:schemeClr val="accent1"/>
                </a:solidFill>
                <a:latin typeface="+mn-lt"/>
              </a:rPr>
              <a:t>«Великие химики»</a:t>
            </a:r>
            <a:endParaRPr lang="ru-RU" sz="40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357298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«…Он разгадал земные тайны, раздвинул неба потолок и подвигом необычайным прославил Русь, вперёд увлёк. Он был и первооткрыватель, и ревностный служитель муз, учитель мудрый и мечтатель, ума и чувств живой союз!» . Он основал МОСКОВСКИЙ ГОСУДАРСТВЕННЫЙ УНИВЕРСИТЕТ в 1755 году, который носит его имя.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6288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852936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«….Чего я только не делывал на своей научной жизни. Начав с учительства, я посвятил 48 лет Родине, науке. Лучшее время жизни и её главную тему взяло преподавательство, а также служба на пользу промышленности и сельскому хозяйству». Всего 4 предмета составили его имя: упругость газов, понимание растворов как ассоциаций, учебник «Основы химии», и ещё одно, известное всем дело. Один из законов химии назван его именем.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85293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653136"/>
            <a:ext cx="77048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Этого человека поистине можно назвать великим, столько достижений в его научной деятельности: открытие закона сохранения массы веществ, изучение состава воздуха, опровержении теории «флогистона», изучение азота, кислорода; названия этим элементам также   были   даны   им . Его родиной является Франция. Был казнен за свои политические взгляды.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465313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3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  <a:latin typeface="+mn-lt"/>
              </a:rPr>
              <a:t>Конкурс первый </a:t>
            </a:r>
            <a:br>
              <a:rPr lang="ru-RU" sz="4000" dirty="0" smtClean="0">
                <a:solidFill>
                  <a:schemeClr val="accent1"/>
                </a:solidFill>
                <a:latin typeface="+mn-lt"/>
              </a:rPr>
            </a:br>
            <a:r>
              <a:rPr lang="ru-RU" sz="4000" dirty="0" smtClean="0">
                <a:solidFill>
                  <a:schemeClr val="accent1"/>
                </a:solidFill>
                <a:latin typeface="+mn-lt"/>
              </a:rPr>
              <a:t>«Великие химики»</a:t>
            </a:r>
            <a:endParaRPr lang="ru-RU" sz="4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8091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/>
              <a:t>    4) Этот шведский ученый ввёл современные символы химических элементов. С его работами по атомистике связано введение простой и понятной системы химических символов: для обозначения элемента им была принята первая буква его латинского или греческого названия, иногда за ней следовала ещё одна буква; для указания числа атомов использовались алгебраические индексы. Переведённая на многие языки, она послужила основой для современной химической номенклатуры Открыл церий (1803), селен (1817) и торий (1828). Развил электрохимическую теорию. Предложил термины </a:t>
            </a:r>
            <a:r>
              <a:rPr lang="ru-RU" sz="1400" i="1" dirty="0" smtClean="0"/>
              <a:t>аллотропия</a:t>
            </a:r>
            <a:r>
              <a:rPr lang="ru-RU" sz="1400" dirty="0" smtClean="0"/>
              <a:t>, </a:t>
            </a:r>
            <a:r>
              <a:rPr lang="ru-RU" sz="1400" i="1" dirty="0" smtClean="0"/>
              <a:t>изомерия</a:t>
            </a:r>
            <a:r>
              <a:rPr lang="ru-RU" sz="1400" dirty="0" smtClean="0"/>
              <a:t>, </a:t>
            </a:r>
            <a:r>
              <a:rPr lang="ru-RU" sz="1400" i="1" dirty="0" smtClean="0"/>
              <a:t>катализ</a:t>
            </a:r>
            <a:r>
              <a:rPr lang="ru-RU" sz="1400" dirty="0" smtClean="0"/>
              <a:t> и другие. Член Шведской академии наук, с 1810 года — её президент, с 1818 года — непременный секретарь. Член Германской академии естествоиспытателей «Леопольдина» (1818), иностранный член Лондонского королевского общества (1813</a:t>
            </a:r>
            <a:r>
              <a:rPr lang="ru-RU" sz="1400" baseline="30000" dirty="0" smtClean="0">
                <a:hlinkClick r:id="rId2"/>
              </a:rPr>
              <a:t>]</a:t>
            </a:r>
            <a:r>
              <a:rPr lang="ru-RU" sz="1400" dirty="0" smtClean="0"/>
              <a:t>, почётный член Петербургской академии наук (1820)</a:t>
            </a:r>
            <a:r>
              <a:rPr lang="ru-RU" sz="1400" baseline="30000" dirty="0" smtClean="0"/>
              <a:t>]</a:t>
            </a:r>
            <a:r>
              <a:rPr lang="ru-RU" sz="1400" dirty="0" smtClean="0"/>
              <a:t>, иностранный член Парижской академии наук (1822)</a:t>
            </a:r>
          </a:p>
          <a:p>
            <a:pPr>
              <a:buNone/>
            </a:pPr>
            <a:r>
              <a:rPr lang="ru-RU" sz="1400" dirty="0" smtClean="0"/>
              <a:t>     5) Свою научную деятельность этот итальянский  ученый-химик  начал с изучения электрических явлений. Работы, посвященные этой теме, появлялись вплоть до 1846 года. Большое внимание уделял он также исследованиям в области электрохимии, пытаясь найти связь между электрическими и химическими явлениями, что привело его к созданию своеобразной электрохимической теории. В этом отношении его исследования соприкасались с работами знаменитых химиков Дэви и Берцелиуса. Но в историю физики он вошел как открыватель одного из важнейших законов молекулярной физики.</a:t>
            </a:r>
          </a:p>
          <a:p>
            <a:pPr>
              <a:buNone/>
            </a:pPr>
            <a:r>
              <a:rPr lang="ru-RU" sz="1400" dirty="0" smtClean="0"/>
              <a:t>          В 1811 году появилась статья  «Очерк метода определения относительных масс элементарных молекул тел и пропорций, согласно которым они входят в соединения».</a:t>
            </a:r>
          </a:p>
          <a:p>
            <a:pPr>
              <a:buNone/>
            </a:pPr>
            <a:r>
              <a:rPr lang="ru-RU" sz="1400" dirty="0" smtClean="0"/>
              <a:t>         Ученый пришел к следующему важному заключению: «число молекул всегда одно и то же в одинаковых объемах любых газов». Открытый им закон назван его именем.  Число молекул в грамм-молекуле любого вещества одинаково. Оно получило название  по имени ученого  и равно 6,02 ⋅ 10</a:t>
            </a:r>
            <a:r>
              <a:rPr lang="ru-RU" sz="1400" baseline="30000" dirty="0" smtClean="0"/>
              <a:t>23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1"/>
                </a:solidFill>
              </a:rPr>
              <a:t>Конкурс первый </a:t>
            </a:r>
            <a:br>
              <a:rPr lang="ru-RU" sz="4400" dirty="0" smtClean="0">
                <a:solidFill>
                  <a:schemeClr val="accent1"/>
                </a:solidFill>
              </a:rPr>
            </a:br>
            <a:r>
              <a:rPr lang="ru-RU" sz="4400" dirty="0" smtClean="0">
                <a:solidFill>
                  <a:schemeClr val="accent1"/>
                </a:solidFill>
              </a:rPr>
              <a:t>«Великие химики»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Русский и советский физико-химик и педагог, один из основоположников химической</a:t>
            </a:r>
            <a:r>
              <a:rPr lang="ru-RU" u="sng" dirty="0" smtClean="0"/>
              <a:t> </a:t>
            </a:r>
            <a:r>
              <a:rPr lang="ru-RU" dirty="0" smtClean="0"/>
              <a:t>физики. Внёс существенный вклад в развитие химической</a:t>
            </a:r>
            <a:r>
              <a:rPr lang="ru-RU" u="sng" dirty="0" smtClean="0"/>
              <a:t> </a:t>
            </a:r>
            <a:r>
              <a:rPr lang="ru-RU" dirty="0" smtClean="0"/>
              <a:t>кинетики</a:t>
            </a:r>
            <a:r>
              <a:rPr lang="ru-RU" u="sng" dirty="0" smtClean="0"/>
              <a:t> </a:t>
            </a:r>
            <a:r>
              <a:rPr lang="ru-RU" dirty="0" smtClean="0"/>
              <a:t>.Основные научные достижения включают количественную теорию химических цепных реакций, теорию теплового взрыва, горения газовых смесей. такие процессы как распространение пламени, детонацию, горение взрывчатых веществ. Академик АН</a:t>
            </a:r>
            <a:r>
              <a:rPr lang="ru-RU" u="sng" dirty="0" smtClean="0"/>
              <a:t> </a:t>
            </a:r>
            <a:r>
              <a:rPr lang="ru-RU" dirty="0" smtClean="0"/>
              <a:t>СССР  единственный советский лауреат Нобелевской</a:t>
            </a:r>
            <a:r>
              <a:rPr lang="ru-RU" u="sng" dirty="0" smtClean="0"/>
              <a:t> </a:t>
            </a:r>
            <a:r>
              <a:rPr lang="ru-RU" dirty="0" smtClean="0"/>
              <a:t>премии</a:t>
            </a:r>
            <a:r>
              <a:rPr lang="ru-RU" u="sng" dirty="0" smtClean="0"/>
              <a:t> </a:t>
            </a:r>
            <a:r>
              <a:rPr lang="ru-RU" dirty="0" smtClean="0"/>
              <a:t>по</a:t>
            </a:r>
            <a:r>
              <a:rPr lang="ru-RU" u="sng" dirty="0" smtClean="0"/>
              <a:t> </a:t>
            </a:r>
            <a:r>
              <a:rPr lang="ru-RU" dirty="0" smtClean="0"/>
              <a:t>химии Дважды Герой</a:t>
            </a:r>
            <a:r>
              <a:rPr lang="ru-RU" u="sng" dirty="0" smtClean="0"/>
              <a:t> </a:t>
            </a:r>
            <a:r>
              <a:rPr lang="ru-RU" dirty="0" smtClean="0"/>
              <a:t>Социалистического</a:t>
            </a:r>
            <a:r>
              <a:rPr lang="ru-RU" u="sng" dirty="0" smtClean="0"/>
              <a:t> </a:t>
            </a:r>
            <a:r>
              <a:rPr lang="ru-RU" dirty="0" smtClean="0"/>
              <a:t>Труда.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Конкурс второй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«Крестики-нолики»</a:t>
            </a:r>
            <a:endParaRPr lang="ru-RU" sz="3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3200" dirty="0" smtClean="0"/>
              <a:t>Задание:</a:t>
            </a:r>
          </a:p>
          <a:p>
            <a:pPr lvl="0"/>
            <a:r>
              <a:rPr lang="ru-RU" sz="3200" dirty="0" smtClean="0"/>
              <a:t>Соединить прямой линией по горизонтали, вертикали или диагонали три клетки, которые содержат формулы веществ с указанным  типом химической связи: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4369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А)Ковалентная</a:t>
            </a:r>
            <a:r>
              <a:rPr lang="ru-RU" sz="3600" dirty="0" smtClean="0"/>
              <a:t> </a:t>
            </a:r>
            <a:r>
              <a:rPr lang="ru-RU" sz="2800" dirty="0" smtClean="0"/>
              <a:t>неполярная</a:t>
            </a:r>
            <a:endParaRPr lang="ru-RU" sz="2800" dirty="0"/>
          </a:p>
        </p:txBody>
      </p:sp>
      <p:pic>
        <p:nvPicPr>
          <p:cNvPr id="3" name="Рисунок 2" descr="2023-01-23_20-09-4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196752"/>
            <a:ext cx="3765550" cy="95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2420888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Б)Ионная</a:t>
            </a:r>
            <a:endParaRPr lang="ru-RU" sz="2800" dirty="0"/>
          </a:p>
        </p:txBody>
      </p:sp>
      <p:pic>
        <p:nvPicPr>
          <p:cNvPr id="5" name="Рисунок 4" descr="2023-01-23_20-17-4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140968"/>
            <a:ext cx="3822700" cy="1060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4437112"/>
            <a:ext cx="289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В)Металлическая</a:t>
            </a:r>
            <a:endParaRPr lang="ru-RU" sz="2800" dirty="0"/>
          </a:p>
        </p:txBody>
      </p:sp>
      <p:pic>
        <p:nvPicPr>
          <p:cNvPr id="7" name="Рисунок 6" descr="2023-01-23_20-20-4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5157192"/>
            <a:ext cx="3771900" cy="971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Конкурс третий </a:t>
            </a:r>
            <a:br>
              <a:rPr lang="ru-RU" sz="4400" dirty="0" smtClean="0"/>
            </a:br>
            <a:r>
              <a:rPr lang="ru-RU" sz="4400" dirty="0" smtClean="0"/>
              <a:t>«Расчеты по химическим формулам»</a:t>
            </a:r>
            <a:endParaRPr lang="ru-RU" dirty="0"/>
          </a:p>
        </p:txBody>
      </p:sp>
      <p:pic>
        <p:nvPicPr>
          <p:cNvPr id="4" name="Содержимое 3" descr="колб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28779"/>
            <a:ext cx="9144000" cy="492922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357430"/>
            <a:ext cx="71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Скандий </a:t>
            </a:r>
            <a:r>
              <a:rPr lang="ru-RU" sz="2400" i="1" dirty="0" smtClean="0"/>
              <a:t>Sc</a:t>
            </a:r>
            <a:r>
              <a:rPr lang="ru-RU" sz="2400" dirty="0" smtClean="0"/>
              <a:t>, предсказанный в 1871 году Д.И. Менделеевым, имеет важнейшие соединения, такие как, оксид скандия </a:t>
            </a:r>
            <a:r>
              <a:rPr lang="ru-RU" sz="2400" i="1" dirty="0" smtClean="0"/>
              <a:t>Sc</a:t>
            </a:r>
            <a:r>
              <a:rPr lang="ru-RU" sz="2400" i="1" baseline="-25000" dirty="0" smtClean="0"/>
              <a:t>2</a:t>
            </a:r>
            <a:r>
              <a:rPr lang="ru-RU" sz="2400" i="1" dirty="0" smtClean="0"/>
              <a:t>O</a:t>
            </a:r>
            <a:r>
              <a:rPr lang="ru-RU" sz="2400" i="1" baseline="-25000" dirty="0" smtClean="0"/>
              <a:t>3</a:t>
            </a:r>
            <a:r>
              <a:rPr lang="ru-RU" sz="2400" dirty="0" smtClean="0"/>
              <a:t>. Вычислите, какому количеству вещества соответствует 1,38 г оксида скандия </a:t>
            </a:r>
            <a:r>
              <a:rPr lang="ru-RU" sz="2400" i="1" dirty="0" smtClean="0"/>
              <a:t>Sc</a:t>
            </a:r>
            <a:r>
              <a:rPr lang="ru-RU" sz="2400" i="1" baseline="-25000" dirty="0" smtClean="0"/>
              <a:t>2</a:t>
            </a:r>
            <a:r>
              <a:rPr lang="ru-RU" sz="2400" i="1" dirty="0" smtClean="0"/>
              <a:t>O</a:t>
            </a:r>
            <a:r>
              <a:rPr lang="ru-RU" sz="2400" i="1" baseline="-25000" dirty="0" smtClean="0"/>
              <a:t>3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357166"/>
            <a:ext cx="7286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</a:rPr>
              <a:t>Конкурс третий </a:t>
            </a:r>
            <a:br>
              <a:rPr lang="ru-RU" sz="3600" dirty="0" smtClean="0">
                <a:solidFill>
                  <a:schemeClr val="accent1"/>
                </a:solidFill>
              </a:rPr>
            </a:br>
            <a:r>
              <a:rPr lang="ru-RU" sz="3600" dirty="0" smtClean="0">
                <a:solidFill>
                  <a:schemeClr val="accent1"/>
                </a:solidFill>
              </a:rPr>
              <a:t>«Расчеты по химическим формулам»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5" name="Рисунок 4" descr="10285520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357694"/>
            <a:ext cx="2055659" cy="16506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20688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Интеллектуальная</a:t>
            </a:r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+mn-lt"/>
              </a:rPr>
              <a:t> игра «Химическое домино»</a:t>
            </a:r>
            <a:endParaRPr lang="ru-RU" sz="3600" dirty="0">
              <a:solidFill>
                <a:schemeClr val="accent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2023-01-19_20-19-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2420888"/>
            <a:ext cx="9032120" cy="432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Конкурс третий 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«Расчеты по химическим формулам»</a:t>
            </a:r>
            <a:endParaRPr lang="ru-RU" sz="3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В 1879 году шведский химик Ларс Нильсон открыл скандий </a:t>
            </a:r>
            <a:r>
              <a:rPr lang="ru-RU" sz="3200" i="1" dirty="0" err="1" smtClean="0"/>
              <a:t>Sc</a:t>
            </a:r>
            <a:r>
              <a:rPr lang="ru-RU" sz="3200" dirty="0" smtClean="0"/>
              <a:t> предсказанный Д.И. Менделеевым как «экабор». Рассчитайте массу сульфида скандия </a:t>
            </a:r>
            <a:r>
              <a:rPr lang="ru-RU" sz="3200" i="1" dirty="0" smtClean="0"/>
              <a:t>Sc</a:t>
            </a:r>
            <a:r>
              <a:rPr lang="ru-RU" sz="3200" i="1" baseline="-25000" dirty="0" smtClean="0"/>
              <a:t>2</a:t>
            </a:r>
            <a:r>
              <a:rPr lang="ru-RU" sz="3200" i="1" dirty="0" smtClean="0"/>
              <a:t>S</a:t>
            </a:r>
            <a:r>
              <a:rPr lang="ru-RU" sz="3200" i="1" baseline="-25000" dirty="0" smtClean="0"/>
              <a:t>3</a:t>
            </a:r>
            <a:r>
              <a:rPr lang="ru-RU" sz="3200" i="1" dirty="0" smtClean="0"/>
              <a:t> </a:t>
            </a:r>
            <a:r>
              <a:rPr lang="ru-RU" sz="3200" dirty="0" smtClean="0"/>
              <a:t>соответствующая 0,2 моль вещества</a:t>
            </a:r>
            <a:endParaRPr lang="ru-RU" sz="3200" dirty="0"/>
          </a:p>
        </p:txBody>
      </p:sp>
      <p:pic>
        <p:nvPicPr>
          <p:cNvPr id="4" name="Рисунок 3" descr="coc_Resiz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4149080"/>
            <a:ext cx="3892898" cy="259461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Конкурс третий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«Расчеты по химическим формулам»</a:t>
            </a:r>
            <a:endParaRPr lang="ru-RU" sz="3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Autofit/>
          </a:bodyPr>
          <a:lstStyle/>
          <a:p>
            <a:r>
              <a:rPr lang="ru-RU" sz="3200" dirty="0" smtClean="0"/>
              <a:t> В 1875 году французский химик Поль Лекок Буободран открыл предсказанный Д.И. Менделеевым «экаалюминий» и назвал его в честь своей родины галлием </a:t>
            </a:r>
            <a:r>
              <a:rPr lang="en-US" sz="3200" i="1" dirty="0" smtClean="0"/>
              <a:t>Ga</a:t>
            </a:r>
            <a:r>
              <a:rPr lang="ru-RU" sz="3200" dirty="0" smtClean="0"/>
              <a:t>. Порция хлорида галлия </a:t>
            </a:r>
            <a:r>
              <a:rPr lang="en-US" sz="3200" i="1" dirty="0" smtClean="0"/>
              <a:t>GaCl</a:t>
            </a:r>
            <a:r>
              <a:rPr lang="ru-RU" sz="3200" i="1" baseline="-25000" dirty="0" smtClean="0"/>
              <a:t>3</a:t>
            </a:r>
            <a:r>
              <a:rPr lang="ru-RU" sz="3200" i="1" dirty="0" smtClean="0"/>
              <a:t> </a:t>
            </a:r>
            <a:r>
              <a:rPr lang="ru-RU" sz="3200" dirty="0" smtClean="0"/>
              <a:t>содержит 60,2*10</a:t>
            </a:r>
            <a:r>
              <a:rPr lang="ru-RU" sz="3200" baseline="30000" dirty="0" smtClean="0"/>
              <a:t>23</a:t>
            </a:r>
            <a:r>
              <a:rPr lang="ru-RU" sz="3200" dirty="0" smtClean="0"/>
              <a:t> частиц. Какому количеству вещества это соответствует </a:t>
            </a:r>
          </a:p>
          <a:p>
            <a:endParaRPr lang="ru-RU" sz="3200" dirty="0"/>
          </a:p>
        </p:txBody>
      </p:sp>
      <p:pic>
        <p:nvPicPr>
          <p:cNvPr id="4" name="Рисунок 3" descr="10285520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5072074"/>
            <a:ext cx="1868242" cy="150019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Конкурс четвертый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«Металлы – основы техники»</a:t>
            </a:r>
            <a:endParaRPr lang="ru-RU" sz="3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Этот металл самый распространенный в земной коре. Его содержание в ней около 9% по массе. В переводе с латинского слово означает «квасцы». Этот металл был открыт в 1827 году. Не встречается в природе в свободном состоянии, а только в виде соединений .Этот металл имеет серебристо-белый цвет, он активен и на воздухе окисляется, покрываясь защитной пленкой. В промышленности металл получают путем электролиза. Он используется в электротехнике для изготовления проводов, входит в состав легких сплавов, из которых изготавливаются корпуса космических кораблей и самолетов.</a:t>
            </a:r>
            <a:endParaRPr lang="ru-RU" dirty="0"/>
          </a:p>
        </p:txBody>
      </p:sp>
      <p:pic>
        <p:nvPicPr>
          <p:cNvPr id="4" name="Рисунок 3" descr="золо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5661248"/>
            <a:ext cx="1102606" cy="732314"/>
          </a:xfrm>
          <a:prstGeom prst="rect">
            <a:avLst/>
          </a:prstGeom>
        </p:spPr>
      </p:pic>
      <p:pic>
        <p:nvPicPr>
          <p:cNvPr id="5" name="Рисунок 4" descr="1200-761615-magnesium-met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3"/>
            <a:ext cx="1371581" cy="936104"/>
          </a:xfrm>
          <a:prstGeom prst="rect">
            <a:avLst/>
          </a:prstGeom>
        </p:spPr>
      </p:pic>
      <p:pic>
        <p:nvPicPr>
          <p:cNvPr id="7" name="Рисунок 6" descr="5a91aeb29598828b6bc96df341f70e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661248"/>
            <a:ext cx="1116873" cy="104041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+mn-lt"/>
              </a:rPr>
              <a:t>Конкурс</a:t>
            </a:r>
            <a:r>
              <a:rPr lang="ru-RU" sz="4400" dirty="0" smtClean="0"/>
              <a:t> </a:t>
            </a:r>
            <a:r>
              <a:rPr lang="ru-RU" sz="4000" dirty="0" smtClean="0">
                <a:latin typeface="+mn-lt"/>
              </a:rPr>
              <a:t>четвертый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000" dirty="0" smtClean="0">
                <a:latin typeface="+mn-lt"/>
              </a:rPr>
              <a:t>«Металлы – основы техники»</a:t>
            </a:r>
            <a:endParaRPr lang="ru-RU" sz="4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Это первый из металлов, который люди научились получать в глубокой древности. Его международное название связано с названием острова в Средиземном море.</a:t>
            </a:r>
          </a:p>
          <a:p>
            <a:pPr>
              <a:buNone/>
            </a:pPr>
            <a:r>
              <a:rPr lang="ru-RU" dirty="0" smtClean="0"/>
              <a:t>     Это легкий металл розового цвета. Устойчивость к коррозии, имеет хорошую тепло- и электропроводность. Из него изготавливают различные сплавы: бронзы, латуни. Этот металл взаимодействует только с концентрированными кислотами. Его получают из руд путем восстановления с последующим рафинированием , т.е. очисткой от примесей с помощью электролиза. Соли этого металла применяются как средства борьбы с вредителями винограда и плодовых культур, они входят в состав зеленых красок.</a:t>
            </a:r>
            <a:endParaRPr lang="ru-RU" dirty="0"/>
          </a:p>
        </p:txBody>
      </p:sp>
      <p:pic>
        <p:nvPicPr>
          <p:cNvPr id="4" name="Рисунок 3" descr="1200-761615-magnesium-met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6633"/>
            <a:ext cx="1371581" cy="936104"/>
          </a:xfrm>
          <a:prstGeom prst="rect">
            <a:avLst/>
          </a:prstGeom>
        </p:spPr>
      </p:pic>
      <p:pic>
        <p:nvPicPr>
          <p:cNvPr id="5" name="Рисунок 4" descr="5a91aeb29598828b6bc96df341f70e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817584"/>
            <a:ext cx="1116873" cy="1040416"/>
          </a:xfrm>
          <a:prstGeom prst="rect">
            <a:avLst/>
          </a:prstGeom>
        </p:spPr>
      </p:pic>
      <p:pic>
        <p:nvPicPr>
          <p:cNvPr id="6" name="Рисунок 5" descr="золот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5661248"/>
            <a:ext cx="1102606" cy="73231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Конкурс четвертый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«Металлы – основы техники»</a:t>
            </a:r>
            <a:endParaRPr lang="ru-RU" sz="3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переводе с латинского название этого металла означает светлый. Важнейшая руда – аргенит. Чистый металл вследствие своей мягкости и текучести не применяется. Из сплавов этого металла изготавливаются монеты, ювелирные изделия, зеркала. Этим металлом  покрывают радиодетали, он является лучшим проводником электричества. Им покрывают изделия в целях защиты от коррозии. Этот металл, находясь в растворе, оказывает бактерицидное действие, т.е. убивает микробы. Соли этого металла используются при пайке, из него изготавливают припои.</a:t>
            </a:r>
            <a:endParaRPr lang="ru-RU" dirty="0"/>
          </a:p>
        </p:txBody>
      </p:sp>
      <p:pic>
        <p:nvPicPr>
          <p:cNvPr id="4" name="Рисунок 3" descr="золо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5661248"/>
            <a:ext cx="1102606" cy="732314"/>
          </a:xfrm>
          <a:prstGeom prst="rect">
            <a:avLst/>
          </a:prstGeom>
        </p:spPr>
      </p:pic>
      <p:pic>
        <p:nvPicPr>
          <p:cNvPr id="5" name="Рисунок 4" descr="5a91aeb29598828b6bc96df341f70e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817584"/>
            <a:ext cx="1116873" cy="1040416"/>
          </a:xfrm>
          <a:prstGeom prst="rect">
            <a:avLst/>
          </a:prstGeom>
        </p:spPr>
      </p:pic>
      <p:pic>
        <p:nvPicPr>
          <p:cNvPr id="6" name="Рисунок 5" descr="1200-761615-magnesium-met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371581" cy="93610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пятый </a:t>
            </a:r>
            <a:br>
              <a:rPr lang="ru-RU" dirty="0" smtClean="0"/>
            </a:br>
            <a:r>
              <a:rPr lang="ru-RU" dirty="0" smtClean="0"/>
              <a:t>«Химические реакции»</a:t>
            </a:r>
            <a:endParaRPr lang="ru-RU" dirty="0"/>
          </a:p>
        </p:txBody>
      </p:sp>
      <p:pic>
        <p:nvPicPr>
          <p:cNvPr id="4" name="Содержимое 3" descr="картина заставк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0708" y="1600201"/>
            <a:ext cx="7498112" cy="468632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пятый </a:t>
            </a:r>
            <a:br>
              <a:rPr lang="ru-RU" dirty="0" smtClean="0"/>
            </a:br>
            <a:r>
              <a:rPr lang="ru-RU" dirty="0" smtClean="0"/>
              <a:t>«Химические реакции»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Задание:</a:t>
            </a:r>
          </a:p>
          <a:p>
            <a:pPr>
              <a:buNone/>
            </a:pPr>
            <a:r>
              <a:rPr lang="ru-RU" dirty="0" smtClean="0"/>
              <a:t>Определите тип химической реакции, составьте уравнения данной реакции.</a:t>
            </a:r>
            <a:endParaRPr lang="ru-RU" dirty="0"/>
          </a:p>
        </p:txBody>
      </p:sp>
      <p:pic>
        <p:nvPicPr>
          <p:cNvPr id="4" name="Рисунок 3" descr="Картинка без отве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214686"/>
            <a:ext cx="7143800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052736"/>
            <a:ext cx="4056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Подведение итогов.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1988840"/>
            <a:ext cx="4925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Награждение победителей.</a:t>
            </a:r>
            <a:endParaRPr lang="ru-RU" sz="3200" dirty="0"/>
          </a:p>
        </p:txBody>
      </p:sp>
      <p:pic>
        <p:nvPicPr>
          <p:cNvPr id="4" name="Рисунок 3" descr="gold_medal_PNG5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184576" cy="3456384"/>
          </a:xfrm>
          <a:prstGeom prst="rect">
            <a:avLst/>
          </a:prstGeom>
        </p:spPr>
      </p:pic>
      <p:pic>
        <p:nvPicPr>
          <p:cNvPr id="7" name="Рисунок 6" descr="gramota-krasnogo-zveta.jpg"/>
          <p:cNvPicPr>
            <a:picLocks noChangeAspect="1"/>
          </p:cNvPicPr>
          <p:nvPr/>
        </p:nvPicPr>
        <p:blipFill>
          <a:blip r:embed="rId3" cstate="print"/>
          <a:srcRect l="3727" t="3513" r="4339" b="3387"/>
          <a:stretch>
            <a:fillRect/>
          </a:stretch>
        </p:blipFill>
        <p:spPr>
          <a:xfrm>
            <a:off x="3815408" y="3041576"/>
            <a:ext cx="5328592" cy="3816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6314" y="4429132"/>
            <a:ext cx="2418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Награждается команда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2330" y="4429132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               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5500702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09.02.23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29454" y="5429264"/>
            <a:ext cx="14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В.А.Смыков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4857760"/>
            <a:ext cx="1787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Занявшая 1 место в игре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4857760"/>
            <a:ext cx="1673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«Химическое домино»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142852"/>
            <a:ext cx="4098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/>
                </a:solidFill>
              </a:rPr>
              <a:t>Правильные ответы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3" name="Рисунок 2" descr="2023-01-19_20-57-17.png"/>
          <p:cNvPicPr>
            <a:picLocks noChangeAspect="1"/>
          </p:cNvPicPr>
          <p:nvPr/>
        </p:nvPicPr>
        <p:blipFill>
          <a:blip r:embed="rId2" cstate="print"/>
          <a:srcRect r="6558" b="24138"/>
          <a:stretch>
            <a:fillRect/>
          </a:stretch>
        </p:blipFill>
        <p:spPr>
          <a:xfrm>
            <a:off x="714348" y="1357298"/>
            <a:ext cx="1296144" cy="16831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3143248"/>
            <a:ext cx="136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1834-1907 г.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857232"/>
            <a:ext cx="56824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</a:rPr>
              <a:t>Конкурс первый «Великие химики»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6" name="Рисунок 5" descr="2023-01-19_20-58-22.png"/>
          <p:cNvPicPr>
            <a:picLocks noChangeAspect="1"/>
          </p:cNvPicPr>
          <p:nvPr/>
        </p:nvPicPr>
        <p:blipFill>
          <a:blip r:embed="rId3" cstate="print"/>
          <a:srcRect b="24197"/>
          <a:stretch>
            <a:fillRect/>
          </a:stretch>
        </p:blipFill>
        <p:spPr>
          <a:xfrm>
            <a:off x="2428860" y="1357298"/>
            <a:ext cx="1355060" cy="16561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9678" y="3156929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1711-1765г.</a:t>
            </a:r>
            <a:endParaRPr lang="ru-RU" dirty="0"/>
          </a:p>
        </p:txBody>
      </p:sp>
      <p:pic>
        <p:nvPicPr>
          <p:cNvPr id="8" name="Рисунок 7" descr="2023-01-19_20-58-45.png"/>
          <p:cNvPicPr>
            <a:picLocks noChangeAspect="1"/>
          </p:cNvPicPr>
          <p:nvPr/>
        </p:nvPicPr>
        <p:blipFill>
          <a:blip r:embed="rId4" cstate="print"/>
          <a:srcRect b="24884"/>
          <a:stretch>
            <a:fillRect/>
          </a:stretch>
        </p:blipFill>
        <p:spPr>
          <a:xfrm>
            <a:off x="4143372" y="1357298"/>
            <a:ext cx="1357322" cy="16589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71934" y="3143248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1779-1848г.</a:t>
            </a:r>
            <a:endParaRPr lang="ru-RU" dirty="0"/>
          </a:p>
        </p:txBody>
      </p:sp>
      <p:pic>
        <p:nvPicPr>
          <p:cNvPr id="10" name="Рисунок 9" descr="2023-01-19_20-59-02.png"/>
          <p:cNvPicPr>
            <a:picLocks noChangeAspect="1"/>
          </p:cNvPicPr>
          <p:nvPr/>
        </p:nvPicPr>
        <p:blipFill>
          <a:blip r:embed="rId5" cstate="print"/>
          <a:srcRect b="26016"/>
          <a:stretch>
            <a:fillRect/>
          </a:stretch>
        </p:blipFill>
        <p:spPr>
          <a:xfrm>
            <a:off x="5786446" y="1357298"/>
            <a:ext cx="1428760" cy="16668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57884" y="3143248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1776-1856г.</a:t>
            </a:r>
            <a:endParaRPr lang="ru-RU" dirty="0"/>
          </a:p>
        </p:txBody>
      </p:sp>
      <p:pic>
        <p:nvPicPr>
          <p:cNvPr id="12" name="Рисунок 11" descr="2023-01-19_20-59-23.png"/>
          <p:cNvPicPr>
            <a:picLocks noChangeAspect="1"/>
          </p:cNvPicPr>
          <p:nvPr/>
        </p:nvPicPr>
        <p:blipFill>
          <a:blip r:embed="rId6" cstate="print"/>
          <a:srcRect r="6250" b="20973"/>
          <a:stretch>
            <a:fillRect/>
          </a:stretch>
        </p:blipFill>
        <p:spPr>
          <a:xfrm>
            <a:off x="7572396" y="1357298"/>
            <a:ext cx="1224651" cy="17145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29520" y="3143248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1896-1986г.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3500438"/>
            <a:ext cx="1759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Менделеев Д.И.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7158" y="135729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071670" y="1357298"/>
            <a:ext cx="357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14744" y="135729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500694" y="135729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215206" y="135729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214546" y="3500438"/>
            <a:ext cx="181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Ломоносов М.В.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000496" y="3500438"/>
            <a:ext cx="171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Берцелиус Я.Й.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786446" y="3500438"/>
            <a:ext cx="1401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Авогадро А.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286644" y="3500438"/>
            <a:ext cx="1489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Семенов Н.Н</a:t>
            </a:r>
            <a:endParaRPr lang="ru-RU" dirty="0"/>
          </a:p>
        </p:txBody>
      </p:sp>
      <p:pic>
        <p:nvPicPr>
          <p:cNvPr id="24" name="Содержимое 15" descr="2023-01-19_20-59-36.png"/>
          <p:cNvPicPr>
            <a:picLocks noChangeAspect="1"/>
          </p:cNvPicPr>
          <p:nvPr/>
        </p:nvPicPr>
        <p:blipFill>
          <a:blip r:embed="rId7" cstate="print"/>
          <a:srcRect r="3673" b="22581"/>
          <a:stretch>
            <a:fillRect/>
          </a:stretch>
        </p:blipFill>
        <p:spPr>
          <a:xfrm>
            <a:off x="4214810" y="3857628"/>
            <a:ext cx="1296144" cy="172819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293658" y="5710456"/>
            <a:ext cx="131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1743-1794г.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143372" y="6000768"/>
            <a:ext cx="1557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Лавуазье А.Л.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3857620" y="385762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14290"/>
            <a:ext cx="57354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Правильные ответы</a:t>
            </a:r>
          </a:p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Конкурс второй «Крестики-нолики»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928802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А)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1928802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Cl</a:t>
            </a:r>
            <a:r>
              <a:rPr lang="ru-RU" sz="3600" i="1" baseline="-25000" dirty="0" smtClean="0"/>
              <a:t>2</a:t>
            </a:r>
            <a:r>
              <a:rPr lang="ru-RU" sz="3600" i="1" dirty="0" smtClean="0"/>
              <a:t> – I</a:t>
            </a:r>
            <a:r>
              <a:rPr lang="ru-RU" sz="3600" i="1" baseline="-25000" dirty="0" smtClean="0"/>
              <a:t>2</a:t>
            </a:r>
            <a:r>
              <a:rPr lang="ru-RU" sz="3600" i="1" dirty="0" smtClean="0"/>
              <a:t> – O</a:t>
            </a:r>
            <a:r>
              <a:rPr lang="ru-RU" sz="3600" i="1" baseline="-25000" dirty="0" smtClean="0"/>
              <a:t>3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429000"/>
            <a:ext cx="603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Б)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3429000"/>
            <a:ext cx="39549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600" i="1" dirty="0" smtClean="0"/>
              <a:t>MgF</a:t>
            </a:r>
            <a:r>
              <a:rPr lang="ru-RU" sz="3600" i="1" baseline="-25000" dirty="0" smtClean="0"/>
              <a:t>2</a:t>
            </a:r>
            <a:r>
              <a:rPr lang="ru-RU" sz="3600" i="1" dirty="0" smtClean="0"/>
              <a:t> – Cs</a:t>
            </a:r>
            <a:r>
              <a:rPr lang="ru-RU" sz="3600" i="1" baseline="-25000" dirty="0" smtClean="0"/>
              <a:t>2</a:t>
            </a:r>
            <a:r>
              <a:rPr lang="ru-RU" sz="3600" i="1" dirty="0" smtClean="0"/>
              <a:t>O – NaF</a:t>
            </a:r>
            <a:endParaRPr lang="ru-RU" sz="3600" dirty="0" smtClean="0"/>
          </a:p>
          <a:p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507207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В)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5072074"/>
            <a:ext cx="26096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Zn </a:t>
            </a:r>
            <a:r>
              <a:rPr lang="ru-RU" sz="3600" i="1" dirty="0" smtClean="0">
                <a:solidFill>
                  <a:prstClr val="white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3600" i="1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Au </a:t>
            </a:r>
            <a:r>
              <a:rPr lang="ru-RU" sz="3600" i="1" dirty="0" smtClean="0">
                <a:solidFill>
                  <a:prstClr val="white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3600" i="1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Rb</a:t>
            </a:r>
            <a:endParaRPr lang="ru-RU" sz="36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472518" cy="518161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800" b="1" i="1" dirty="0" smtClean="0"/>
              <a:t>«Другого ничего в природе нет</a:t>
            </a:r>
          </a:p>
          <a:p>
            <a:pPr algn="just">
              <a:buNone/>
            </a:pPr>
            <a:r>
              <a:rPr lang="ru-RU" sz="2800" b="1" i="1" dirty="0" smtClean="0"/>
              <a:t> Ни здесь, ни там, в космических глубинах: </a:t>
            </a:r>
          </a:p>
          <a:p>
            <a:pPr algn="just">
              <a:buNone/>
            </a:pPr>
            <a:r>
              <a:rPr lang="ru-RU" sz="2800" b="1" i="1" dirty="0" smtClean="0"/>
              <a:t>Все – от песчинок малых до планет – </a:t>
            </a:r>
          </a:p>
          <a:p>
            <a:pPr algn="just">
              <a:buNone/>
            </a:pPr>
            <a:r>
              <a:rPr lang="ru-RU" sz="2800" b="1" i="1" dirty="0" smtClean="0"/>
              <a:t>Из элементов состоит единых. </a:t>
            </a:r>
          </a:p>
          <a:p>
            <a:pPr algn="just">
              <a:buNone/>
            </a:pPr>
            <a:r>
              <a:rPr lang="ru-RU" sz="2800" b="1" i="1" dirty="0" smtClean="0"/>
              <a:t>Как формула, как график трудовой,</a:t>
            </a:r>
          </a:p>
          <a:p>
            <a:pPr algn="just">
              <a:buNone/>
            </a:pPr>
            <a:r>
              <a:rPr lang="ru-RU" sz="2800" b="1" i="1" dirty="0" smtClean="0"/>
              <a:t> Строй менделеевской системы строгий.</a:t>
            </a:r>
          </a:p>
          <a:p>
            <a:pPr algn="just">
              <a:buNone/>
            </a:pPr>
            <a:r>
              <a:rPr lang="ru-RU" sz="2800" b="1" i="1" dirty="0" smtClean="0"/>
              <a:t> Вокруг тебя творится мир живой, </a:t>
            </a:r>
          </a:p>
          <a:p>
            <a:pPr algn="just">
              <a:buNone/>
            </a:pPr>
            <a:r>
              <a:rPr lang="ru-RU" sz="2800" b="1" i="1" dirty="0" smtClean="0"/>
              <a:t>Входи в него, вдыхай, руками трогай»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С. Щипачёв «Читая Менделеева»</a:t>
            </a:r>
            <a:r>
              <a:rPr lang="ru-RU" dirty="0" smtClean="0"/>
              <a:t>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54292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Правильные ответы</a:t>
            </a:r>
          </a:p>
          <a:p>
            <a:pPr algn="ctr"/>
            <a:r>
              <a:rPr lang="ru-RU" sz="2800" dirty="0" smtClean="0">
                <a:solidFill>
                  <a:schemeClr val="accent1"/>
                </a:solidFill>
              </a:rPr>
              <a:t>Конкурс третий «Расчеты по химическим формулам»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000240"/>
            <a:ext cx="396698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600" dirty="0" smtClean="0"/>
              <a:t>Ответ:  0,01 моль</a:t>
            </a:r>
          </a:p>
          <a:p>
            <a:pPr marL="342900" indent="-342900">
              <a:buAutoNum type="arabicParenR"/>
            </a:pPr>
            <a:endParaRPr lang="ru-RU" sz="3600" dirty="0" smtClean="0"/>
          </a:p>
          <a:p>
            <a:pPr marL="342900" indent="-342900">
              <a:buAutoNum type="arabicParenR"/>
            </a:pPr>
            <a:endParaRPr lang="ru-RU" sz="3600" dirty="0" smtClean="0"/>
          </a:p>
          <a:p>
            <a:pPr marL="342900" indent="-342900">
              <a:buAutoNum type="arabicParenR"/>
            </a:pPr>
            <a:r>
              <a:rPr lang="ru-RU" sz="3600" dirty="0" smtClean="0"/>
              <a:t>Ответ: 37,2г</a:t>
            </a:r>
          </a:p>
          <a:p>
            <a:pPr marL="342900" indent="-342900">
              <a:buAutoNum type="arabicParenR"/>
            </a:pPr>
            <a:endParaRPr lang="ru-RU" sz="3600" dirty="0" smtClean="0"/>
          </a:p>
          <a:p>
            <a:pPr marL="342900" indent="-342900">
              <a:buAutoNum type="arabicParenR"/>
            </a:pPr>
            <a:endParaRPr lang="ru-RU" sz="3600" dirty="0" smtClean="0"/>
          </a:p>
          <a:p>
            <a:pPr marL="342900" indent="-342900">
              <a:buAutoNum type="arabicParenR"/>
            </a:pPr>
            <a:r>
              <a:rPr lang="ru-RU" sz="3600" dirty="0" smtClean="0"/>
              <a:t>Ответ: 10 моль</a:t>
            </a:r>
            <a:endParaRPr lang="ru-RU" sz="3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42852"/>
            <a:ext cx="53511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Правильные ответы</a:t>
            </a:r>
          </a:p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Конкурс четвертый </a:t>
            </a:r>
          </a:p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« Металлы- основы техники»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2071678"/>
            <a:ext cx="358399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-алюминий</a:t>
            </a:r>
          </a:p>
          <a:p>
            <a:pPr marL="342900" indent="-342900">
              <a:buAutoNum type="arabicParenR"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Cu-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медь</a:t>
            </a:r>
          </a:p>
          <a:p>
            <a:pPr marL="342900" indent="-342900">
              <a:buAutoNum type="arabicParenR"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Ag-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серебро</a:t>
            </a:r>
          </a:p>
          <a:p>
            <a:pPr marL="342900" indent="-342900">
              <a:buAutoNum type="arabicParenR"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Правильные ответы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Конкурс пятый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«Химические реакции»</a:t>
            </a:r>
            <a:endParaRPr lang="ru-RU" sz="3600" dirty="0">
              <a:latin typeface="+mn-lt"/>
            </a:endParaRPr>
          </a:p>
        </p:txBody>
      </p:sp>
      <p:pic>
        <p:nvPicPr>
          <p:cNvPr id="4" name="Содержимое 3" descr="Картинка отв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85926"/>
            <a:ext cx="6242304" cy="467563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6284168" cy="10912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+mn-lt"/>
              </a:rPr>
              <a:t>Условия игры</a:t>
            </a:r>
            <a:endParaRPr lang="ru-RU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844824"/>
            <a:ext cx="7972452" cy="42988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Условия урока-игры «Химическое домино»	</a:t>
            </a:r>
          </a:p>
          <a:p>
            <a:r>
              <a:rPr lang="ru-RU" dirty="0" smtClean="0"/>
              <a:t>1. Класс делится на три  команды. Каждая команда выбирает капитана, придумывает себе название, сообщает свой девиз.</a:t>
            </a:r>
          </a:p>
          <a:p>
            <a:r>
              <a:rPr lang="ru-RU" dirty="0" smtClean="0"/>
              <a:t>2. Выбирается  ведущий (им быть преподаватель)</a:t>
            </a:r>
          </a:p>
          <a:p>
            <a:r>
              <a:rPr lang="ru-RU" dirty="0" smtClean="0"/>
              <a:t>3. Представляются члены жюри (старшекурсники)</a:t>
            </a:r>
          </a:p>
          <a:p>
            <a:r>
              <a:rPr lang="ru-RU" dirty="0" smtClean="0"/>
              <a:t>4. Участникам команд предстоит принять участие в пяти конкурсах.</a:t>
            </a:r>
          </a:p>
          <a:p>
            <a:r>
              <a:rPr lang="ru-RU" dirty="0" smtClean="0"/>
              <a:t>5. За каждый правильный ответ участники получают фишку домино. Каждая фишка оценивается в 5 баллов.</a:t>
            </a:r>
          </a:p>
          <a:p>
            <a:r>
              <a:rPr lang="ru-RU" dirty="0" smtClean="0"/>
              <a:t>6. В случае отсутствия ответа на задание конкурса, у команд есть право воспользоваться дополнительной фишкой и </a:t>
            </a:r>
            <a:r>
              <a:rPr lang="ru-RU" dirty="0" smtClean="0"/>
              <a:t>получить </a:t>
            </a:r>
            <a:r>
              <a:rPr lang="ru-RU" dirty="0" smtClean="0"/>
              <a:t>2 </a:t>
            </a:r>
            <a:r>
              <a:rPr lang="ru-RU" dirty="0" smtClean="0"/>
              <a:t>балла. Количество попыток 3 и </a:t>
            </a:r>
            <a:r>
              <a:rPr lang="ru-RU" dirty="0" smtClean="0"/>
              <a:t>перейти в следующий этап.</a:t>
            </a:r>
          </a:p>
          <a:p>
            <a:r>
              <a:rPr lang="ru-RU" dirty="0" smtClean="0"/>
              <a:t>7. Победителем является команда, набравшая наибольшее количество </a:t>
            </a:r>
            <a:r>
              <a:rPr lang="ru-RU" dirty="0" smtClean="0"/>
              <a:t>баллов </a:t>
            </a:r>
            <a:r>
              <a:rPr lang="ru-RU" smtClean="0"/>
              <a:t>по результатам всех конкурсов.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714356"/>
            <a:ext cx="7772400" cy="1362456"/>
          </a:xfrm>
        </p:spPr>
        <p:txBody>
          <a:bodyPr/>
          <a:lstStyle/>
          <a:p>
            <a:r>
              <a:rPr lang="ru-RU" i="1" u="sng" dirty="0" smtClean="0">
                <a:solidFill>
                  <a:schemeClr val="tx1"/>
                </a:solidFill>
                <a:latin typeface="+mn-lt"/>
              </a:rPr>
              <a:t>Приветствие команд:</a:t>
            </a:r>
            <a:br>
              <a:rPr lang="ru-RU" i="1" u="sng" dirty="0" smtClean="0">
                <a:solidFill>
                  <a:schemeClr val="tx1"/>
                </a:solidFill>
                <a:latin typeface="+mn-lt"/>
              </a:rPr>
            </a:br>
            <a:endParaRPr lang="ru-RU" i="1" u="sng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8674" name="Picture 2" descr="Картинки по запросу приветствие команд картинки"/>
          <p:cNvPicPr>
            <a:picLocks noChangeAspect="1" noChangeArrowheads="1"/>
          </p:cNvPicPr>
          <p:nvPr/>
        </p:nvPicPr>
        <p:blipFill>
          <a:blip r:embed="rId2" cstate="print"/>
          <a:srcRect t="30824" r="-952"/>
          <a:stretch>
            <a:fillRect/>
          </a:stretch>
        </p:blipFill>
        <p:spPr bwMode="auto">
          <a:xfrm>
            <a:off x="1428728" y="2357430"/>
            <a:ext cx="5572164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Картинки по запросу звёздочка карт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714884"/>
            <a:ext cx="196162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086600" cy="182880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i="1" u="sng" dirty="0" smtClean="0">
                <a:solidFill>
                  <a:schemeClr val="tx1"/>
                </a:solidFill>
                <a:latin typeface="+mn-lt"/>
              </a:rPr>
              <a:t>1. Команда </a:t>
            </a:r>
            <a:endParaRPr lang="ru-RU" i="1" u="sng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9698" name="Picture 2" descr="Картинки по запросу формула воды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357430"/>
            <a:ext cx="4100504" cy="3292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tx1"/>
                </a:solidFill>
                <a:latin typeface="+mn-lt"/>
              </a:rPr>
              <a:t>Приветствие</a:t>
            </a:r>
            <a:endParaRPr lang="ru-RU" b="1" i="1" u="sng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Друзья, вы пьете Н2О</a:t>
            </a:r>
          </a:p>
          <a:p>
            <a:pPr>
              <a:buNone/>
            </a:pPr>
            <a:r>
              <a:rPr lang="ru-RU" sz="3200" b="1" i="1" dirty="0" smtClean="0"/>
              <a:t>Оно конечно ничего,</a:t>
            </a:r>
          </a:p>
          <a:p>
            <a:pPr>
              <a:buNone/>
            </a:pPr>
            <a:r>
              <a:rPr lang="ru-RU" sz="3200" b="1" i="1" dirty="0" smtClean="0"/>
              <a:t>Но не простая та водица -</a:t>
            </a:r>
          </a:p>
          <a:p>
            <a:pPr>
              <a:buNone/>
            </a:pPr>
            <a:r>
              <a:rPr lang="ru-RU" sz="3200" b="1" i="1" dirty="0" smtClean="0"/>
              <a:t>В ней Менделеева Таблица</a:t>
            </a:r>
          </a:p>
          <a:p>
            <a:pPr>
              <a:buNone/>
            </a:pPr>
            <a:r>
              <a:rPr lang="ru-RU" sz="3200" b="1" i="1" dirty="0" smtClean="0"/>
              <a:t>Особенно у нас в пруду</a:t>
            </a:r>
          </a:p>
          <a:p>
            <a:pPr>
              <a:buNone/>
            </a:pPr>
            <a:r>
              <a:rPr lang="ru-RU" sz="3200" b="1" i="1" dirty="0" smtClean="0"/>
              <a:t>Куда отходы все идут.</a:t>
            </a:r>
          </a:p>
          <a:p>
            <a:pPr>
              <a:buNone/>
            </a:pPr>
            <a:endParaRPr lang="ru-RU" sz="3200" b="1" i="1" dirty="0"/>
          </a:p>
        </p:txBody>
      </p:sp>
      <p:pic>
        <p:nvPicPr>
          <p:cNvPr id="30722" name="Picture 2" descr="Картинки по запросу формула воды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372" y="3500438"/>
            <a:ext cx="2714643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538" y="0"/>
            <a:ext cx="7086600" cy="1828800"/>
          </a:xfrm>
        </p:spPr>
        <p:txBody>
          <a:bodyPr/>
          <a:lstStyle/>
          <a:p>
            <a:pPr algn="ctr"/>
            <a:r>
              <a:rPr lang="ru-RU" i="1" u="sng" dirty="0" smtClean="0">
                <a:solidFill>
                  <a:schemeClr val="tx1"/>
                </a:solidFill>
              </a:rPr>
              <a:t>2. Команда</a:t>
            </a:r>
            <a:endParaRPr lang="ru-RU" i="1" u="sng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57290" y="2071678"/>
            <a:ext cx="7086600" cy="1509712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«МЕЛЬХИОР»</a:t>
            </a:r>
            <a:endParaRPr lang="ru-RU" sz="6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1746" name="Picture 2" descr="Картинки по запросу мельхиор  картинки"/>
          <p:cNvPicPr>
            <a:picLocks noChangeAspect="1" noChangeArrowheads="1"/>
          </p:cNvPicPr>
          <p:nvPr/>
        </p:nvPicPr>
        <p:blipFill>
          <a:blip r:embed="rId2" cstate="print"/>
          <a:srcRect r="37500"/>
          <a:stretch>
            <a:fillRect/>
          </a:stretch>
        </p:blipFill>
        <p:spPr bwMode="auto">
          <a:xfrm>
            <a:off x="3500430" y="3500438"/>
            <a:ext cx="2928958" cy="28430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tx1"/>
                </a:solidFill>
              </a:rPr>
              <a:t>Приветствие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i="1" dirty="0" smtClean="0"/>
              <a:t>Снимите головной убор</a:t>
            </a:r>
          </a:p>
          <a:p>
            <a:pPr>
              <a:buNone/>
            </a:pPr>
            <a:r>
              <a:rPr lang="ru-RU" sz="2800" b="1" i="1" dirty="0" smtClean="0"/>
              <a:t>Приветствует Вас «МЕЛЬХИОР»</a:t>
            </a:r>
          </a:p>
          <a:p>
            <a:pPr>
              <a:buNone/>
            </a:pPr>
            <a:r>
              <a:rPr lang="ru-RU" sz="2800" b="1" i="1" dirty="0" smtClean="0"/>
              <a:t>Медь – никель превосходный сплав,</a:t>
            </a:r>
          </a:p>
          <a:p>
            <a:pPr>
              <a:buNone/>
            </a:pPr>
            <a:r>
              <a:rPr lang="ru-RU" sz="2800" b="1" i="1" dirty="0" smtClean="0"/>
              <a:t>Пригоден  для любых оправ</a:t>
            </a:r>
          </a:p>
          <a:p>
            <a:pPr>
              <a:buNone/>
            </a:pPr>
            <a:r>
              <a:rPr lang="ru-RU" sz="2800" b="1" i="1" dirty="0" smtClean="0"/>
              <a:t>К коррозии устойчив он,</a:t>
            </a:r>
          </a:p>
          <a:p>
            <a:pPr>
              <a:buNone/>
            </a:pPr>
            <a:r>
              <a:rPr lang="ru-RU" sz="2800" b="1" i="1" dirty="0" smtClean="0"/>
              <a:t>В  морских судах не  превзойден.</a:t>
            </a:r>
          </a:p>
          <a:p>
            <a:endParaRPr lang="ru-RU" dirty="0"/>
          </a:p>
        </p:txBody>
      </p:sp>
      <p:pic>
        <p:nvPicPr>
          <p:cNvPr id="6" name="Рисунок 5" descr="15107227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3857628"/>
            <a:ext cx="2381235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352</TotalTime>
  <Words>1036</Words>
  <Application>Microsoft Office PowerPoint</Application>
  <PresentationFormat>Экран (4:3)</PresentationFormat>
  <Paragraphs>160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Апекс</vt:lpstr>
      <vt:lpstr>Слайд 1</vt:lpstr>
      <vt:lpstr>Интеллектуальная игра «Химическое домино»</vt:lpstr>
      <vt:lpstr>Слайд 3</vt:lpstr>
      <vt:lpstr>Условия игры</vt:lpstr>
      <vt:lpstr>Приветствие команд: </vt:lpstr>
      <vt:lpstr> 1. Команда </vt:lpstr>
      <vt:lpstr>Приветствие</vt:lpstr>
      <vt:lpstr>2. Команда</vt:lpstr>
      <vt:lpstr>Приветствие</vt:lpstr>
      <vt:lpstr>Слайд 10</vt:lpstr>
      <vt:lpstr>Слайд 11</vt:lpstr>
      <vt:lpstr>Конкурс первый  «Великие химики»</vt:lpstr>
      <vt:lpstr>Конкурс первый  «Великие химики»</vt:lpstr>
      <vt:lpstr>Конкурс первый  «Великие химики»</vt:lpstr>
      <vt:lpstr>Конкурс первый  «Великие химики»</vt:lpstr>
      <vt:lpstr>Конкурс второй «Крестики-нолики»</vt:lpstr>
      <vt:lpstr>Слайд 17</vt:lpstr>
      <vt:lpstr>Конкурс третий  «Расчеты по химическим формулам»</vt:lpstr>
      <vt:lpstr>Слайд 19</vt:lpstr>
      <vt:lpstr>Конкурс третий  «Расчеты по химическим формулам»</vt:lpstr>
      <vt:lpstr>Конкурс третий  «Расчеты по химическим формулам»</vt:lpstr>
      <vt:lpstr>Конкурс четвертый «Металлы – основы техники»</vt:lpstr>
      <vt:lpstr>Конкурс четвертый «Металлы – основы техники»</vt:lpstr>
      <vt:lpstr>Конкурс четвертый «Металлы – основы техники»</vt:lpstr>
      <vt:lpstr>Конкурс пятый  «Химические реакции»</vt:lpstr>
      <vt:lpstr>Конкурс пятый  «Химические реакции»</vt:lpstr>
      <vt:lpstr>Слайд 27</vt:lpstr>
      <vt:lpstr>Слайд 28</vt:lpstr>
      <vt:lpstr>Слайд 29</vt:lpstr>
      <vt:lpstr>Слайд 30</vt:lpstr>
      <vt:lpstr>Слайд 31</vt:lpstr>
      <vt:lpstr>Правильные ответы Конкурс пятый «Химические реакции»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 Windows</cp:lastModifiedBy>
  <cp:revision>40</cp:revision>
  <dcterms:created xsi:type="dcterms:W3CDTF">2023-01-19T17:17:00Z</dcterms:created>
  <dcterms:modified xsi:type="dcterms:W3CDTF">2023-02-09T06:19:48Z</dcterms:modified>
</cp:coreProperties>
</file>