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14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81" r:id="rId17"/>
    <p:sldId id="282" r:id="rId18"/>
    <p:sldId id="275" r:id="rId19"/>
    <p:sldId id="273" r:id="rId20"/>
    <p:sldId id="284" r:id="rId21"/>
    <p:sldId id="278" r:id="rId22"/>
    <p:sldId id="279" r:id="rId23"/>
    <p:sldId id="260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399"/>
    <a:srgbClr val="BC0000"/>
    <a:srgbClr val="9BCE38"/>
    <a:srgbClr val="9CD03A"/>
    <a:srgbClr val="83B427"/>
    <a:srgbClr val="83B428"/>
    <a:srgbClr val="8F7E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58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1FA58-BC3B-4C3E-8FC9-5943B1020C4B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21038-7802-4436-AF6B-800CCEEDD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30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Воспитатель подводит итог: говорит о том, что дети очень много узнали о воде, и поняли почему всем людям необходимо беречь воду. В заключение читает стихотворение.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557EB-32B1-44AE-9B3E-658DC2D6596E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080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55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648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130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1417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556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06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055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181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817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68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47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9599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3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6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33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73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5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35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69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37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00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400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0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4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7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8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079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735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00E1621-31C7-47D7-A287-7AC68B50D9B5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F1F506-0E21-468B-9DC3-E3B59C98C3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2741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E1571E-B927-4307-8FA5-4472958A0A2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17.09.2025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B8B7114-C3EA-4AA8-B2D7-C581A311C3D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292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.pravdapskov.ru/upload/news/2010-09-22_12-58-25_991327611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7596" y="477795"/>
            <a:ext cx="8001000" cy="939114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err="1">
                <a:solidFill>
                  <a:srgbClr val="000066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пРОЕКТ</a:t>
            </a:r>
            <a:endParaRPr lang="ru-RU" sz="6600" b="1" dirty="0">
              <a:solidFill>
                <a:srgbClr val="000066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476103"/>
            <a:ext cx="11598876" cy="318733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BC0000"/>
                </a:solidFill>
              </a:rPr>
              <a:t>Воспитательно-образовательного комплекса в рамках экологического конкурса</a:t>
            </a:r>
            <a:br>
              <a:rPr lang="ru-RU" sz="4800" b="1" dirty="0">
                <a:solidFill>
                  <a:srgbClr val="BC0000"/>
                </a:solidFill>
              </a:rPr>
            </a:br>
            <a:r>
              <a:rPr lang="ru-RU" sz="4800" b="1" dirty="0">
                <a:solidFill>
                  <a:srgbClr val="002060"/>
                </a:solidFill>
              </a:rPr>
              <a:t> </a:t>
            </a:r>
            <a:r>
              <a:rPr lang="ru-RU" sz="4800" b="1" dirty="0">
                <a:solidFill>
                  <a:srgbClr val="000066"/>
                </a:solidFill>
              </a:rPr>
              <a:t>«Бережём планету вместе».</a:t>
            </a:r>
          </a:p>
          <a:p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272216" y="6173006"/>
            <a:ext cx="2405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BC0000"/>
                </a:solidFill>
              </a:rPr>
              <a:t>г .Москва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40926" y="4428310"/>
            <a:ext cx="77627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</a:rPr>
              <a:t>Выполнили : </a:t>
            </a:r>
          </a:p>
          <a:p>
            <a:r>
              <a:rPr lang="ru-RU" b="1" dirty="0">
                <a:solidFill>
                  <a:srgbClr val="000066"/>
                </a:solidFill>
              </a:rPr>
              <a:t>воспитатель высшей категории </a:t>
            </a:r>
            <a:r>
              <a:rPr lang="ru-RU" b="1" dirty="0" err="1">
                <a:solidFill>
                  <a:srgbClr val="000066"/>
                </a:solidFill>
              </a:rPr>
              <a:t>О.П.Тиняева</a:t>
            </a:r>
            <a:endParaRPr lang="ru-RU" b="1" dirty="0">
              <a:solidFill>
                <a:srgbClr val="000066"/>
              </a:solidFill>
            </a:endParaRPr>
          </a:p>
          <a:p>
            <a:br>
              <a:rPr lang="ru-RU" b="1" dirty="0">
                <a:solidFill>
                  <a:srgbClr val="000066"/>
                </a:solidFill>
              </a:rPr>
            </a:br>
            <a:r>
              <a:rPr lang="ru-RU" b="1" dirty="0">
                <a:solidFill>
                  <a:srgbClr val="000066"/>
                </a:solidFill>
              </a:rPr>
              <a:t>ГБОУ №1591</a:t>
            </a:r>
            <a:br>
              <a:rPr lang="ru-RU" b="1" dirty="0">
                <a:solidFill>
                  <a:srgbClr val="000066"/>
                </a:solidFill>
              </a:rPr>
            </a:br>
            <a:r>
              <a:rPr lang="ru-RU" b="1" dirty="0">
                <a:solidFill>
                  <a:srgbClr val="000066"/>
                </a:solidFill>
              </a:rPr>
              <a:t>2024-2025учебный год </a:t>
            </a:r>
          </a:p>
          <a:p>
            <a:r>
              <a:rPr lang="ru-RU" b="1" dirty="0">
                <a:solidFill>
                  <a:srgbClr val="00006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9562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422" y="1643449"/>
            <a:ext cx="11775989" cy="494270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Направление: </a:t>
            </a:r>
            <a:r>
              <a:rPr lang="ru-RU" b="1" dirty="0">
                <a:solidFill>
                  <a:srgbClr val="000066"/>
                </a:solidFill>
              </a:rPr>
              <a:t>«Гражданская принадлежность».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Содержание: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rgbClr val="000066"/>
                </a:solidFill>
              </a:rPr>
              <a:t>«Земля – наш общий дом»</a:t>
            </a:r>
          </a:p>
          <a:p>
            <a:r>
              <a:rPr lang="ru-RU" b="1" dirty="0">
                <a:solidFill>
                  <a:srgbClr val="000066"/>
                </a:solidFill>
              </a:rPr>
              <a:t>«Мировой океан « голубой» планеты»;</a:t>
            </a:r>
          </a:p>
          <a:p>
            <a:r>
              <a:rPr lang="ru-RU" b="1" dirty="0">
                <a:solidFill>
                  <a:srgbClr val="000066"/>
                </a:solidFill>
              </a:rPr>
              <a:t>«Мы живем в России – разнообразие природы и животного мира».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Методические приёмы: </a:t>
            </a:r>
          </a:p>
          <a:p>
            <a:r>
              <a:rPr lang="ru-RU" b="1" dirty="0">
                <a:solidFill>
                  <a:schemeClr val="bg1"/>
                </a:solidFill>
              </a:rPr>
              <a:t>Рассматривание: </a:t>
            </a:r>
            <a:r>
              <a:rPr lang="ru-RU" b="1" dirty="0">
                <a:solidFill>
                  <a:srgbClr val="000066"/>
                </a:solidFill>
              </a:rPr>
              <a:t>-глобуса ; карты ; карты климатических зон;</a:t>
            </a:r>
          </a:p>
          <a:p>
            <a:r>
              <a:rPr lang="ru-RU" b="1" dirty="0">
                <a:solidFill>
                  <a:schemeClr val="bg1"/>
                </a:solidFill>
              </a:rPr>
              <a:t>Рассказ воспитателя на тему: </a:t>
            </a:r>
            <a:r>
              <a:rPr lang="ru-RU" b="1" dirty="0">
                <a:solidFill>
                  <a:srgbClr val="000066"/>
                </a:solidFill>
              </a:rPr>
              <a:t>«Водные ресурсы планеты»; «Заповедники России»; </a:t>
            </a:r>
            <a:r>
              <a:rPr lang="ru-RU" b="1" dirty="0">
                <a:solidFill>
                  <a:schemeClr val="bg1"/>
                </a:solidFill>
              </a:rPr>
              <a:t>Беседы: </a:t>
            </a:r>
            <a:r>
              <a:rPr lang="ru-RU" b="1" dirty="0">
                <a:solidFill>
                  <a:srgbClr val="000066"/>
                </a:solidFill>
              </a:rPr>
              <a:t>«Ресурсы и природные богатства планеты»; «Леса России»; </a:t>
            </a:r>
            <a:r>
              <a:rPr lang="ru-RU" b="1" dirty="0">
                <a:solidFill>
                  <a:schemeClr val="bg1"/>
                </a:solidFill>
              </a:rPr>
              <a:t>Прослушивание песни </a:t>
            </a:r>
            <a:r>
              <a:rPr lang="ru-RU" b="1" dirty="0">
                <a:solidFill>
                  <a:srgbClr val="000066"/>
                </a:solidFill>
              </a:rPr>
              <a:t>«С чего начинается Родина…»; </a:t>
            </a:r>
            <a:r>
              <a:rPr lang="ru-RU" b="1" dirty="0">
                <a:solidFill>
                  <a:schemeClr val="bg1"/>
                </a:solidFill>
              </a:rPr>
              <a:t>Наблюдение: </a:t>
            </a:r>
            <a:r>
              <a:rPr lang="ru-RU" b="1" dirty="0">
                <a:solidFill>
                  <a:srgbClr val="000066"/>
                </a:solidFill>
              </a:rPr>
              <a:t>«Осенний лес»; с целью учить видеть красоту природы;, развивать эстетические чувства</a:t>
            </a:r>
            <a:r>
              <a:rPr lang="ru-RU" b="1" dirty="0">
                <a:solidFill>
                  <a:srgbClr val="003399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. Чтение: </a:t>
            </a:r>
            <a:r>
              <a:rPr lang="ru-RU" b="1" dirty="0">
                <a:solidFill>
                  <a:srgbClr val="003399"/>
                </a:solidFill>
              </a:rPr>
              <a:t>Ц. </a:t>
            </a:r>
            <a:r>
              <a:rPr lang="ru-RU" b="1" dirty="0" err="1">
                <a:solidFill>
                  <a:srgbClr val="003399"/>
                </a:solidFill>
              </a:rPr>
              <a:t>Агелов</a:t>
            </a:r>
            <a:r>
              <a:rPr lang="ru-RU" b="1" dirty="0">
                <a:solidFill>
                  <a:srgbClr val="003399"/>
                </a:solidFill>
              </a:rPr>
              <a:t> </a:t>
            </a:r>
            <a:r>
              <a:rPr lang="ru-RU" b="1" dirty="0">
                <a:solidFill>
                  <a:srgbClr val="000066"/>
                </a:solidFill>
              </a:rPr>
              <a:t>«Доброе утро, дети Земли!»; «Мир и Человек»;  «Наша Родина на глобусе и карте»; С/Р игра «Путешествие»; </a:t>
            </a:r>
            <a:r>
              <a:rPr lang="ru-RU" b="1" dirty="0">
                <a:solidFill>
                  <a:schemeClr val="bg1"/>
                </a:solidFill>
              </a:rPr>
              <a:t>Продуктивная деятельность:  </a:t>
            </a:r>
            <a:r>
              <a:rPr lang="ru-RU" b="1" dirty="0">
                <a:solidFill>
                  <a:srgbClr val="000066"/>
                </a:solidFill>
              </a:rPr>
              <a:t>(ИЗО) «Лес - словно терем расписной..»;</a:t>
            </a:r>
          </a:p>
          <a:p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06385" y="584542"/>
            <a:ext cx="8534400" cy="76611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BC0000"/>
                </a:solidFill>
              </a:rPr>
              <a:t>ПОЗНАВАТЕЛЬНОЕ РАЗВИТИЕ</a:t>
            </a:r>
          </a:p>
          <a:p>
            <a:pPr algn="ctr"/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07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9" y="4922375"/>
            <a:ext cx="2580834" cy="19356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62225"/>
            <a:ext cx="2708698" cy="22262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198" y="3336216"/>
            <a:ext cx="4160108" cy="31200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4168" y="3275733"/>
            <a:ext cx="4644695" cy="32410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1031" y="430997"/>
            <a:ext cx="4870968" cy="30443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4832" y="120227"/>
            <a:ext cx="4241474" cy="29124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672487" cy="20043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" y="2017424"/>
            <a:ext cx="2672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Знакомство с глобусом 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89" y="4588480"/>
            <a:ext cx="2241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…и картой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04647" y="3032706"/>
            <a:ext cx="2241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Животный мир России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35623" y="6456297"/>
            <a:ext cx="2839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Водные ресурсы России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37445" y="120227"/>
            <a:ext cx="3377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Красота Российского леса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23262" y="6516779"/>
            <a:ext cx="3435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«Лес – словно терем расписной»</a:t>
            </a:r>
          </a:p>
        </p:txBody>
      </p:sp>
    </p:spTree>
    <p:extLst>
      <p:ext uri="{BB962C8B-B14F-4D97-AF65-F5344CB8AC3E}">
        <p14:creationId xmlns:p14="http://schemas.microsoft.com/office/powerpoint/2010/main" val="385314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7911" y="1037968"/>
            <a:ext cx="9471378" cy="10230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ФОРМИРОВАНИЕ ПРЕДСТАВЛЕНИЙ ОБ ОКРуЖАЮЩем МИРЕ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295" y="2061047"/>
            <a:ext cx="11935326" cy="455008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Тема</a:t>
            </a:r>
            <a:r>
              <a:rPr lang="ru-RU" sz="2800" b="1" dirty="0">
                <a:solidFill>
                  <a:srgbClr val="002060"/>
                </a:solidFill>
              </a:rPr>
              <a:t>: «Труд  людей»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Содержание: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rgbClr val="002060"/>
                </a:solidFill>
              </a:rPr>
              <a:t>Особенности труда людей которые следят за чистотой и порядком на улице и участке детского сада.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Методические приёмы: Наблюдение:- </a:t>
            </a:r>
            <a:r>
              <a:rPr lang="ru-RU" sz="2800" b="1" dirty="0">
                <a:solidFill>
                  <a:srgbClr val="002060"/>
                </a:solidFill>
              </a:rPr>
              <a:t>за работой дворника; - за поливальной машиной. </a:t>
            </a:r>
            <a:r>
              <a:rPr lang="ru-RU" sz="2800" b="1" dirty="0">
                <a:solidFill>
                  <a:schemeClr val="bg1"/>
                </a:solidFill>
              </a:rPr>
              <a:t>Беседа  на тему: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rgbClr val="002060"/>
                </a:solidFill>
              </a:rPr>
              <a:t>«Что делает дворник, и как мы можем ему помочь?»; с целью: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Воспитывать: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rgbClr val="002060"/>
                </a:solidFill>
              </a:rPr>
              <a:t>уважение к людям разных профессий. Труд в природе: уборка листьев и мелкого мусора  на участке; приведение в порядок цветников; повесить кормушки для птиц;</a:t>
            </a:r>
          </a:p>
          <a:p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7574" y="238103"/>
            <a:ext cx="8534400" cy="76611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BC0000"/>
                </a:solidFill>
              </a:rPr>
              <a:t>ПОЗНАВАТЕЛЬНОЕ РАЗВИТИЕ</a:t>
            </a:r>
          </a:p>
          <a:p>
            <a:pPr algn="ctr"/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42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77" y="3867346"/>
            <a:ext cx="3714663" cy="26304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9867" y="3516480"/>
            <a:ext cx="4163670" cy="31799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19179" cy="36255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204" y="3108840"/>
            <a:ext cx="4783455" cy="35875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4907" y="89931"/>
            <a:ext cx="3266304" cy="24497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8111" y="89931"/>
            <a:ext cx="3947725" cy="26318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177" y="3559569"/>
            <a:ext cx="2241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…вешаем кормушки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9047" y="6497755"/>
            <a:ext cx="2677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Цветники будут в порядке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78111" y="2721748"/>
            <a:ext cx="2241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Труд людей в природе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80173" y="2539659"/>
            <a:ext cx="3871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Наблюдение за поливальной машиной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19327" y="3262728"/>
            <a:ext cx="2241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Помощь взрослым</a:t>
            </a:r>
          </a:p>
        </p:txBody>
      </p:sp>
    </p:spTree>
    <p:extLst>
      <p:ext uri="{BB962C8B-B14F-4D97-AF65-F5344CB8AC3E}">
        <p14:creationId xmlns:p14="http://schemas.microsoft.com/office/powerpoint/2010/main" val="3304224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295" y="1202724"/>
            <a:ext cx="11935326" cy="540840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Тема: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«Ребёнок и его здоровье»; «Безопасность ребёнка в быту»; «Взрослым о детях»;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Содержание:</a:t>
            </a:r>
            <a:r>
              <a:rPr lang="ru-RU" sz="2800" b="1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«Опасность загрязнения окружающей среды»; «Охрана природы»; «В мире опасных предметов»; «Осторожно! Электроприборы!»; «Семь «НЕ»;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Методические приёмы: </a:t>
            </a:r>
            <a:r>
              <a:rPr lang="ru-RU" sz="2400" b="1" dirty="0">
                <a:solidFill>
                  <a:schemeClr val="bg1"/>
                </a:solidFill>
              </a:rPr>
              <a:t>Рассматривание</a:t>
            </a:r>
            <a:r>
              <a:rPr lang="ru-RU" sz="2400" b="1" dirty="0">
                <a:solidFill>
                  <a:srgbClr val="002060"/>
                </a:solidFill>
              </a:rPr>
              <a:t> иллюстраций</a:t>
            </a:r>
            <a:r>
              <a:rPr lang="ru-RU" sz="2400" b="1" dirty="0"/>
              <a:t>. </a:t>
            </a:r>
            <a:r>
              <a:rPr lang="ru-RU" sz="2400" b="1" dirty="0">
                <a:solidFill>
                  <a:schemeClr val="bg1"/>
                </a:solidFill>
              </a:rPr>
              <a:t>Беседа: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«Домашние помощники»; «Правила обращения с электроприборами»; </a:t>
            </a:r>
            <a:r>
              <a:rPr lang="ru-RU" sz="2400" b="1" dirty="0">
                <a:solidFill>
                  <a:srgbClr val="BC0000"/>
                </a:solidFill>
              </a:rPr>
              <a:t>«Семь «НЕ»</a:t>
            </a:r>
            <a:r>
              <a:rPr lang="ru-RU" sz="2400" b="1" dirty="0">
                <a:solidFill>
                  <a:srgbClr val="002060"/>
                </a:solidFill>
              </a:rPr>
              <a:t>;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Наглядная информация для родителей на тему : </a:t>
            </a:r>
            <a:r>
              <a:rPr lang="ru-RU" sz="2400" b="1" dirty="0">
                <a:solidFill>
                  <a:srgbClr val="002060"/>
                </a:solidFill>
              </a:rPr>
              <a:t>«Выучите вместе правила </a:t>
            </a:r>
            <a:r>
              <a:rPr lang="ru-RU" sz="2400" b="1" dirty="0">
                <a:solidFill>
                  <a:srgbClr val="BC0000"/>
                </a:solidFill>
              </a:rPr>
              <a:t>«Семь «НЕ».</a:t>
            </a:r>
          </a:p>
          <a:p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7574" y="238103"/>
            <a:ext cx="8534400" cy="76611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BC0000"/>
                </a:solidFill>
              </a:rPr>
              <a:t>Основы Безопасного поведения</a:t>
            </a:r>
          </a:p>
          <a:p>
            <a:pPr algn="ctr"/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036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866" y="127232"/>
            <a:ext cx="3175179" cy="21167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866" y="3535514"/>
            <a:ext cx="3196637" cy="23974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9625" y="2736790"/>
            <a:ext cx="3645253" cy="2483715"/>
          </a:xfrm>
          <a:prstGeom prst="rect">
            <a:avLst/>
          </a:prstGeom>
        </p:spPr>
      </p:pic>
      <p:pic>
        <p:nvPicPr>
          <p:cNvPr id="9" name="Picture 2" descr="http://im1-tub-ru.yandex.net/i?id=edb2632e42c7ddaa0e55f39b58b6c28e-10-144&amp;n=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9123" y="127232"/>
            <a:ext cx="3222250" cy="162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954608" y="2043963"/>
            <a:ext cx="4075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BC0000"/>
                </a:solidFill>
              </a:rPr>
              <a:t>В природе всё взаимосвязано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8866" y="2555143"/>
            <a:ext cx="3364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BC0000"/>
                </a:solidFill>
              </a:rPr>
              <a:t>Почему болеют дети…?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955" y="3557386"/>
            <a:ext cx="3138311" cy="23537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63233" y="5932992"/>
            <a:ext cx="4182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… загрязнение окружающей среды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54608" y="5513222"/>
            <a:ext cx="4135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Природу надо охранять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2935" y="127232"/>
            <a:ext cx="3668889" cy="275166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169625" y="1227097"/>
            <a:ext cx="3860272" cy="551935"/>
          </a:xfrm>
          <a:prstGeom prst="rect">
            <a:avLst/>
          </a:prstGeom>
          <a:solidFill>
            <a:srgbClr val="9CD03A"/>
          </a:solidFill>
          <a:ln>
            <a:solidFill>
              <a:srgbClr val="9BC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902956" y="2878899"/>
            <a:ext cx="360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Создание Эко. плаката…</a:t>
            </a:r>
          </a:p>
        </p:txBody>
      </p:sp>
    </p:spTree>
    <p:extLst>
      <p:ext uri="{BB962C8B-B14F-4D97-AF65-F5344CB8AC3E}">
        <p14:creationId xmlns:p14="http://schemas.microsoft.com/office/powerpoint/2010/main" val="3534481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19" y="1226256"/>
            <a:ext cx="5580769" cy="40207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8052" y="0"/>
            <a:ext cx="498657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9511" y="5321644"/>
            <a:ext cx="3435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«Домашние помощники»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6811" y="6211669"/>
            <a:ext cx="3813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Информация для родителей…</a:t>
            </a:r>
          </a:p>
        </p:txBody>
      </p:sp>
    </p:spTree>
    <p:extLst>
      <p:ext uri="{BB962C8B-B14F-4D97-AF65-F5344CB8AC3E}">
        <p14:creationId xmlns:p14="http://schemas.microsoft.com/office/powerpoint/2010/main" val="3209899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69" y="969377"/>
            <a:ext cx="9471378" cy="41829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3399"/>
                </a:solidFill>
              </a:rPr>
              <a:t>Воспитание культурно-гигиенических навыков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295" y="1490013"/>
            <a:ext cx="11935326" cy="512111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Режимные процессы:  </a:t>
            </a:r>
            <a:r>
              <a:rPr lang="ru-RU" sz="2400" b="1" dirty="0">
                <a:solidFill>
                  <a:srgbClr val="002060"/>
                </a:solidFill>
              </a:rPr>
              <a:t>Умывание.</a:t>
            </a:r>
          </a:p>
          <a:p>
            <a:r>
              <a:rPr lang="ru-RU" sz="2400" b="1" dirty="0"/>
              <a:t> </a:t>
            </a:r>
            <a:r>
              <a:rPr lang="ru-RU" sz="2400" b="1" dirty="0">
                <a:solidFill>
                  <a:schemeClr val="bg1"/>
                </a:solidFill>
              </a:rPr>
              <a:t>Содержание навыков: </a:t>
            </a:r>
            <a:r>
              <a:rPr lang="ru-RU" sz="2400" b="1" dirty="0">
                <a:solidFill>
                  <a:srgbClr val="002060"/>
                </a:solidFill>
              </a:rPr>
              <a:t>Совершенствовать навыки умывания: намыливать руки до образования пены; тщательно смывать; умываться; насухо вытирать лицо и руки полотенцем; ПРАВИЛЬНО ПЕРЕКРЫВАТЬ, закручивать кран до упора, чтобы вода не капала.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Методические приёмы: Беседа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на тему: «Как беречь воду»; </a:t>
            </a:r>
            <a:r>
              <a:rPr lang="ru-RU" sz="2400" b="1" dirty="0">
                <a:solidFill>
                  <a:schemeClr val="bg1"/>
                </a:solidFill>
              </a:rPr>
              <a:t>Чтение: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И. </a:t>
            </a:r>
            <a:r>
              <a:rPr lang="ru-RU" sz="2400" b="1" dirty="0" err="1">
                <a:solidFill>
                  <a:srgbClr val="002060"/>
                </a:solidFill>
              </a:rPr>
              <a:t>Ищук</a:t>
            </a:r>
            <a:r>
              <a:rPr lang="ru-RU" sz="2400" b="1" dirty="0">
                <a:solidFill>
                  <a:srgbClr val="002060"/>
                </a:solidFill>
              </a:rPr>
              <a:t> «Мои ладошки»; К. Чуковский «</a:t>
            </a:r>
            <a:r>
              <a:rPr lang="ru-RU" sz="2400" b="1" dirty="0" err="1">
                <a:solidFill>
                  <a:srgbClr val="002060"/>
                </a:solidFill>
              </a:rPr>
              <a:t>Мойдодыр</a:t>
            </a:r>
            <a:r>
              <a:rPr lang="ru-RU" sz="2400" b="1" dirty="0">
                <a:solidFill>
                  <a:srgbClr val="002060"/>
                </a:solidFill>
              </a:rPr>
              <a:t>»;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Поход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2060"/>
                </a:solidFill>
              </a:rPr>
              <a:t>в группу младшего возраста с целью: «Покажем малышам как надо умываться».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Физкультурный досуг: </a:t>
            </a:r>
            <a:r>
              <a:rPr lang="ru-RU" sz="2400" b="1" dirty="0">
                <a:solidFill>
                  <a:srgbClr val="002060"/>
                </a:solidFill>
              </a:rPr>
              <a:t>«Мы любим физкультуру»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Продуктивная деятельность: </a:t>
            </a:r>
            <a:r>
              <a:rPr lang="ru-RU" sz="2400" b="1" dirty="0">
                <a:solidFill>
                  <a:srgbClr val="002060"/>
                </a:solidFill>
              </a:rPr>
              <a:t>рисование «Мы любим физкультуру!»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24996" y="100921"/>
            <a:ext cx="8534400" cy="76611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BC0000"/>
                </a:solidFill>
              </a:rPr>
              <a:t>физическое развитие</a:t>
            </a:r>
          </a:p>
          <a:p>
            <a:pPr algn="ctr"/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088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3-tub-ru.yandex.net/i?id=86a89f65a6101e919a8ff6d3a4e48689-134-144&amp;n=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3532" y="348810"/>
            <a:ext cx="1584024" cy="221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88" y="3769965"/>
            <a:ext cx="3513265" cy="26349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63" y="348810"/>
            <a:ext cx="3682314" cy="276173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70" y="17416"/>
            <a:ext cx="4011827" cy="300887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264" y="3677740"/>
            <a:ext cx="4286250" cy="2819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102" y="3674461"/>
            <a:ext cx="4329995" cy="31566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3220" y="3080224"/>
            <a:ext cx="405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66"/>
                </a:solidFill>
              </a:rPr>
              <a:t>Научим малышей правильно умываться…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9889" y="2658723"/>
            <a:ext cx="2241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0066"/>
                </a:solidFill>
              </a:rPr>
              <a:t>Чтение…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83557" y="3057324"/>
            <a:ext cx="2241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66"/>
                </a:solidFill>
              </a:rPr>
              <a:t>«Чистые ладошки»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" y="6404914"/>
            <a:ext cx="4209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</a:rPr>
              <a:t>Рисование «Мы любим физкультуру»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09535" y="3055832"/>
            <a:ext cx="3498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66"/>
                </a:solidFill>
              </a:rPr>
              <a:t>Необходимость беречь водные ресурсы…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87968" y="3365044"/>
            <a:ext cx="4172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66"/>
                </a:solidFill>
              </a:rPr>
              <a:t>Физ. Досуг «Мы любим физкультуру»</a:t>
            </a:r>
          </a:p>
        </p:txBody>
      </p:sp>
    </p:spTree>
    <p:extLst>
      <p:ext uri="{BB962C8B-B14F-4D97-AF65-F5344CB8AC3E}">
        <p14:creationId xmlns:p14="http://schemas.microsoft.com/office/powerpoint/2010/main" val="1447618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7 из 64000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6487" y="2060849"/>
            <a:ext cx="4701124" cy="4205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1946626" y="260648"/>
            <a:ext cx="79143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Давайте сбережём  это </a:t>
            </a:r>
          </a:p>
          <a:p>
            <a:pPr algn="ctr"/>
            <a:r>
              <a:rPr lang="ru-RU" sz="5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чудо  на  нашей Земле!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9537" y="2420888"/>
            <a:ext cx="408637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и туча, и туман,</a:t>
            </a:r>
          </a:p>
          <a:p>
            <a:r>
              <a:rPr lang="ru-RU" sz="2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ручей, и океан,</a:t>
            </a:r>
          </a:p>
          <a:p>
            <a:r>
              <a:rPr lang="ru-RU" sz="2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летаю, и бегу,</a:t>
            </a:r>
          </a:p>
          <a:p>
            <a:r>
              <a:rPr lang="ru-RU" sz="2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стеклянной быть могу!</a:t>
            </a:r>
          </a:p>
          <a:p>
            <a:endParaRPr lang="ru-RU" sz="2400" dirty="0">
              <a:solidFill>
                <a:srgbClr val="4E67C8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морях и реках обитаю,</a:t>
            </a:r>
          </a:p>
          <a:p>
            <a:r>
              <a:rPr lang="ru-RU" sz="2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часто по небу летаю.</a:t>
            </a:r>
          </a:p>
          <a:p>
            <a:r>
              <a:rPr lang="ru-RU" sz="2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как наскучит мне летать,</a:t>
            </a:r>
          </a:p>
          <a:p>
            <a:r>
              <a:rPr lang="ru-RU" sz="2400" dirty="0">
                <a:solidFill>
                  <a:srgbClr val="4E67C8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Землю падаю опять.</a:t>
            </a:r>
          </a:p>
        </p:txBody>
      </p:sp>
    </p:spTree>
    <p:extLst>
      <p:ext uri="{BB962C8B-B14F-4D97-AF65-F5344CB8AC3E}">
        <p14:creationId xmlns:p14="http://schemas.microsoft.com/office/powerpoint/2010/main" val="197739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0990" y="312123"/>
            <a:ext cx="8534400" cy="8585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BC0000"/>
                </a:solidFill>
              </a:rPr>
              <a:t>ЗАДАЧИ Комплекса:</a:t>
            </a:r>
            <a:br>
              <a:rPr lang="ru-RU" dirty="0">
                <a:solidFill>
                  <a:srgbClr val="BC0000"/>
                </a:solidFill>
              </a:rPr>
            </a:br>
            <a:endParaRPr lang="ru-RU" dirty="0">
              <a:solidFill>
                <a:srgbClr val="BC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309" y="741406"/>
            <a:ext cx="11310080" cy="58818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lvl="0"/>
            <a:r>
              <a:rPr lang="ru-RU" sz="2400" b="1" i="1" dirty="0">
                <a:solidFill>
                  <a:srgbClr val="000066"/>
                </a:solidFill>
              </a:rPr>
              <a:t>Привлечение внимания подрастающего поколения к проблемам современного мира;</a:t>
            </a:r>
          </a:p>
          <a:p>
            <a:pPr lvl="0"/>
            <a:r>
              <a:rPr lang="ru-RU" sz="2400" b="1" i="1" dirty="0">
                <a:solidFill>
                  <a:srgbClr val="000066"/>
                </a:solidFill>
              </a:rPr>
              <a:t>Формирование осознанного рачительного отношения к природе и её ресурсам;</a:t>
            </a:r>
          </a:p>
          <a:p>
            <a:pPr lvl="0"/>
            <a:r>
              <a:rPr lang="ru-RU" sz="2400" b="1" i="1" dirty="0">
                <a:solidFill>
                  <a:srgbClr val="000066"/>
                </a:solidFill>
              </a:rPr>
              <a:t>Вовлечение воспитанников в социально значимую проектную деятельность;</a:t>
            </a:r>
          </a:p>
          <a:p>
            <a:pPr lvl="0"/>
            <a:r>
              <a:rPr lang="ru-RU" sz="2400" b="1" i="1" dirty="0">
                <a:solidFill>
                  <a:srgbClr val="000066"/>
                </a:solidFill>
              </a:rPr>
              <a:t>Расширение знаний и умений детей старшего дошкольного возраста в области познания окружающего мира;</a:t>
            </a:r>
          </a:p>
          <a:p>
            <a:pPr lvl="0"/>
            <a:r>
              <a:rPr lang="ru-RU" sz="2400" b="1" i="1" dirty="0">
                <a:solidFill>
                  <a:srgbClr val="000066"/>
                </a:solidFill>
              </a:rPr>
              <a:t>Формирование бережного отношения к природе и её ресурсам;</a:t>
            </a:r>
          </a:p>
          <a:p>
            <a:pPr lvl="0"/>
            <a:r>
              <a:rPr lang="ru-RU" sz="2400" b="1" i="1" dirty="0">
                <a:solidFill>
                  <a:srgbClr val="000066"/>
                </a:solidFill>
              </a:rPr>
              <a:t>Формирование активной гражданской позиции у подрастающего поколения;</a:t>
            </a:r>
          </a:p>
          <a:p>
            <a:pPr lvl="0"/>
            <a:r>
              <a:rPr lang="ru-RU" sz="2400" b="1" i="1" dirty="0">
                <a:solidFill>
                  <a:srgbClr val="000066"/>
                </a:solidFill>
              </a:rPr>
              <a:t>Создание социальной рекламы в форме плаката по теме: «Бережём планету вместе».</a:t>
            </a:r>
          </a:p>
          <a:p>
            <a:endParaRPr lang="ru-RU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842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295" y="867040"/>
            <a:ext cx="11935326" cy="5990960"/>
          </a:xfrm>
        </p:spPr>
        <p:txBody>
          <a:bodyPr>
            <a:normAutofit fontScale="70000" lnSpcReduction="20000"/>
          </a:bodyPr>
          <a:lstStyle/>
          <a:p>
            <a:r>
              <a:rPr lang="ru-RU" sz="2300" b="1" dirty="0">
                <a:solidFill>
                  <a:schemeClr val="bg1"/>
                </a:solidFill>
              </a:rPr>
              <a:t>Тема :</a:t>
            </a:r>
            <a:r>
              <a:rPr lang="ru-RU" b="1" dirty="0"/>
              <a:t> </a:t>
            </a:r>
            <a:r>
              <a:rPr lang="ru-RU" sz="2900" b="1" dirty="0">
                <a:solidFill>
                  <a:srgbClr val="002060"/>
                </a:solidFill>
              </a:rPr>
              <a:t>« Как надо беречь природу»</a:t>
            </a:r>
          </a:p>
          <a:p>
            <a:r>
              <a:rPr lang="ru-RU" sz="2300" b="1" dirty="0">
                <a:solidFill>
                  <a:schemeClr val="bg1"/>
                </a:solidFill>
              </a:rPr>
              <a:t>Содержание:</a:t>
            </a:r>
            <a:r>
              <a:rPr lang="ru-RU" b="1" dirty="0"/>
              <a:t> </a:t>
            </a:r>
            <a:r>
              <a:rPr lang="ru-RU" sz="2300" b="1" dirty="0">
                <a:solidFill>
                  <a:srgbClr val="002060"/>
                </a:solidFill>
              </a:rPr>
              <a:t>Составление рассказа на тему: « Бережём планету вместе»;</a:t>
            </a:r>
            <a:r>
              <a:rPr lang="ru-RU" sz="2300" b="1" dirty="0"/>
              <a:t> </a:t>
            </a:r>
          </a:p>
          <a:p>
            <a:r>
              <a:rPr lang="ru-RU" sz="2300" b="1" dirty="0">
                <a:solidFill>
                  <a:schemeClr val="bg1"/>
                </a:solidFill>
              </a:rPr>
              <a:t>Методические приёмы: </a:t>
            </a:r>
            <a:r>
              <a:rPr lang="ru-RU" sz="2600" b="1" dirty="0">
                <a:solidFill>
                  <a:srgbClr val="002060"/>
                </a:solidFill>
              </a:rPr>
              <a:t>Обогащать активный словарь детей: (</a:t>
            </a:r>
            <a:r>
              <a:rPr lang="ru-RU" sz="2600" b="1" i="1" dirty="0">
                <a:solidFill>
                  <a:srgbClr val="002060"/>
                </a:solidFill>
              </a:rPr>
              <a:t>экономия; сбережение; охрана природных ресурсов);</a:t>
            </a:r>
            <a:r>
              <a:rPr lang="ru-RU" sz="2600" b="1" dirty="0">
                <a:solidFill>
                  <a:srgbClr val="002060"/>
                </a:solidFill>
              </a:rPr>
              <a:t>  развивать связную грамматически правильную речь; умение принимать участие в групповом разговоре, внимательно слушать, реагировать на высказывания партнёра.</a:t>
            </a:r>
          </a:p>
          <a:p>
            <a:r>
              <a:rPr lang="ru-RU" sz="2300" b="1" dirty="0">
                <a:solidFill>
                  <a:schemeClr val="bg1"/>
                </a:solidFill>
              </a:rPr>
              <a:t>Составление и заучивание правил охраны природы: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Запоминать увиденное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Ходить по тропинкам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ломать  ветки деревьев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топтать цветы и травы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кричать, не включать громко музыку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разорять птичьих гнёзд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ловить насекомых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разрушать грибницы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ломать паутинку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разжигать костров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рубить деревья</a:t>
            </a:r>
          </a:p>
          <a:p>
            <a:pPr lvl="0"/>
            <a:r>
              <a:rPr lang="ru-RU" b="1" dirty="0">
                <a:solidFill>
                  <a:srgbClr val="BC0000"/>
                </a:solidFill>
              </a:rPr>
              <a:t>Не разорять муравейники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24996" y="100921"/>
            <a:ext cx="8534400" cy="76611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BC0000"/>
                </a:solidFill>
              </a:rPr>
              <a:t>речевое развитие</a:t>
            </a:r>
          </a:p>
          <a:p>
            <a:pPr algn="ctr"/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05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4326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74398" y="6423855"/>
            <a:ext cx="9325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0066"/>
                </a:solidFill>
              </a:rPr>
              <a:t>Итоговая работа: Эко. плакат «Бережём планету вместе»</a:t>
            </a:r>
          </a:p>
        </p:txBody>
      </p:sp>
    </p:spTree>
    <p:extLst>
      <p:ext uri="{BB962C8B-B14F-4D97-AF65-F5344CB8AC3E}">
        <p14:creationId xmlns:p14="http://schemas.microsoft.com/office/powerpoint/2010/main" val="2561974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238" y="0"/>
            <a:ext cx="10160000" cy="635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10508" y="6350000"/>
            <a:ext cx="10173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Будем беречь нашу планету вместе </a:t>
            </a:r>
            <a:r>
              <a:rPr lang="ru-RU" sz="2000" b="1" dirty="0">
                <a:sym typeface="Wingdings" panose="05000000000000000000" pitchFamily="2" charset="2"/>
              </a:rPr>
              <a:t> !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46394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5330"/>
            <a:ext cx="12051957" cy="67426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BC0000"/>
                </a:solidFill>
              </a:rPr>
              <a:t>Комплекс составлен с учетом требований ФГОС  «Федерального государственного образовательного стандарта дошкольного образования РФ » </a:t>
            </a:r>
          </a:p>
          <a:p>
            <a:pPr marL="0" indent="0" algn="ctr">
              <a:buNone/>
            </a:pPr>
            <a:r>
              <a:rPr lang="ru-RU" sz="2800" b="1" i="1">
                <a:solidFill>
                  <a:srgbClr val="BC0000"/>
                </a:solidFill>
              </a:rPr>
              <a:t>Воспитательно</a:t>
            </a:r>
            <a:r>
              <a:rPr lang="ru-RU" sz="2800" b="1" i="1" dirty="0">
                <a:solidFill>
                  <a:srgbClr val="BC0000"/>
                </a:solidFill>
              </a:rPr>
              <a:t> - образовательная деятельность с детьми проводилась в рамках пяти образовательных областей:</a:t>
            </a:r>
          </a:p>
          <a:p>
            <a:pPr marL="0" lv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        </a:t>
            </a:r>
            <a:br>
              <a:rPr lang="ru-RU" b="1" i="1" dirty="0">
                <a:solidFill>
                  <a:srgbClr val="002060"/>
                </a:solidFill>
              </a:rPr>
            </a:br>
            <a:br>
              <a:rPr lang="ru-RU" sz="2800" b="1" i="1" dirty="0">
                <a:solidFill>
                  <a:srgbClr val="002060"/>
                </a:solidFill>
              </a:rPr>
            </a:br>
            <a:r>
              <a:rPr lang="ru-RU" sz="2800" b="1" i="1" dirty="0">
                <a:solidFill>
                  <a:srgbClr val="000066"/>
                </a:solidFill>
              </a:rPr>
              <a:t>        1. Социально-коммуникативное развитие;</a:t>
            </a:r>
          </a:p>
          <a:p>
            <a:pPr marL="0" lvl="0" indent="0">
              <a:buNone/>
            </a:pPr>
            <a:r>
              <a:rPr lang="ru-RU" sz="2800" b="1" i="1" dirty="0">
                <a:solidFill>
                  <a:srgbClr val="000066"/>
                </a:solidFill>
              </a:rPr>
              <a:t>        2. Познавательное развитие;</a:t>
            </a:r>
          </a:p>
          <a:p>
            <a:pPr marL="0" lvl="0" indent="0">
              <a:buNone/>
            </a:pPr>
            <a:r>
              <a:rPr lang="ru-RU" sz="2800" b="1" i="1" dirty="0">
                <a:solidFill>
                  <a:srgbClr val="000066"/>
                </a:solidFill>
              </a:rPr>
              <a:t>        3. Речевое развитие;</a:t>
            </a:r>
          </a:p>
          <a:p>
            <a:pPr marL="0" lvl="0" indent="0">
              <a:buNone/>
            </a:pPr>
            <a:r>
              <a:rPr lang="ru-RU" sz="2800" b="1" i="1" dirty="0">
                <a:solidFill>
                  <a:srgbClr val="000066"/>
                </a:solidFill>
              </a:rPr>
              <a:t>        4. Художественно-эстетическое развитие; (в данном проекте это «продуктивная    деятельность»)</a:t>
            </a:r>
          </a:p>
          <a:p>
            <a:pPr marL="0" lvl="0" indent="0">
              <a:buNone/>
            </a:pPr>
            <a:r>
              <a:rPr lang="ru-RU" sz="2800" b="1" i="1" dirty="0">
                <a:solidFill>
                  <a:srgbClr val="000066"/>
                </a:solidFill>
              </a:rPr>
              <a:t>        5. Физическое развитие;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264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2050" y="296562"/>
            <a:ext cx="8534400" cy="76611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>
                <a:solidFill>
                  <a:srgbClr val="BC0000"/>
                </a:solidFill>
              </a:rPr>
              <a:t>СОЦИАЛЬНО-КОММУНИКАТИВНОЕ РАЗВИТИЕ</a:t>
            </a:r>
            <a:br>
              <a:rPr lang="ru-RU" sz="2800" b="1" i="1" dirty="0">
                <a:solidFill>
                  <a:srgbClr val="FF0000"/>
                </a:solidFill>
              </a:rPr>
            </a:b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945" y="792892"/>
            <a:ext cx="11747157" cy="5929184"/>
          </a:xfrm>
        </p:spPr>
        <p:txBody>
          <a:bodyPr>
            <a:normAutofit lnSpcReduction="10000"/>
          </a:bodyPr>
          <a:lstStyle/>
          <a:p>
            <a:r>
              <a:rPr lang="ru-RU" sz="2400" b="1" i="1" dirty="0">
                <a:solidFill>
                  <a:schemeClr val="bg1"/>
                </a:solidFill>
              </a:rPr>
              <a:t>Тема</a:t>
            </a:r>
            <a:r>
              <a:rPr lang="ru-RU" sz="2400" b="1" dirty="0">
                <a:solidFill>
                  <a:schemeClr val="bg1"/>
                </a:solidFill>
              </a:rPr>
              <a:t>: </a:t>
            </a:r>
            <a:r>
              <a:rPr lang="ru-RU" sz="2400" b="1" dirty="0">
                <a:solidFill>
                  <a:srgbClr val="002060"/>
                </a:solidFill>
              </a:rPr>
              <a:t>Культура поведения</a:t>
            </a:r>
          </a:p>
          <a:p>
            <a:r>
              <a:rPr lang="ru-RU" sz="2400" b="1" i="1" dirty="0">
                <a:solidFill>
                  <a:schemeClr val="bg1"/>
                </a:solidFill>
              </a:rPr>
              <a:t>Задачи</a:t>
            </a:r>
            <a:r>
              <a:rPr lang="ru-RU" sz="2400" b="1" dirty="0">
                <a:solidFill>
                  <a:schemeClr val="bg1"/>
                </a:solidFill>
              </a:rPr>
              <a:t>: </a:t>
            </a:r>
            <a:r>
              <a:rPr lang="ru-RU" sz="2400" b="1" dirty="0">
                <a:solidFill>
                  <a:srgbClr val="002060"/>
                </a:solidFill>
              </a:rPr>
              <a:t>Формирование навыков поведения при нахождении на природе.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    </a:t>
            </a:r>
            <a:r>
              <a:rPr lang="ru-RU" sz="2400" b="1" i="1" dirty="0">
                <a:solidFill>
                  <a:schemeClr val="bg1"/>
                </a:solidFill>
              </a:rPr>
              <a:t>Методические приёмы: 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</a:rPr>
              <a:t>1.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chemeClr val="bg1"/>
                </a:solidFill>
              </a:rPr>
              <a:t>Рассматривание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0066"/>
                </a:solidFill>
              </a:rPr>
              <a:t>«Красной книги»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</a:rPr>
              <a:t>2.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chemeClr val="bg1"/>
                </a:solidFill>
              </a:rPr>
              <a:t>Рассказ воспитателя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ru-RU" sz="2400" b="1" dirty="0">
                <a:solidFill>
                  <a:srgbClr val="000066"/>
                </a:solidFill>
              </a:rPr>
              <a:t>«Что такое заповедник?»; «Необходимость беречь природу»; </a:t>
            </a:r>
            <a:r>
              <a:rPr lang="ru-RU" sz="2400" b="1" dirty="0">
                <a:solidFill>
                  <a:srgbClr val="002060"/>
                </a:solidFill>
              </a:rPr>
              <a:t>   </a:t>
            </a:r>
            <a:r>
              <a:rPr lang="ru-RU" sz="2400" b="1" dirty="0">
                <a:solidFill>
                  <a:schemeClr val="bg1"/>
                </a:solidFill>
              </a:rPr>
              <a:t>с целью: </a:t>
            </a:r>
            <a:r>
              <a:rPr lang="ru-RU" sz="2400" b="1" dirty="0">
                <a:solidFill>
                  <a:srgbClr val="002060"/>
                </a:solidFill>
              </a:rPr>
              <a:t>формирования ответственного и бережного отношения к природе; воспитания у детей чувства гордости  за Россию, где умеют беречь и охранять природу.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</a:rPr>
              <a:t>3. Чтение</a:t>
            </a:r>
            <a:r>
              <a:rPr lang="ru-RU" sz="2400" b="1" dirty="0"/>
              <a:t> : </a:t>
            </a:r>
            <a:r>
              <a:rPr lang="ru-RU" sz="2400" b="1" dirty="0">
                <a:solidFill>
                  <a:srgbClr val="002060"/>
                </a:solidFill>
              </a:rPr>
              <a:t>П. Воронько «Берёза»; В. Сухомлинский «Почему плачет синичка?»; «Стыдно перед соловушкой»</a:t>
            </a:r>
            <a:r>
              <a:rPr lang="en-US" sz="2400" b="1" dirty="0">
                <a:solidFill>
                  <a:srgbClr val="002060"/>
                </a:solidFill>
              </a:rPr>
              <a:t>;</a:t>
            </a:r>
            <a:r>
              <a:rPr lang="ru-RU" sz="2400" b="1" dirty="0">
                <a:solidFill>
                  <a:srgbClr val="002060"/>
                </a:solidFill>
              </a:rPr>
              <a:t> Р. Тимерлин «Где лежало спасибо?»; Э. Шим «Ёлки на платье».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</a:rPr>
              <a:t>4. Экологические акции: </a:t>
            </a:r>
            <a:r>
              <a:rPr lang="ru-RU" sz="2400" b="1" dirty="0">
                <a:solidFill>
                  <a:srgbClr val="002060"/>
                </a:solidFill>
              </a:rPr>
              <a:t>«Наш город должен быть зелёным».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</a:rPr>
              <a:t>5. Продуктивная деятельность: </a:t>
            </a:r>
            <a:r>
              <a:rPr lang="ru-RU" sz="2400" b="1" dirty="0">
                <a:solidFill>
                  <a:srgbClr val="002060"/>
                </a:solidFill>
              </a:rPr>
              <a:t>«Памятка выезжающим на природу».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842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99255" cy="37078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54162"/>
            <a:ext cx="4384795" cy="26402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1934" y="3941806"/>
            <a:ext cx="4020065" cy="29161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2032" y="1"/>
            <a:ext cx="5609968" cy="33692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464" y="0"/>
            <a:ext cx="2804048" cy="37078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240" y="3941806"/>
            <a:ext cx="2780248" cy="29161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3651345"/>
            <a:ext cx="3097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Знакомство с «Красной книгой»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00872" y="3653975"/>
            <a:ext cx="3097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Русская береза в поэзии…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82032" y="3347764"/>
            <a:ext cx="2331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Зеленые парки Москвы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789773" y="3634029"/>
            <a:ext cx="3097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Рисование «Памятка туристу»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80501" y="6594389"/>
            <a:ext cx="2311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Писатели о природе…</a:t>
            </a:r>
          </a:p>
        </p:txBody>
      </p:sp>
    </p:spTree>
    <p:extLst>
      <p:ext uri="{BB962C8B-B14F-4D97-AF65-F5344CB8AC3E}">
        <p14:creationId xmlns:p14="http://schemas.microsoft.com/office/powerpoint/2010/main" val="1248480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55584"/>
            <a:ext cx="12228128" cy="5305167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Тема:</a:t>
            </a:r>
            <a:r>
              <a:rPr lang="ru-RU" sz="3200" b="1" dirty="0"/>
              <a:t> </a:t>
            </a:r>
            <a:r>
              <a:rPr lang="ru-RU" sz="3200" b="1" dirty="0">
                <a:solidFill>
                  <a:srgbClr val="000066"/>
                </a:solidFill>
              </a:rPr>
              <a:t>Положительные моральные качества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Задачи:</a:t>
            </a:r>
            <a:r>
              <a:rPr lang="ru-RU" sz="3200" b="1" dirty="0"/>
              <a:t> </a:t>
            </a:r>
            <a:r>
              <a:rPr lang="ru-RU" sz="3200" b="1" dirty="0">
                <a:solidFill>
                  <a:srgbClr val="000066"/>
                </a:solidFill>
              </a:rPr>
              <a:t>Продолжать воспитывать желание познавать труд разных профессий. Уважать его и принимать посильное участие.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Методические приёмы: </a:t>
            </a:r>
            <a:r>
              <a:rPr lang="ru-RU" sz="3200" b="1" dirty="0">
                <a:solidFill>
                  <a:srgbClr val="000066"/>
                </a:solidFill>
              </a:rPr>
              <a:t>Рассматривание иллюстраций. Рассказ воспитателя по ним. Беседы с детьми на тему: «Все работы хороши - и мы трудились от души ». Составление рассказа «Осень в парке».</a:t>
            </a:r>
          </a:p>
          <a:p>
            <a:endParaRPr lang="ru-RU" sz="3200" b="1" dirty="0">
              <a:solidFill>
                <a:srgbClr val="000066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810736" y="566581"/>
            <a:ext cx="8534400" cy="76611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b="1" i="1" dirty="0">
                <a:solidFill>
                  <a:srgbClr val="BC0000"/>
                </a:solidFill>
              </a:rPr>
              <a:t>СОЦИАЛЬНО-КОММУНИКАТИВНОЕ РАЗВИТИЕ</a:t>
            </a:r>
            <a:br>
              <a:rPr lang="ru-RU" sz="2800" b="1" i="1" dirty="0">
                <a:solidFill>
                  <a:srgbClr val="FF0000"/>
                </a:solidFill>
              </a:rPr>
            </a:b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84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72" y="2513504"/>
            <a:ext cx="2819629" cy="39696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" y="0"/>
            <a:ext cx="3348915" cy="22571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308" y="181232"/>
            <a:ext cx="4832865" cy="36246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2227" y="3050702"/>
            <a:ext cx="4827373" cy="36205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3235" y="108508"/>
            <a:ext cx="3299191" cy="21980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5959" y="4326472"/>
            <a:ext cx="3434214" cy="22894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036" y="2257168"/>
            <a:ext cx="2241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Все работы хороши…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4829" y="2306594"/>
            <a:ext cx="2241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Дети в осеннем парке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6149" y="6508855"/>
            <a:ext cx="2566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…составление рассказа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73277" y="2720778"/>
            <a:ext cx="2885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«Чем можем, тем поможем»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29600" y="3800530"/>
            <a:ext cx="2241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Помогаем дворнику…</a:t>
            </a:r>
          </a:p>
        </p:txBody>
      </p:sp>
    </p:spTree>
    <p:extLst>
      <p:ext uri="{BB962C8B-B14F-4D97-AF65-F5344CB8AC3E}">
        <p14:creationId xmlns:p14="http://schemas.microsoft.com/office/powerpoint/2010/main" val="2600465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578" y="699910"/>
            <a:ext cx="11142133" cy="615808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Тема: </a:t>
            </a:r>
            <a:r>
              <a:rPr lang="ru-RU" sz="2800" b="1" dirty="0">
                <a:solidFill>
                  <a:srgbClr val="000066"/>
                </a:solidFill>
              </a:rPr>
              <a:t>Этические представления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Задачи: </a:t>
            </a:r>
            <a:r>
              <a:rPr lang="ru-RU" sz="2800" b="1" dirty="0">
                <a:solidFill>
                  <a:srgbClr val="000066"/>
                </a:solidFill>
              </a:rPr>
              <a:t>Закрепление представлений о трудолюбии; подводить к осмыслению понятия «порядочность».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Методические приёмы: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Беседы : </a:t>
            </a:r>
            <a:r>
              <a:rPr lang="ru-RU" sz="2800" b="1" dirty="0">
                <a:solidFill>
                  <a:srgbClr val="000066"/>
                </a:solidFill>
              </a:rPr>
              <a:t>«Как мы ведём себя на природе..»; «Кого мы назовём «хороший человек»; «Учитесь жалеть и беречь». С целью пробуждать у детей чувство сострадания и жалости к обитателям природы, попавшим в беду.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Чтение: </a:t>
            </a:r>
            <a:r>
              <a:rPr lang="ru-RU" sz="2800" b="1" dirty="0">
                <a:solidFill>
                  <a:srgbClr val="000066"/>
                </a:solidFill>
              </a:rPr>
              <a:t>«Правила поведения для воспитанных детей».</a:t>
            </a:r>
          </a:p>
          <a:p>
            <a:pPr marL="0" indent="0">
              <a:buNone/>
            </a:pPr>
            <a:endParaRPr lang="ru-RU" sz="2800" b="1" dirty="0">
              <a:solidFill>
                <a:srgbClr val="003399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64515" y="329514"/>
            <a:ext cx="8534400" cy="76611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i="1" dirty="0">
                <a:solidFill>
                  <a:srgbClr val="BC0000"/>
                </a:solidFill>
              </a:rPr>
              <a:t>СОЦИАЛЬНО-КОММУНИКАТИВНОЕ РАЗВИТИЕ</a:t>
            </a:r>
            <a:br>
              <a:rPr lang="ru-RU" sz="2800" i="1" dirty="0">
                <a:solidFill>
                  <a:srgbClr val="FF0000"/>
                </a:solidFill>
              </a:rPr>
            </a:br>
            <a:endParaRPr lang="ru-RU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35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242" y="0"/>
            <a:ext cx="3888259" cy="28420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016" y="324685"/>
            <a:ext cx="5781984" cy="65333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96" y="3352800"/>
            <a:ext cx="4757352" cy="350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8242" y="2842054"/>
            <a:ext cx="34106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Быть порядочным туристом…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Как мы ведем себя на природе</a:t>
            </a:r>
            <a:br>
              <a:rPr lang="ru-RU" sz="1400" b="1" dirty="0">
                <a:solidFill>
                  <a:srgbClr val="002060"/>
                </a:solidFill>
              </a:rPr>
            </a:b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62160" y="0"/>
            <a:ext cx="2924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«Значит я добрый человек»</a:t>
            </a:r>
          </a:p>
        </p:txBody>
      </p:sp>
    </p:spTree>
    <p:extLst>
      <p:ext uri="{BB962C8B-B14F-4D97-AF65-F5344CB8AC3E}">
        <p14:creationId xmlns:p14="http://schemas.microsoft.com/office/powerpoint/2010/main" val="265675136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393</TotalTime>
  <Words>1269</Words>
  <Application>Microsoft Office PowerPoint</Application>
  <PresentationFormat>Широкоэкранный</PresentationFormat>
  <Paragraphs>135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BatangChe</vt:lpstr>
      <vt:lpstr>Calibri</vt:lpstr>
      <vt:lpstr>Century Gothic</vt:lpstr>
      <vt:lpstr>Georgia</vt:lpstr>
      <vt:lpstr>Trebuchet MS</vt:lpstr>
      <vt:lpstr>Wingdings</vt:lpstr>
      <vt:lpstr>Wingdings 3</vt:lpstr>
      <vt:lpstr>Сектор</vt:lpstr>
      <vt:lpstr>Воздушный поток</vt:lpstr>
      <vt:lpstr>пРОЕКТ</vt:lpstr>
      <vt:lpstr>ЗАДАЧИ Комплекса: </vt:lpstr>
      <vt:lpstr>Презентация PowerPoint</vt:lpstr>
      <vt:lpstr>СОЦИАЛЬНО-КОММУНИКАТИВНОЕ РАЗВИТИЕ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ФОРМИРОВАНИЕ ПРЕДСТАВЛЕНИЙ ОБ ОКРуЖАЮЩем МИРЕ </vt:lpstr>
      <vt:lpstr>Презентация PowerPoint</vt:lpstr>
      <vt:lpstr>Презентация PowerPoint</vt:lpstr>
      <vt:lpstr>Презентация PowerPoint</vt:lpstr>
      <vt:lpstr>Презентация PowerPoint</vt:lpstr>
      <vt:lpstr>Воспитание культурно-гигиенических навыков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 Агафонов</dc:creator>
  <cp:lastModifiedBy>Денис Тиняев</cp:lastModifiedBy>
  <cp:revision>56</cp:revision>
  <dcterms:created xsi:type="dcterms:W3CDTF">2014-12-07T11:52:23Z</dcterms:created>
  <dcterms:modified xsi:type="dcterms:W3CDTF">2025-09-17T17:39:40Z</dcterms:modified>
</cp:coreProperties>
</file>