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73" r:id="rId4"/>
    <p:sldId id="274" r:id="rId5"/>
    <p:sldId id="275" r:id="rId6"/>
    <p:sldId id="277" r:id="rId7"/>
    <p:sldId id="279" r:id="rId8"/>
    <p:sldId id="284" r:id="rId9"/>
    <p:sldId id="280" r:id="rId10"/>
    <p:sldId id="281" r:id="rId11"/>
    <p:sldId id="282" r:id="rId12"/>
    <p:sldId id="288" r:id="rId13"/>
    <p:sldId id="289" r:id="rId14"/>
    <p:sldId id="285" r:id="rId15"/>
    <p:sldId id="286" r:id="rId16"/>
    <p:sldId id="287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071489-3266-4151-B15A-D3A1A9CD1FD5}" type="doc">
      <dgm:prSet loTypeId="urn:microsoft.com/office/officeart/2005/8/layout/radial5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19E5FF54-D0A6-4FF6-A553-E37E20E10578}">
      <dgm:prSet phldrT="[Текст]" custT="1"/>
      <dgm:spPr>
        <a:solidFill>
          <a:srgbClr val="7030A0">
            <a:alpha val="34000"/>
          </a:srgbClr>
        </a:solidFill>
      </dgm:spPr>
      <dgm:t>
        <a:bodyPr/>
        <a:lstStyle/>
        <a:p>
          <a:r>
            <a: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Игра-ведущий вид деятельности дошкольника</a:t>
          </a:r>
        </a:p>
      </dgm:t>
    </dgm:pt>
    <dgm:pt modelId="{6F129E32-FBED-46C4-88AF-1A8A32F7D2B3}" type="parTrans" cxnId="{99A34A81-3239-446E-AED5-8C99D3B1B371}">
      <dgm:prSet/>
      <dgm:spPr/>
      <dgm:t>
        <a:bodyPr/>
        <a:lstStyle/>
        <a:p>
          <a:endParaRPr lang="ru-RU"/>
        </a:p>
      </dgm:t>
    </dgm:pt>
    <dgm:pt modelId="{CE7DE02F-5335-4C77-B34C-049228E71BBF}" type="sibTrans" cxnId="{99A34A81-3239-446E-AED5-8C99D3B1B371}">
      <dgm:prSet/>
      <dgm:spPr/>
      <dgm:t>
        <a:bodyPr/>
        <a:lstStyle/>
        <a:p>
          <a:endParaRPr lang="ru-RU"/>
        </a:p>
      </dgm:t>
    </dgm:pt>
    <dgm:pt modelId="{6997BA46-C064-43AB-8C39-9EAC41342EDB}">
      <dgm:prSet phldrT="[Текст]" custT="1"/>
      <dgm:spPr/>
      <dgm:t>
        <a:bodyPr/>
        <a:lstStyle/>
        <a:p>
          <a:r>
            <a: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Средство социализации</a:t>
          </a:r>
        </a:p>
      </dgm:t>
    </dgm:pt>
    <dgm:pt modelId="{9CC29137-3B8D-4CEA-BC31-98B7CB7651CD}" type="parTrans" cxnId="{CEA80370-A5F3-49E0-8279-EB70F45BBF69}">
      <dgm:prSet/>
      <dgm:spPr/>
      <dgm:t>
        <a:bodyPr/>
        <a:lstStyle/>
        <a:p>
          <a:endParaRPr lang="ru-RU"/>
        </a:p>
      </dgm:t>
    </dgm:pt>
    <dgm:pt modelId="{3048A917-016B-402B-99EA-C51FE90E723C}" type="sibTrans" cxnId="{CEA80370-A5F3-49E0-8279-EB70F45BBF69}">
      <dgm:prSet/>
      <dgm:spPr/>
      <dgm:t>
        <a:bodyPr/>
        <a:lstStyle/>
        <a:p>
          <a:endParaRPr lang="ru-RU"/>
        </a:p>
      </dgm:t>
    </dgm:pt>
    <dgm:pt modelId="{424C9EC9-A5FD-4F99-A59A-0BC11831EF67}">
      <dgm:prSet phldrT="[Текст]" custT="1"/>
      <dgm:spPr/>
      <dgm:t>
        <a:bodyPr/>
        <a:lstStyle/>
        <a:p>
          <a:r>
            <a: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Средство развития коммуникативных способностей</a:t>
          </a:r>
        </a:p>
      </dgm:t>
    </dgm:pt>
    <dgm:pt modelId="{7E0D20E8-89AA-49EC-82B6-D65A8C658137}" type="parTrans" cxnId="{D1B46D85-C142-441B-B8DE-71BFF484549B}">
      <dgm:prSet/>
      <dgm:spPr/>
      <dgm:t>
        <a:bodyPr/>
        <a:lstStyle/>
        <a:p>
          <a:endParaRPr lang="ru-RU"/>
        </a:p>
      </dgm:t>
    </dgm:pt>
    <dgm:pt modelId="{AFCA2D84-836D-431D-B748-8194FEB06026}" type="sibTrans" cxnId="{D1B46D85-C142-441B-B8DE-71BFF484549B}">
      <dgm:prSet/>
      <dgm:spPr/>
      <dgm:t>
        <a:bodyPr/>
        <a:lstStyle/>
        <a:p>
          <a:endParaRPr lang="ru-RU"/>
        </a:p>
      </dgm:t>
    </dgm:pt>
    <dgm:pt modelId="{1F2916AC-24F3-48C2-BBBD-F3304033F624}">
      <dgm:prSet phldrT="[Текст]" custT="1"/>
      <dgm:spPr>
        <a:solidFill>
          <a:schemeClr val="accent4">
            <a:hueOff val="7796769"/>
            <a:satOff val="-35976"/>
            <a:lumOff val="1324"/>
            <a:alpha val="68000"/>
          </a:schemeClr>
        </a:solidFill>
      </dgm:spPr>
      <dgm:t>
        <a:bodyPr/>
        <a:lstStyle/>
        <a:p>
          <a:r>
            <a:rPr lang="ru-RU" sz="14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Средство развития мотивации к деятельности</a:t>
          </a:r>
          <a:endParaRPr lang="ru-RU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D119386-0E54-4FA3-8A94-8B31C4022B19}" type="parTrans" cxnId="{2A4AA734-7E4C-45BE-95D8-EF2A45A75C3B}">
      <dgm:prSet/>
      <dgm:spPr/>
      <dgm:t>
        <a:bodyPr/>
        <a:lstStyle/>
        <a:p>
          <a:endParaRPr lang="ru-RU"/>
        </a:p>
      </dgm:t>
    </dgm:pt>
    <dgm:pt modelId="{F70CE37C-A2B2-4C5B-BFF3-7BAFE888383D}" type="sibTrans" cxnId="{2A4AA734-7E4C-45BE-95D8-EF2A45A75C3B}">
      <dgm:prSet/>
      <dgm:spPr/>
      <dgm:t>
        <a:bodyPr/>
        <a:lstStyle/>
        <a:p>
          <a:endParaRPr lang="ru-RU"/>
        </a:p>
      </dgm:t>
    </dgm:pt>
    <dgm:pt modelId="{872716C5-C200-4D9C-9AE3-3C09E04DDA8F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Средство усвоения практических навыков</a:t>
          </a:r>
        </a:p>
      </dgm:t>
    </dgm:pt>
    <dgm:pt modelId="{D7293761-9C9B-400C-B081-92FCE037728E}" type="parTrans" cxnId="{D7C9EEE6-1340-42AE-8F46-FEFB27D86E2C}">
      <dgm:prSet/>
      <dgm:spPr/>
      <dgm:t>
        <a:bodyPr/>
        <a:lstStyle/>
        <a:p>
          <a:endParaRPr lang="ru-RU"/>
        </a:p>
      </dgm:t>
    </dgm:pt>
    <dgm:pt modelId="{293D4DA5-1AF8-497F-9037-D30B750185B0}" type="sibTrans" cxnId="{D7C9EEE6-1340-42AE-8F46-FEFB27D86E2C}">
      <dgm:prSet/>
      <dgm:spPr/>
      <dgm:t>
        <a:bodyPr/>
        <a:lstStyle/>
        <a:p>
          <a:endParaRPr lang="ru-RU"/>
        </a:p>
      </dgm:t>
    </dgm:pt>
    <dgm:pt modelId="{490B702C-F6C2-47A8-816C-6BACE639E6E8}">
      <dgm:prSet phldrT="[Текст]"/>
      <dgm:spPr/>
      <dgm:t>
        <a:bodyPr/>
        <a:lstStyle/>
        <a:p>
          <a:endParaRPr lang="ru-RU"/>
        </a:p>
      </dgm:t>
    </dgm:pt>
    <dgm:pt modelId="{EEAC4CA7-39CC-4ADB-AB0F-EA54CD543158}" type="parTrans" cxnId="{994651AE-FD87-44EE-B064-CCB931E7E15E}">
      <dgm:prSet/>
      <dgm:spPr/>
      <dgm:t>
        <a:bodyPr/>
        <a:lstStyle/>
        <a:p>
          <a:endParaRPr lang="ru-RU"/>
        </a:p>
      </dgm:t>
    </dgm:pt>
    <dgm:pt modelId="{7E8B4DA7-9E3B-4565-AEB3-B8554FE5116B}" type="sibTrans" cxnId="{994651AE-FD87-44EE-B064-CCB931E7E15E}">
      <dgm:prSet/>
      <dgm:spPr/>
      <dgm:t>
        <a:bodyPr/>
        <a:lstStyle/>
        <a:p>
          <a:endParaRPr lang="ru-RU"/>
        </a:p>
      </dgm:t>
    </dgm:pt>
    <dgm:pt modelId="{12B9DF6A-43F2-4B6E-A55F-005191DCED54}">
      <dgm:prSet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Средство развития эмоционально-волевой сферы</a:t>
          </a:r>
        </a:p>
      </dgm:t>
    </dgm:pt>
    <dgm:pt modelId="{A6393DDF-336B-44D1-A282-259A79774FEC}" type="parTrans" cxnId="{C524C391-7405-4DDA-B9DD-F4F6344A1F33}">
      <dgm:prSet/>
      <dgm:spPr/>
      <dgm:t>
        <a:bodyPr/>
        <a:lstStyle/>
        <a:p>
          <a:endParaRPr lang="ru-RU"/>
        </a:p>
      </dgm:t>
    </dgm:pt>
    <dgm:pt modelId="{0415632B-B444-4305-955F-DE026A2C4628}" type="sibTrans" cxnId="{C524C391-7405-4DDA-B9DD-F4F6344A1F33}">
      <dgm:prSet/>
      <dgm:spPr/>
      <dgm:t>
        <a:bodyPr/>
        <a:lstStyle/>
        <a:p>
          <a:endParaRPr lang="ru-RU"/>
        </a:p>
      </dgm:t>
    </dgm:pt>
    <dgm:pt modelId="{26AAE684-0634-4488-8810-17376319F3E7}" type="pres">
      <dgm:prSet presAssocID="{25071489-3266-4151-B15A-D3A1A9CD1FD5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6C79C7D8-74D6-420C-8F1C-DBD3834F357A}" type="pres">
      <dgm:prSet presAssocID="{19E5FF54-D0A6-4FF6-A553-E37E20E10578}" presName="centerShape" presStyleLbl="node0" presStyleIdx="0" presStyleCnt="1" custScaleX="128518" custScaleY="120280"/>
      <dgm:spPr/>
    </dgm:pt>
    <dgm:pt modelId="{675F6718-ED04-46DB-BFFC-B223F385E8B8}" type="pres">
      <dgm:prSet presAssocID="{9CC29137-3B8D-4CEA-BC31-98B7CB7651CD}" presName="parTrans" presStyleLbl="sibTrans2D1" presStyleIdx="0" presStyleCnt="5" custScaleX="168526"/>
      <dgm:spPr/>
    </dgm:pt>
    <dgm:pt modelId="{EB146CFD-48F8-4E8F-BAD5-EB4E1E8155C9}" type="pres">
      <dgm:prSet presAssocID="{9CC29137-3B8D-4CEA-BC31-98B7CB7651CD}" presName="connectorText" presStyleLbl="sibTrans2D1" presStyleIdx="0" presStyleCnt="5"/>
      <dgm:spPr/>
    </dgm:pt>
    <dgm:pt modelId="{C4746A65-3368-4B3B-892F-C5996A70C520}" type="pres">
      <dgm:prSet presAssocID="{6997BA46-C064-43AB-8C39-9EAC41342EDB}" presName="node" presStyleLbl="node1" presStyleIdx="0" presStyleCnt="5" custScaleX="109245" custScaleY="105331" custRadScaleRad="107188" custRadScaleInc="2507">
        <dgm:presLayoutVars>
          <dgm:bulletEnabled val="1"/>
        </dgm:presLayoutVars>
      </dgm:prSet>
      <dgm:spPr/>
    </dgm:pt>
    <dgm:pt modelId="{9C46CD20-C7F6-4CDB-B648-F916C91515B7}" type="pres">
      <dgm:prSet presAssocID="{7E0D20E8-89AA-49EC-82B6-D65A8C658137}" presName="parTrans" presStyleLbl="sibTrans2D1" presStyleIdx="1" presStyleCnt="5" custScaleX="167167"/>
      <dgm:spPr/>
    </dgm:pt>
    <dgm:pt modelId="{BFF37690-4A7D-492B-B0A7-4B7C548B8523}" type="pres">
      <dgm:prSet presAssocID="{7E0D20E8-89AA-49EC-82B6-D65A8C658137}" presName="connectorText" presStyleLbl="sibTrans2D1" presStyleIdx="1" presStyleCnt="5"/>
      <dgm:spPr/>
    </dgm:pt>
    <dgm:pt modelId="{72EBE4F5-3D7E-4F16-B084-4AB1D07ACFFB}" type="pres">
      <dgm:prSet presAssocID="{424C9EC9-A5FD-4F99-A59A-0BC11831EF67}" presName="node" presStyleLbl="node1" presStyleIdx="1" presStyleCnt="5" custScaleX="130947" custScaleY="126658" custRadScaleRad="110410" custRadScaleInc="5385">
        <dgm:presLayoutVars>
          <dgm:bulletEnabled val="1"/>
        </dgm:presLayoutVars>
      </dgm:prSet>
      <dgm:spPr/>
    </dgm:pt>
    <dgm:pt modelId="{0450F828-5F3A-4FD8-9596-B6DEAB19C004}" type="pres">
      <dgm:prSet presAssocID="{A6393DDF-336B-44D1-A282-259A79774FEC}" presName="parTrans" presStyleLbl="sibTrans2D1" presStyleIdx="2" presStyleCnt="5" custScaleX="142758"/>
      <dgm:spPr/>
    </dgm:pt>
    <dgm:pt modelId="{B1F6C34B-D615-4F28-8251-0B09F390E09C}" type="pres">
      <dgm:prSet presAssocID="{A6393DDF-336B-44D1-A282-259A79774FEC}" presName="connectorText" presStyleLbl="sibTrans2D1" presStyleIdx="2" presStyleCnt="5"/>
      <dgm:spPr/>
    </dgm:pt>
    <dgm:pt modelId="{284AE4E0-3243-4079-BBA4-C50C5E4886C7}" type="pres">
      <dgm:prSet presAssocID="{12B9DF6A-43F2-4B6E-A55F-005191DCED54}" presName="node" presStyleLbl="node1" presStyleIdx="2" presStyleCnt="5" custScaleX="118591" custScaleY="119971" custRadScaleRad="113942" custRadScaleInc="-41713">
        <dgm:presLayoutVars>
          <dgm:bulletEnabled val="1"/>
        </dgm:presLayoutVars>
      </dgm:prSet>
      <dgm:spPr/>
    </dgm:pt>
    <dgm:pt modelId="{23CCFECB-8D28-4E90-8A12-1E7223969900}" type="pres">
      <dgm:prSet presAssocID="{2D119386-0E54-4FA3-8A94-8B31C4022B19}" presName="parTrans" presStyleLbl="sibTrans2D1" presStyleIdx="3" presStyleCnt="5" custScaleX="182970" custLinFactNeighborX="4258" custLinFactNeighborY="5846"/>
      <dgm:spPr/>
    </dgm:pt>
    <dgm:pt modelId="{C84559BA-CB9C-478A-9019-032296A6B6E4}" type="pres">
      <dgm:prSet presAssocID="{2D119386-0E54-4FA3-8A94-8B31C4022B19}" presName="connectorText" presStyleLbl="sibTrans2D1" presStyleIdx="3" presStyleCnt="5"/>
      <dgm:spPr/>
    </dgm:pt>
    <dgm:pt modelId="{F4003C3B-1B48-438A-BFA4-25562482BD98}" type="pres">
      <dgm:prSet presAssocID="{1F2916AC-24F3-48C2-BBBD-F3304033F624}" presName="node" presStyleLbl="node1" presStyleIdx="3" presStyleCnt="5" custScaleX="124848" custScaleY="117952" custRadScaleRad="108817" custRadScaleInc="27796">
        <dgm:presLayoutVars>
          <dgm:bulletEnabled val="1"/>
        </dgm:presLayoutVars>
      </dgm:prSet>
      <dgm:spPr/>
    </dgm:pt>
    <dgm:pt modelId="{BEFA6F0A-7F8B-4576-BDE2-52C745CC2F1E}" type="pres">
      <dgm:prSet presAssocID="{D7293761-9C9B-400C-B081-92FCE037728E}" presName="parTrans" presStyleLbl="sibTrans2D1" presStyleIdx="4" presStyleCnt="5" custScaleX="149916"/>
      <dgm:spPr/>
    </dgm:pt>
    <dgm:pt modelId="{AB3331F2-C4CA-4E39-ADEA-5B4463CF205E}" type="pres">
      <dgm:prSet presAssocID="{D7293761-9C9B-400C-B081-92FCE037728E}" presName="connectorText" presStyleLbl="sibTrans2D1" presStyleIdx="4" presStyleCnt="5"/>
      <dgm:spPr/>
    </dgm:pt>
    <dgm:pt modelId="{81CDC683-4DAC-41C1-BAC5-A02DE2676AA1}" type="pres">
      <dgm:prSet presAssocID="{872716C5-C200-4D9C-9AE3-3C09E04DDA8F}" presName="node" presStyleLbl="node1" presStyleIdx="4" presStyleCnt="5" custScaleX="118591" custScaleY="126658" custRadScaleRad="109875" custRadScaleInc="495">
        <dgm:presLayoutVars>
          <dgm:bulletEnabled val="1"/>
        </dgm:presLayoutVars>
      </dgm:prSet>
      <dgm:spPr/>
    </dgm:pt>
  </dgm:ptLst>
  <dgm:cxnLst>
    <dgm:cxn modelId="{4AE6C605-1371-4103-B803-ABB9C811E888}" type="presOf" srcId="{7E0D20E8-89AA-49EC-82B6-D65A8C658137}" destId="{9C46CD20-C7F6-4CDB-B648-F916C91515B7}" srcOrd="0" destOrd="0" presId="urn:microsoft.com/office/officeart/2005/8/layout/radial5"/>
    <dgm:cxn modelId="{62612817-E0CC-45AF-A5CE-80E9A9B9E5C1}" type="presOf" srcId="{25071489-3266-4151-B15A-D3A1A9CD1FD5}" destId="{26AAE684-0634-4488-8810-17376319F3E7}" srcOrd="0" destOrd="0" presId="urn:microsoft.com/office/officeart/2005/8/layout/radial5"/>
    <dgm:cxn modelId="{F545341D-AE1B-4B5C-A693-B9464261FAAF}" type="presOf" srcId="{A6393DDF-336B-44D1-A282-259A79774FEC}" destId="{B1F6C34B-D615-4F28-8251-0B09F390E09C}" srcOrd="1" destOrd="0" presId="urn:microsoft.com/office/officeart/2005/8/layout/radial5"/>
    <dgm:cxn modelId="{471F931E-DD90-40DD-8072-5E3196D898D1}" type="presOf" srcId="{6997BA46-C064-43AB-8C39-9EAC41342EDB}" destId="{C4746A65-3368-4B3B-892F-C5996A70C520}" srcOrd="0" destOrd="0" presId="urn:microsoft.com/office/officeart/2005/8/layout/radial5"/>
    <dgm:cxn modelId="{DA49AB1E-07E6-49A8-A95E-A6276512B576}" type="presOf" srcId="{D7293761-9C9B-400C-B081-92FCE037728E}" destId="{BEFA6F0A-7F8B-4576-BDE2-52C745CC2F1E}" srcOrd="0" destOrd="0" presId="urn:microsoft.com/office/officeart/2005/8/layout/radial5"/>
    <dgm:cxn modelId="{DD131724-0B55-4CAD-B0CB-EAFE1CABCFC3}" type="presOf" srcId="{2D119386-0E54-4FA3-8A94-8B31C4022B19}" destId="{23CCFECB-8D28-4E90-8A12-1E7223969900}" srcOrd="0" destOrd="0" presId="urn:microsoft.com/office/officeart/2005/8/layout/radial5"/>
    <dgm:cxn modelId="{2A4AA734-7E4C-45BE-95D8-EF2A45A75C3B}" srcId="{19E5FF54-D0A6-4FF6-A553-E37E20E10578}" destId="{1F2916AC-24F3-48C2-BBBD-F3304033F624}" srcOrd="3" destOrd="0" parTransId="{2D119386-0E54-4FA3-8A94-8B31C4022B19}" sibTransId="{F70CE37C-A2B2-4C5B-BFF3-7BAFE888383D}"/>
    <dgm:cxn modelId="{E721FE3F-1C49-4572-814A-A1F4A6926CA5}" type="presOf" srcId="{872716C5-C200-4D9C-9AE3-3C09E04DDA8F}" destId="{81CDC683-4DAC-41C1-BAC5-A02DE2676AA1}" srcOrd="0" destOrd="0" presId="urn:microsoft.com/office/officeart/2005/8/layout/radial5"/>
    <dgm:cxn modelId="{3FBB8163-4E9D-415F-B47E-5B81EFBFE748}" type="presOf" srcId="{1F2916AC-24F3-48C2-BBBD-F3304033F624}" destId="{F4003C3B-1B48-438A-BFA4-25562482BD98}" srcOrd="0" destOrd="0" presId="urn:microsoft.com/office/officeart/2005/8/layout/radial5"/>
    <dgm:cxn modelId="{D2C59D4C-58E3-4636-A513-618820A37E16}" type="presOf" srcId="{9CC29137-3B8D-4CEA-BC31-98B7CB7651CD}" destId="{EB146CFD-48F8-4E8F-BAD5-EB4E1E8155C9}" srcOrd="1" destOrd="0" presId="urn:microsoft.com/office/officeart/2005/8/layout/radial5"/>
    <dgm:cxn modelId="{CEA80370-A5F3-49E0-8279-EB70F45BBF69}" srcId="{19E5FF54-D0A6-4FF6-A553-E37E20E10578}" destId="{6997BA46-C064-43AB-8C39-9EAC41342EDB}" srcOrd="0" destOrd="0" parTransId="{9CC29137-3B8D-4CEA-BC31-98B7CB7651CD}" sibTransId="{3048A917-016B-402B-99EA-C51FE90E723C}"/>
    <dgm:cxn modelId="{1DB9F259-3DAF-42C8-BAA7-D91A439FB48B}" type="presOf" srcId="{12B9DF6A-43F2-4B6E-A55F-005191DCED54}" destId="{284AE4E0-3243-4079-BBA4-C50C5E4886C7}" srcOrd="0" destOrd="0" presId="urn:microsoft.com/office/officeart/2005/8/layout/radial5"/>
    <dgm:cxn modelId="{99A34A81-3239-446E-AED5-8C99D3B1B371}" srcId="{25071489-3266-4151-B15A-D3A1A9CD1FD5}" destId="{19E5FF54-D0A6-4FF6-A553-E37E20E10578}" srcOrd="0" destOrd="0" parTransId="{6F129E32-FBED-46C4-88AF-1A8A32F7D2B3}" sibTransId="{CE7DE02F-5335-4C77-B34C-049228E71BBF}"/>
    <dgm:cxn modelId="{54247383-F5F4-4586-B02E-CA8B3F7468B3}" type="presOf" srcId="{19E5FF54-D0A6-4FF6-A553-E37E20E10578}" destId="{6C79C7D8-74D6-420C-8F1C-DBD3834F357A}" srcOrd="0" destOrd="0" presId="urn:microsoft.com/office/officeart/2005/8/layout/radial5"/>
    <dgm:cxn modelId="{D1B46D85-C142-441B-B8DE-71BFF484549B}" srcId="{19E5FF54-D0A6-4FF6-A553-E37E20E10578}" destId="{424C9EC9-A5FD-4F99-A59A-0BC11831EF67}" srcOrd="1" destOrd="0" parTransId="{7E0D20E8-89AA-49EC-82B6-D65A8C658137}" sibTransId="{AFCA2D84-836D-431D-B748-8194FEB06026}"/>
    <dgm:cxn modelId="{2FD39986-1B53-4CC4-8105-BA6DB9780BDD}" type="presOf" srcId="{D7293761-9C9B-400C-B081-92FCE037728E}" destId="{AB3331F2-C4CA-4E39-ADEA-5B4463CF205E}" srcOrd="1" destOrd="0" presId="urn:microsoft.com/office/officeart/2005/8/layout/radial5"/>
    <dgm:cxn modelId="{34BB118A-6A5A-49CC-AD6A-AA1B314F3FDD}" type="presOf" srcId="{9CC29137-3B8D-4CEA-BC31-98B7CB7651CD}" destId="{675F6718-ED04-46DB-BFFC-B223F385E8B8}" srcOrd="0" destOrd="0" presId="urn:microsoft.com/office/officeart/2005/8/layout/radial5"/>
    <dgm:cxn modelId="{C524C391-7405-4DDA-B9DD-F4F6344A1F33}" srcId="{19E5FF54-D0A6-4FF6-A553-E37E20E10578}" destId="{12B9DF6A-43F2-4B6E-A55F-005191DCED54}" srcOrd="2" destOrd="0" parTransId="{A6393DDF-336B-44D1-A282-259A79774FEC}" sibTransId="{0415632B-B444-4305-955F-DE026A2C4628}"/>
    <dgm:cxn modelId="{D66E7899-3916-446E-9D22-425AD7B1BD1E}" type="presOf" srcId="{2D119386-0E54-4FA3-8A94-8B31C4022B19}" destId="{C84559BA-CB9C-478A-9019-032296A6B6E4}" srcOrd="1" destOrd="0" presId="urn:microsoft.com/office/officeart/2005/8/layout/radial5"/>
    <dgm:cxn modelId="{39FFF1A5-57EE-47F7-B76C-A0845312C6D3}" type="presOf" srcId="{424C9EC9-A5FD-4F99-A59A-0BC11831EF67}" destId="{72EBE4F5-3D7E-4F16-B084-4AB1D07ACFFB}" srcOrd="0" destOrd="0" presId="urn:microsoft.com/office/officeart/2005/8/layout/radial5"/>
    <dgm:cxn modelId="{994651AE-FD87-44EE-B064-CCB931E7E15E}" srcId="{25071489-3266-4151-B15A-D3A1A9CD1FD5}" destId="{490B702C-F6C2-47A8-816C-6BACE639E6E8}" srcOrd="1" destOrd="0" parTransId="{EEAC4CA7-39CC-4ADB-AB0F-EA54CD543158}" sibTransId="{7E8B4DA7-9E3B-4565-AEB3-B8554FE5116B}"/>
    <dgm:cxn modelId="{81B0A0D8-3538-459A-9585-B39FB0E58855}" type="presOf" srcId="{A6393DDF-336B-44D1-A282-259A79774FEC}" destId="{0450F828-5F3A-4FD8-9596-B6DEAB19C004}" srcOrd="0" destOrd="0" presId="urn:microsoft.com/office/officeart/2005/8/layout/radial5"/>
    <dgm:cxn modelId="{D7C9EEE6-1340-42AE-8F46-FEFB27D86E2C}" srcId="{19E5FF54-D0A6-4FF6-A553-E37E20E10578}" destId="{872716C5-C200-4D9C-9AE3-3C09E04DDA8F}" srcOrd="4" destOrd="0" parTransId="{D7293761-9C9B-400C-B081-92FCE037728E}" sibTransId="{293D4DA5-1AF8-497F-9037-D30B750185B0}"/>
    <dgm:cxn modelId="{9088A5F4-02A1-4373-9802-C657118D05C8}" type="presOf" srcId="{7E0D20E8-89AA-49EC-82B6-D65A8C658137}" destId="{BFF37690-4A7D-492B-B0A7-4B7C548B8523}" srcOrd="1" destOrd="0" presId="urn:microsoft.com/office/officeart/2005/8/layout/radial5"/>
    <dgm:cxn modelId="{A6171B55-6C0D-4ADF-87FD-314219926A96}" type="presParOf" srcId="{26AAE684-0634-4488-8810-17376319F3E7}" destId="{6C79C7D8-74D6-420C-8F1C-DBD3834F357A}" srcOrd="0" destOrd="0" presId="urn:microsoft.com/office/officeart/2005/8/layout/radial5"/>
    <dgm:cxn modelId="{2A3CF480-A0C1-4F5D-A01B-93949B133D9E}" type="presParOf" srcId="{26AAE684-0634-4488-8810-17376319F3E7}" destId="{675F6718-ED04-46DB-BFFC-B223F385E8B8}" srcOrd="1" destOrd="0" presId="urn:microsoft.com/office/officeart/2005/8/layout/radial5"/>
    <dgm:cxn modelId="{AE8AD564-1262-4AC9-AA04-96AE6EFD8D8F}" type="presParOf" srcId="{675F6718-ED04-46DB-BFFC-B223F385E8B8}" destId="{EB146CFD-48F8-4E8F-BAD5-EB4E1E8155C9}" srcOrd="0" destOrd="0" presId="urn:microsoft.com/office/officeart/2005/8/layout/radial5"/>
    <dgm:cxn modelId="{A4944CE4-5C10-45BC-880F-4D6734A61A67}" type="presParOf" srcId="{26AAE684-0634-4488-8810-17376319F3E7}" destId="{C4746A65-3368-4B3B-892F-C5996A70C520}" srcOrd="2" destOrd="0" presId="urn:microsoft.com/office/officeart/2005/8/layout/radial5"/>
    <dgm:cxn modelId="{8865E6FB-8113-4950-B354-2823D8F043FC}" type="presParOf" srcId="{26AAE684-0634-4488-8810-17376319F3E7}" destId="{9C46CD20-C7F6-4CDB-B648-F916C91515B7}" srcOrd="3" destOrd="0" presId="urn:microsoft.com/office/officeart/2005/8/layout/radial5"/>
    <dgm:cxn modelId="{CCCEF550-3469-45D8-81D3-B08D96917FFE}" type="presParOf" srcId="{9C46CD20-C7F6-4CDB-B648-F916C91515B7}" destId="{BFF37690-4A7D-492B-B0A7-4B7C548B8523}" srcOrd="0" destOrd="0" presId="urn:microsoft.com/office/officeart/2005/8/layout/radial5"/>
    <dgm:cxn modelId="{D506423F-E82F-474B-8585-0E328241E22F}" type="presParOf" srcId="{26AAE684-0634-4488-8810-17376319F3E7}" destId="{72EBE4F5-3D7E-4F16-B084-4AB1D07ACFFB}" srcOrd="4" destOrd="0" presId="urn:microsoft.com/office/officeart/2005/8/layout/radial5"/>
    <dgm:cxn modelId="{45D9105D-BD7E-40AB-810B-5BB6F1E997B2}" type="presParOf" srcId="{26AAE684-0634-4488-8810-17376319F3E7}" destId="{0450F828-5F3A-4FD8-9596-B6DEAB19C004}" srcOrd="5" destOrd="0" presId="urn:microsoft.com/office/officeart/2005/8/layout/radial5"/>
    <dgm:cxn modelId="{76E5739E-0508-4F72-B32E-4C8D5B123C73}" type="presParOf" srcId="{0450F828-5F3A-4FD8-9596-B6DEAB19C004}" destId="{B1F6C34B-D615-4F28-8251-0B09F390E09C}" srcOrd="0" destOrd="0" presId="urn:microsoft.com/office/officeart/2005/8/layout/radial5"/>
    <dgm:cxn modelId="{0340DD81-24D7-40D4-BAE6-B00EEC27B760}" type="presParOf" srcId="{26AAE684-0634-4488-8810-17376319F3E7}" destId="{284AE4E0-3243-4079-BBA4-C50C5E4886C7}" srcOrd="6" destOrd="0" presId="urn:microsoft.com/office/officeart/2005/8/layout/radial5"/>
    <dgm:cxn modelId="{2EB15529-54DB-43FF-888A-372BC70B9B19}" type="presParOf" srcId="{26AAE684-0634-4488-8810-17376319F3E7}" destId="{23CCFECB-8D28-4E90-8A12-1E7223969900}" srcOrd="7" destOrd="0" presId="urn:microsoft.com/office/officeart/2005/8/layout/radial5"/>
    <dgm:cxn modelId="{B1D2B99B-7329-4B9E-80E8-6B99B9B89300}" type="presParOf" srcId="{23CCFECB-8D28-4E90-8A12-1E7223969900}" destId="{C84559BA-CB9C-478A-9019-032296A6B6E4}" srcOrd="0" destOrd="0" presId="urn:microsoft.com/office/officeart/2005/8/layout/radial5"/>
    <dgm:cxn modelId="{7C051535-1799-4D31-9ADD-E4444610370C}" type="presParOf" srcId="{26AAE684-0634-4488-8810-17376319F3E7}" destId="{F4003C3B-1B48-438A-BFA4-25562482BD98}" srcOrd="8" destOrd="0" presId="urn:microsoft.com/office/officeart/2005/8/layout/radial5"/>
    <dgm:cxn modelId="{DFBAD2FA-BA3D-4F83-A6B5-98D50497A2E7}" type="presParOf" srcId="{26AAE684-0634-4488-8810-17376319F3E7}" destId="{BEFA6F0A-7F8B-4576-BDE2-52C745CC2F1E}" srcOrd="9" destOrd="0" presId="urn:microsoft.com/office/officeart/2005/8/layout/radial5"/>
    <dgm:cxn modelId="{768EB4E7-8C0F-46A1-BD9B-03BD96A82503}" type="presParOf" srcId="{BEFA6F0A-7F8B-4576-BDE2-52C745CC2F1E}" destId="{AB3331F2-C4CA-4E39-ADEA-5B4463CF205E}" srcOrd="0" destOrd="0" presId="urn:microsoft.com/office/officeart/2005/8/layout/radial5"/>
    <dgm:cxn modelId="{AD1B513C-55A6-4ABE-85D4-6F3449640D7B}" type="presParOf" srcId="{26AAE684-0634-4488-8810-17376319F3E7}" destId="{81CDC683-4DAC-41C1-BAC5-A02DE2676AA1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79C7D8-74D6-420C-8F1C-DBD3834F357A}">
      <dsp:nvSpPr>
        <dsp:cNvPr id="0" name=""/>
        <dsp:cNvSpPr/>
      </dsp:nvSpPr>
      <dsp:spPr>
        <a:xfrm>
          <a:off x="2866415" y="2331963"/>
          <a:ext cx="2282627" cy="2136310"/>
        </a:xfrm>
        <a:prstGeom prst="ellipse">
          <a:avLst/>
        </a:prstGeom>
        <a:solidFill>
          <a:srgbClr val="7030A0">
            <a:alpha val="34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Игра-ведущий вид деятельности дошкольника</a:t>
          </a:r>
        </a:p>
      </dsp:txBody>
      <dsp:txXfrm>
        <a:off x="3200698" y="2644818"/>
        <a:ext cx="1614061" cy="1510600"/>
      </dsp:txXfrm>
    </dsp:sp>
    <dsp:sp modelId="{675F6718-ED04-46DB-BFFC-B223F385E8B8}">
      <dsp:nvSpPr>
        <dsp:cNvPr id="0" name=""/>
        <dsp:cNvSpPr/>
      </dsp:nvSpPr>
      <dsp:spPr>
        <a:xfrm rot="16258036">
          <a:off x="3795391" y="1767599"/>
          <a:ext cx="469342" cy="6193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600" kern="1200"/>
        </a:p>
      </dsp:txBody>
      <dsp:txXfrm>
        <a:off x="3864604" y="1961863"/>
        <a:ext cx="328539" cy="371617"/>
      </dsp:txXfrm>
    </dsp:sp>
    <dsp:sp modelId="{C4746A65-3368-4B3B-892F-C5996A70C520}">
      <dsp:nvSpPr>
        <dsp:cNvPr id="0" name=""/>
        <dsp:cNvSpPr/>
      </dsp:nvSpPr>
      <dsp:spPr>
        <a:xfrm>
          <a:off x="3055792" y="-111939"/>
          <a:ext cx="1990068" cy="191876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Средство социализации</a:t>
          </a:r>
        </a:p>
      </dsp:txBody>
      <dsp:txXfrm>
        <a:off x="3347231" y="169058"/>
        <a:ext cx="1407190" cy="1356774"/>
      </dsp:txXfrm>
    </dsp:sp>
    <dsp:sp modelId="{9C46CD20-C7F6-4CDB-B648-F916C91515B7}">
      <dsp:nvSpPr>
        <dsp:cNvPr id="0" name=""/>
        <dsp:cNvSpPr/>
      </dsp:nvSpPr>
      <dsp:spPr>
        <a:xfrm rot="20636316">
          <a:off x="5109985" y="2710130"/>
          <a:ext cx="437376" cy="6193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2598923"/>
            <a:satOff val="-11992"/>
            <a:lumOff val="44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600" kern="1200"/>
        </a:p>
      </dsp:txBody>
      <dsp:txXfrm>
        <a:off x="5112546" y="2852154"/>
        <a:ext cx="306163" cy="371617"/>
      </dsp:txXfrm>
    </dsp:sp>
    <dsp:sp modelId="{72EBE4F5-3D7E-4F16-B084-4AB1D07ACFFB}">
      <dsp:nvSpPr>
        <dsp:cNvPr id="0" name=""/>
        <dsp:cNvSpPr/>
      </dsp:nvSpPr>
      <dsp:spPr>
        <a:xfrm>
          <a:off x="5523419" y="1466721"/>
          <a:ext cx="2385404" cy="2307273"/>
        </a:xfrm>
        <a:prstGeom prst="ellipse">
          <a:avLst/>
        </a:prstGeom>
        <a:solidFill>
          <a:schemeClr val="accent4">
            <a:hueOff val="2598923"/>
            <a:satOff val="-11992"/>
            <a:lumOff val="4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Средство развития коммуникативных способностей</a:t>
          </a:r>
        </a:p>
      </dsp:txBody>
      <dsp:txXfrm>
        <a:off x="5872753" y="1804613"/>
        <a:ext cx="1686736" cy="1631489"/>
      </dsp:txXfrm>
    </dsp:sp>
    <dsp:sp modelId="{0450F828-5F3A-4FD8-9596-B6DEAB19C004}">
      <dsp:nvSpPr>
        <dsp:cNvPr id="0" name=""/>
        <dsp:cNvSpPr/>
      </dsp:nvSpPr>
      <dsp:spPr>
        <a:xfrm rot="2338999">
          <a:off x="4870104" y="4006619"/>
          <a:ext cx="539378" cy="6193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600" kern="1200"/>
        </a:p>
      </dsp:txBody>
      <dsp:txXfrm>
        <a:off x="4888120" y="4079594"/>
        <a:ext cx="377565" cy="371617"/>
      </dsp:txXfrm>
    </dsp:sp>
    <dsp:sp modelId="{284AE4E0-3243-4079-BBA4-C50C5E4886C7}">
      <dsp:nvSpPr>
        <dsp:cNvPr id="0" name=""/>
        <dsp:cNvSpPr/>
      </dsp:nvSpPr>
      <dsp:spPr>
        <a:xfrm>
          <a:off x="5188483" y="4137152"/>
          <a:ext cx="2160320" cy="2185459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Средство развития эмоционально-волевой сферы</a:t>
          </a:r>
        </a:p>
      </dsp:txBody>
      <dsp:txXfrm>
        <a:off x="5504855" y="4457205"/>
        <a:ext cx="1527576" cy="1545353"/>
      </dsp:txXfrm>
    </dsp:sp>
    <dsp:sp modelId="{23CCFECB-8D28-4E90-8A12-1E7223969900}">
      <dsp:nvSpPr>
        <dsp:cNvPr id="0" name=""/>
        <dsp:cNvSpPr/>
      </dsp:nvSpPr>
      <dsp:spPr>
        <a:xfrm rot="8160394">
          <a:off x="2752546" y="4084949"/>
          <a:ext cx="550841" cy="6193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7796769"/>
            <a:satOff val="-35976"/>
            <a:lumOff val="132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600" kern="1200"/>
        </a:p>
      </dsp:txBody>
      <dsp:txXfrm rot="10800000">
        <a:off x="2894615" y="4151432"/>
        <a:ext cx="385589" cy="371617"/>
      </dsp:txXfrm>
    </dsp:sp>
    <dsp:sp modelId="{F4003C3B-1B48-438A-BFA4-25562482BD98}">
      <dsp:nvSpPr>
        <dsp:cNvPr id="0" name=""/>
        <dsp:cNvSpPr/>
      </dsp:nvSpPr>
      <dsp:spPr>
        <a:xfrm>
          <a:off x="872216" y="4255132"/>
          <a:ext cx="2274301" cy="2148679"/>
        </a:xfrm>
        <a:prstGeom prst="ellipse">
          <a:avLst/>
        </a:prstGeom>
        <a:solidFill>
          <a:schemeClr val="accent4">
            <a:hueOff val="7796769"/>
            <a:satOff val="-35976"/>
            <a:lumOff val="1324"/>
            <a:alpha val="68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Средство развития мотивации к деятельности</a:t>
          </a:r>
          <a:endParaRPr lang="ru-RU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05280" y="4569799"/>
        <a:ext cx="1608173" cy="1519345"/>
      </dsp:txXfrm>
    </dsp:sp>
    <dsp:sp modelId="{BEFA6F0A-7F8B-4576-BDE2-52C745CC2F1E}">
      <dsp:nvSpPr>
        <dsp:cNvPr id="0" name=""/>
        <dsp:cNvSpPr/>
      </dsp:nvSpPr>
      <dsp:spPr>
        <a:xfrm rot="11890692">
          <a:off x="2429214" y="2648365"/>
          <a:ext cx="464435" cy="6193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600" kern="1200"/>
        </a:p>
      </dsp:txBody>
      <dsp:txXfrm rot="10800000">
        <a:off x="2565067" y="2793972"/>
        <a:ext cx="325105" cy="371617"/>
      </dsp:txXfrm>
    </dsp:sp>
    <dsp:sp modelId="{81CDC683-4DAC-41C1-BAC5-A02DE2676AA1}">
      <dsp:nvSpPr>
        <dsp:cNvPr id="0" name=""/>
        <dsp:cNvSpPr/>
      </dsp:nvSpPr>
      <dsp:spPr>
        <a:xfrm>
          <a:off x="262801" y="1371474"/>
          <a:ext cx="2160320" cy="2307273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Средство усвоения практических навыков</a:t>
          </a:r>
        </a:p>
      </dsp:txBody>
      <dsp:txXfrm>
        <a:off x="579173" y="1709366"/>
        <a:ext cx="1527576" cy="16314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46A30-0B77-411D-BDB4-3C5D98E3CDA5}" type="datetimeFigureOut">
              <a:rPr lang="ru-RU" smtClean="0"/>
              <a:t>20.09.2025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9C364-D600-4387-897A-B669E4AFC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158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46A30-0B77-411D-BDB4-3C5D98E3CDA5}" type="datetimeFigureOut">
              <a:rPr lang="ru-RU" smtClean="0"/>
              <a:t>20.09.2025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9C364-D600-4387-897A-B669E4AFC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406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46A30-0B77-411D-BDB4-3C5D98E3CDA5}" type="datetimeFigureOut">
              <a:rPr lang="ru-RU" smtClean="0"/>
              <a:t>20.09.2025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9C364-D600-4387-897A-B669E4AFC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863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46A30-0B77-411D-BDB4-3C5D98E3CDA5}" type="datetimeFigureOut">
              <a:rPr lang="ru-RU" smtClean="0"/>
              <a:t>20.09.2025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9C364-D600-4387-897A-B669E4AFC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272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46A30-0B77-411D-BDB4-3C5D98E3CDA5}" type="datetimeFigureOut">
              <a:rPr lang="ru-RU" smtClean="0"/>
              <a:t>20.09.2025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9C364-D600-4387-897A-B669E4AFC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121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46A30-0B77-411D-BDB4-3C5D98E3CDA5}" type="datetimeFigureOut">
              <a:rPr lang="ru-RU" smtClean="0"/>
              <a:t>20.09.2025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9C364-D600-4387-897A-B669E4AFC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944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46A30-0B77-411D-BDB4-3C5D98E3CDA5}" type="datetimeFigureOut">
              <a:rPr lang="ru-RU" smtClean="0"/>
              <a:t>20.09.2025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9C364-D600-4387-897A-B669E4AFC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738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46A30-0B77-411D-BDB4-3C5D98E3CDA5}" type="datetimeFigureOut">
              <a:rPr lang="ru-RU" smtClean="0"/>
              <a:t>20.09.2025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9C364-D600-4387-897A-B669E4AFC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117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46A30-0B77-411D-BDB4-3C5D98E3CDA5}" type="datetimeFigureOut">
              <a:rPr lang="ru-RU" smtClean="0"/>
              <a:t>20.09.2025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9C364-D600-4387-897A-B669E4AFC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555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46A30-0B77-411D-BDB4-3C5D98E3CDA5}" type="datetimeFigureOut">
              <a:rPr lang="ru-RU" smtClean="0"/>
              <a:t>20.09.2025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9C364-D600-4387-897A-B669E4AFC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998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46A30-0B77-411D-BDB4-3C5D98E3CDA5}" type="datetimeFigureOut">
              <a:rPr lang="ru-RU" smtClean="0"/>
              <a:t>20.09.2025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9C364-D600-4387-897A-B669E4AFC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5599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C46A30-0B77-411D-BDB4-3C5D98E3CDA5}" type="datetimeFigureOut">
              <a:rPr lang="ru-RU" smtClean="0"/>
              <a:t>20.09.2025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9C364-D600-4387-897A-B669E4AFC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291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592" y="4356615"/>
            <a:ext cx="8990091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КАК НЕОТЪЕМЛЕМАЯ ЧАСТЬ КОРРЕКЦИОННОЙ РАБОТЫ </a:t>
            </a:r>
          </a:p>
          <a:p>
            <a:pPr algn="ctr">
              <a:lnSpc>
                <a:spcPct val="150000"/>
              </a:lnSpc>
            </a:pP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 ДОШКОЛЬНОГО ВОЗРАСТА </a:t>
            </a:r>
          </a:p>
          <a:p>
            <a:pPr algn="ctr">
              <a:lnSpc>
                <a:spcPct val="150000"/>
              </a:lnSpc>
            </a:pP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РАССТРОЙСТВАМИ АУТИСТИЧЕСКОГО СПЕКТРА</a:t>
            </a:r>
          </a:p>
        </p:txBody>
      </p:sp>
    </p:spTree>
    <p:extLst>
      <p:ext uri="{BB962C8B-B14F-4D97-AF65-F5344CB8AC3E}">
        <p14:creationId xmlns:p14="http://schemas.microsoft.com/office/powerpoint/2010/main" val="3571166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28462" y="338511"/>
            <a:ext cx="68370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Игры для формирования зрительного и слухового  восприятия.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71056" y="1070457"/>
            <a:ext cx="4380495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«Кто как кричит»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«Звени колокольчик»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«Угадай, кто в домике живёт?»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«Нахождение желаемых предметов»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«Мемори»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«Найди половинку»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«Подбор цветов»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«Сложи узор»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с фонариком «Где зажегся огонек?»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«Путешествуем вместе». </a:t>
            </a:r>
          </a:p>
        </p:txBody>
      </p:sp>
    </p:spTree>
    <p:extLst>
      <p:ext uri="{BB962C8B-B14F-4D97-AF65-F5344CB8AC3E}">
        <p14:creationId xmlns:p14="http://schemas.microsoft.com/office/powerpoint/2010/main" val="38407327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6390" y="400520"/>
            <a:ext cx="10979217" cy="5278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Игры на восприятие запаха и вкуса</a:t>
            </a:r>
          </a:p>
          <a:p>
            <a:endParaRPr lang="ru-RU" sz="2000" b="1" i="0" dirty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«Библиотека запахов»</a:t>
            </a: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: это ароматические мешочки, в которые выложены цельные специи: кардамон, корица, фенхель. Плюс мешочков в том, что через них очень хорошо ощущается запах, при этом </a:t>
            </a:r>
            <a:r>
              <a:rPr lang="ru-RU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</a:t>
            </a: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может трогать их фактуру, что особенно важно при развитии восприятия.</a:t>
            </a:r>
          </a:p>
          <a:p>
            <a:pPr>
              <a:lnSpc>
                <a:spcPct val="150000"/>
              </a:lnSpc>
            </a:pPr>
            <a:r>
              <a:rPr lang="ru-RU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«Аромабаночки»</a:t>
            </a:r>
            <a:r>
              <a:rPr lang="ru-RU" b="1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в прозрачных баночках с крышками собраны кусочки того, что издает этот аромат, и капнуто соответствующее эфирное масло </a:t>
            </a:r>
            <a:r>
              <a:rPr lang="ru-RU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(например, лимон, роза, сосна, мята)</a:t>
            </a: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Откручиваем крышки, вдыхаем аромат, затем обсуждаем, что там лежит, и закручиваем крышки.</a:t>
            </a:r>
          </a:p>
          <a:p>
            <a:pPr>
              <a:lnSpc>
                <a:spcPct val="150000"/>
              </a:lnSpc>
            </a:pPr>
            <a:r>
              <a:rPr lang="ru-RU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«Съедобное-несъедобное»</a:t>
            </a:r>
            <a:r>
              <a:rPr lang="ru-RU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Перед </a:t>
            </a:r>
            <a:r>
              <a:rPr lang="ru-RU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ребенком </a:t>
            </a: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выкладываются вперемешку съедобные </a:t>
            </a:r>
            <a:r>
              <a:rPr lang="ru-RU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(конфета, яблоко, кусочек хлеба)</a:t>
            </a: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и несъедобные пред- меты </a:t>
            </a:r>
            <a:r>
              <a:rPr lang="ru-RU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(пуговица, шнурок, муляж яблока)</a:t>
            </a: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Необходимо разделить пред- меты на 2 группы.</a:t>
            </a:r>
          </a:p>
          <a:p>
            <a:pPr>
              <a:lnSpc>
                <a:spcPct val="150000"/>
              </a:lnSpc>
            </a:pPr>
            <a:r>
              <a:rPr lang="ru-RU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«Узнай предмет на вкус»</a:t>
            </a: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ебенок закрывает глаза</a:t>
            </a: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пробует маленький кусочек </a:t>
            </a:r>
            <a:r>
              <a:rPr lang="ru-RU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(хлеба, яблока, огурца, лимона)</a:t>
            </a: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В качестве усложнения отгадывает предмет, показывая его.</a:t>
            </a:r>
          </a:p>
        </p:txBody>
      </p:sp>
    </p:spTree>
    <p:extLst>
      <p:ext uri="{BB962C8B-B14F-4D97-AF65-F5344CB8AC3E}">
        <p14:creationId xmlns:p14="http://schemas.microsoft.com/office/powerpoint/2010/main" val="7369418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48488" y="190839"/>
            <a:ext cx="31667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Тактильные игры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9883" y="706453"/>
            <a:ext cx="11511814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Сухой бассейн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–помогают удовлетворить потребность в постоянном движении, шарики создают массажный эффект, стимулируют творческую активность и развивают мышечную систему. </a:t>
            </a:r>
          </a:p>
          <a:p>
            <a:pPr algn="just">
              <a:lnSpc>
                <a:spcPct val="150000"/>
              </a:lnSpc>
            </a:pPr>
            <a:r>
              <a:rPr lang="ru-RU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Подвесные качели гнездо-капля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– помогает гармоничному сенсорному развитию, помогает преодолевать барьер телесного контакта с другими людьми, развивает вестибулярный аппарат и помогает при гиперактивности.</a:t>
            </a:r>
          </a:p>
          <a:p>
            <a:pPr algn="just">
              <a:lnSpc>
                <a:spcPct val="150000"/>
              </a:lnSpc>
            </a:pPr>
            <a:r>
              <a:rPr lang="ru-RU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Мягкие модули («Пазлы», «Мозаика», «Кубик»)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–ребенок осваивает знания о сенсорных эталонах (цвет, размер, форма), развивает пространственное и зрительное восприятия, навыки</a:t>
            </a:r>
            <a:r>
              <a:rPr lang="ru-RU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конструирования и воображения.</a:t>
            </a:r>
          </a:p>
          <a:p>
            <a:pPr algn="just">
              <a:lnSpc>
                <a:spcPct val="150000"/>
              </a:lnSpc>
            </a:pPr>
            <a:r>
              <a:rPr lang="ru-RU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Дождь из атласных лент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–ощущение спокойствия, безопасность и расслабления.</a:t>
            </a:r>
          </a:p>
          <a:p>
            <a:pPr algn="just">
              <a:lnSpc>
                <a:spcPct val="150000"/>
              </a:lnSpc>
            </a:pPr>
            <a:r>
              <a:rPr lang="ru-RU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Сенсорная тропа для ног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–полезна для развития тактильного восприятия, а также для координации движений и профилактики плоскостопия. </a:t>
            </a:r>
          </a:p>
          <a:p>
            <a:pPr algn="just">
              <a:lnSpc>
                <a:spcPct val="150000"/>
              </a:lnSpc>
            </a:pPr>
            <a:r>
              <a:rPr lang="ru-RU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Детские массажные кольца разной жесткости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благодаря разной степени жесткости способствуют нормализации мышечного тонуса и силы нажима в руках. </a:t>
            </a:r>
          </a:p>
          <a:p>
            <a:pPr algn="just">
              <a:lnSpc>
                <a:spcPct val="150000"/>
              </a:lnSpc>
            </a:pPr>
            <a:r>
              <a:rPr lang="ru-RU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Утяжеленное одеяло для сенсорной интеграции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утяжеленное сенсорное одеяло из хлопка используется для сна и отдыха, занятий и игр. Помогает гиперактивным детям уснуть либо успокоиться. </a:t>
            </a:r>
          </a:p>
        </p:txBody>
      </p:sp>
    </p:spTree>
    <p:extLst>
      <p:ext uri="{BB962C8B-B14F-4D97-AF65-F5344CB8AC3E}">
        <p14:creationId xmlns:p14="http://schemas.microsoft.com/office/powerpoint/2010/main" val="30942851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48488" y="190839"/>
            <a:ext cx="31667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28799" y="190839"/>
            <a:ext cx="82103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Игры на развитие кинестетического и кинетического восприятия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8815" y="830387"/>
            <a:ext cx="1155031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«Чудесный мешочек»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«Платочек для куклы»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(определение предметов по фактуре материала, в данном случае определение типа ткани).</a:t>
            </a:r>
          </a:p>
          <a:p>
            <a:pPr>
              <a:lnSpc>
                <a:spcPct val="150000"/>
              </a:lnSpc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«Найди пару»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 предлагают с завязанными глазами на ощупь найти пары одинаковых пластинок.</a:t>
            </a:r>
          </a:p>
          <a:p>
            <a:pPr>
              <a:lnSpc>
                <a:spcPct val="150000"/>
              </a:lnSpc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с предметами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составление контуров предметов из палочек (стол, дом, треугольник); 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тренажеры-шнуровки; 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нанизывание на шнурок пуговиц, крупных бусин; 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сортировка бобов, фасоли, гороха, а также перебор крупы (пшено, гречка, рис); 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застегивание и расстегивание пуговиц, молний, кнопок, липучек, крючков; 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завинчивание и отвинчивание гайки, крышек у пузырьков, баночек; 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надевание и снимание колечка, су-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джок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(массаж пальца); 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прикрепление бельевых прищепок; 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нахождение спрятанных предметов в «сухом бассейне»; 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красками, с водой, с мыльными пузырями, со свечами, со светом и тенями, со льдом, с крупами, с пластичными материалами (пластилином, тестом, глиной).</a:t>
            </a:r>
          </a:p>
        </p:txBody>
      </p:sp>
    </p:spTree>
    <p:extLst>
      <p:ext uri="{BB962C8B-B14F-4D97-AF65-F5344CB8AC3E}">
        <p14:creationId xmlns:p14="http://schemas.microsoft.com/office/powerpoint/2010/main" val="16079168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17482" y="211756"/>
            <a:ext cx="45408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на развитие крупной моторики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46732" y="935437"/>
            <a:ext cx="24027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Прыжки на батуте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46732" y="1696168"/>
            <a:ext cx="13013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«Туннель»</a:t>
            </a:r>
          </a:p>
          <a:p>
            <a:endParaRPr lang="ru-RU" b="0" i="0" dirty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51006" y="2120088"/>
            <a:ext cx="24100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«Полоса препятствий»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l="14103" t="4596" r="23845" b="6597"/>
          <a:stretch/>
        </p:blipFill>
        <p:spPr>
          <a:xfrm>
            <a:off x="6905897" y="2861033"/>
            <a:ext cx="3796937" cy="362269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/>
          <a:srcRect t="5660"/>
          <a:stretch/>
        </p:blipFill>
        <p:spPr>
          <a:xfrm>
            <a:off x="883944" y="2861033"/>
            <a:ext cx="3744141" cy="3622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135C8F9-40F2-3248-E9C5-9FCC80568742}"/>
              </a:ext>
            </a:extLst>
          </p:cNvPr>
          <p:cNvSpPr txBox="1"/>
          <p:nvPr/>
        </p:nvSpPr>
        <p:spPr>
          <a:xfrm>
            <a:off x="1646732" y="1032994"/>
            <a:ext cx="17678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i="0" dirty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мячом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6319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4165" y="996464"/>
            <a:ext cx="10308656" cy="25408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8900" marR="76835"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игровой деятельности, благоприятно скажется на общем развитии ребенка с расстройствами аутистического спектра. Так как именно в игровой деятельности ребенок учится контактировать, принимать и отдавать, менять и создавать новые сюжеты. </a:t>
            </a:r>
          </a:p>
          <a:p>
            <a:pPr marL="88900" marR="76835"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Развивая игровую деятельность детей с расстройствами аутистического спектра, мы развиваем их личность, поскольку этапы формирования игровой деятельности являются этапами развития личности ребёнка.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hotelcomapedrosa.com/wp-content/uploads/2023/07/0-scaled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1815" y="3537352"/>
            <a:ext cx="4517715" cy="3010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67494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3511" y="1032043"/>
            <a:ext cx="11396312" cy="330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Подводя итог, отметим, что без игры не может обойтись коррекционная работа с аутичным ребенком. 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 дает возможность постоянной «разминки», тренировки ребенка в аффективном контакте со взрослым, объединения их внимания. 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Внесение эмоционального смысла, развитие сюжета расширяет представления ребенка об окружающем мире, отвлекает его от привычных способов аффективной аутостимуляции, формируя интерес к житейским событиям. 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игре развивается произвольное внимание ребенка, создаются предпосылки для его независимого, спонтанного, произвольного поведения в целом.</a:t>
            </a:r>
          </a:p>
        </p:txBody>
      </p:sp>
      <p:pic>
        <p:nvPicPr>
          <p:cNvPr id="1026" name="Picture 2" descr="https://a.allegroimg.com/s512/11c866/ec66876b46789852c26c4995c2b1/HAPPY-KIDDO-Masa-plastyczna-zestaw-10x-ciastolina-Wiek-dziecka-3-lat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1748" y="4025809"/>
            <a:ext cx="3623944" cy="258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5370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6894" y="706260"/>
            <a:ext cx="9880349" cy="4618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8900" marR="76835"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Расстройства аутистического спектра </a:t>
            </a: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представляют собой отдельный спектр психологических характеристик, раскрывающих рамки аномального поведения, сложностей взаимодействия и коммуникаций в социуме, а также строго ограниченный круг интересов наряду с многократно повторяющимися актами поведения. </a:t>
            </a:r>
          </a:p>
          <a:p>
            <a:pPr marL="88900" marR="76835"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Нарушения такого спектра приводят к общественной дезадаптации, к искажению ключевых механизмов аффективной организации поведения, другими словами, механизмов, позволяющих самостоятельно определять оптимально подходящую личную дистанцию во взаимоотношениях с внешним миром, вырабатывать индивидуальные привычки и потребности, изучать неизведанное, преодолевать появляющиеся препятствия, вести активную коммуникацию со средой, налаживать эмоциональное взаимодействие с людьми и произвольно упорядочивать поведение.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104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36843" y="1771560"/>
            <a:ext cx="950059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  <a:r>
              <a:rPr lang="ru-RU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является важнейшей частью жизни ребенка дошкольного возраста, незаменимым средством его психического развития и тем инструментом, который дает возможность оказать полноценную коррекционную помощь при различных вариантах дизонтогенеза, в том числе – при детском аутизме.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empathycenter.ru/upload/medialibrary/3ff/7h5ocpj048ekmb36lsvagwvturo1gvvq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391" r="898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2681"/>
          <a:stretch/>
        </p:blipFill>
        <p:spPr bwMode="auto">
          <a:xfrm>
            <a:off x="3340979" y="3448756"/>
            <a:ext cx="5292324" cy="3409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53883" y="509862"/>
            <a:ext cx="9666515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8900" marR="76835"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сегодняшний день актуальным вопросом является разработка эффективных методик и индивидуальных программ в работе с детьми этой категории. Значимая роль в развитии ребенка принадлежит игровой деятельности.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7696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915397257"/>
              </p:ext>
            </p:extLst>
          </p:nvPr>
        </p:nvGraphicFramePr>
        <p:xfrm>
          <a:off x="2041053" y="271128"/>
          <a:ext cx="8128000" cy="64460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60411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09497" y="1768449"/>
            <a:ext cx="6096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 контакта;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Устойчивую совместную деятельность взрослого и ребенка;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Совместную деятельность ребенка с педагогом и детьми;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учебных навыков;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речевых навыков;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коммуникативных навыков;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эмоциональной сферы;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социоэмоциональных навыков;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правильного поведения.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13811" y="718769"/>
            <a:ext cx="912474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достижения целей в коррекционно – воспитательной работе используются игры, которые направлены на: </a:t>
            </a:r>
          </a:p>
        </p:txBody>
      </p:sp>
    </p:spTree>
    <p:extLst>
      <p:ext uri="{BB962C8B-B14F-4D97-AF65-F5344CB8AC3E}">
        <p14:creationId xmlns:p14="http://schemas.microsoft.com/office/powerpoint/2010/main" val="8552569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84406" y="372898"/>
            <a:ext cx="88231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на установления контакта и активного взаимодействия со взрослым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22408" y="1080784"/>
            <a:ext cx="102669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Цель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создание позитивного эмоционального климата и комфортной психологической атмосферы, определение эмоционального контакта ребенка с педагогом.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92480" y="1788670"/>
            <a:ext cx="10696876" cy="23727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8900" marR="76835" indent="449580" algn="ctr">
              <a:lnSpc>
                <a:spcPts val="1575"/>
              </a:lnSpc>
              <a:spcAft>
                <a:spcPts val="0"/>
              </a:spcAft>
            </a:pP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Игры:</a:t>
            </a:r>
          </a:p>
          <a:p>
            <a:pPr marL="88900" marR="76835"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«Ку-ку», «Лови меня», «Догони меня», «Ручки», «Прячем ручки», «Пересыпаем крупу», «Покормим птичек», «Сварим кашу», «Очки». </a:t>
            </a:r>
          </a:p>
          <a:p>
            <a:pPr marL="88900" marR="76835"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Делайте смешные рожицы или используйте весёлые аксессуары, такие как носы клоуна, очки с прикрепленными носками или нарисованными глазками, усы и бороды.</a:t>
            </a:r>
          </a:p>
          <a:p>
            <a:pPr marL="88900" marR="76835" indent="449580" algn="just">
              <a:lnSpc>
                <a:spcPts val="1575"/>
              </a:lnSpc>
              <a:spcAft>
                <a:spcPts val="0"/>
              </a:spcAft>
            </a:pPr>
            <a:endParaRPr lang="ru-RU" b="1" dirty="0">
              <a:solidFill>
                <a:srgbClr val="181818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8900" marR="76835" indent="449580" algn="just">
              <a:lnSpc>
                <a:spcPts val="1575"/>
              </a:lnSpc>
              <a:spcAft>
                <a:spcPts val="0"/>
              </a:spcAf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bel.cultreg.ru/uploads/91f806b52b5f2ee166498af6a5e2adf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2537" y="3745560"/>
            <a:ext cx="4293631" cy="285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klubmama.ru/uploads/posts/2022-09/thumbs/1662024840_55-klubmama-ru-p-podelka-podrazhaniya-chemu-libo-8-foto-5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5832" y="3745559"/>
            <a:ext cx="3586100" cy="285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33295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24307" y="343385"/>
            <a:ext cx="30608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 игры  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69712" y="923766"/>
            <a:ext cx="984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09036" y="1369393"/>
            <a:ext cx="8826366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обучать детей разнообразным предметно-практическим манипуляциям с предметами различной формы, величины, цвета;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детей использованию вспомогательных предметов, выполнению орудийных действий;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наглядно-образного мышления в процессе </a:t>
            </a:r>
            <a:r>
              <a:rPr lang="ru-RU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конструктивной</a:t>
            </a: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и изобразительной деятельности;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формирование элементарных логических обобщений.</a:t>
            </a:r>
          </a:p>
        </p:txBody>
      </p:sp>
      <p:pic>
        <p:nvPicPr>
          <p:cNvPr id="1026" name="Picture 2" descr="https://medaboutme.ru/upload/medialibrary/9c4/shutterstock_36394642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1" t="13678" r="10360" b="9107"/>
          <a:stretch/>
        </p:blipFill>
        <p:spPr bwMode="auto">
          <a:xfrm>
            <a:off x="7201988" y="3472112"/>
            <a:ext cx="4484915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92426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22947" y="274870"/>
            <a:ext cx="985947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«Покажи правильно»</a:t>
            </a: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: взрослый на кукле показывает разные части тела. </a:t>
            </a:r>
            <a:r>
              <a:rPr lang="ru-RU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 </a:t>
            </a: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показать эту же часть на себе </a:t>
            </a:r>
            <a:r>
              <a:rPr lang="ru-RU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(левая нога, правая рука, колено, локоть, пятка, щека и т. д.)</a:t>
            </a: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«Найди предмет указанной формы»</a:t>
            </a: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: перед </a:t>
            </a:r>
            <a:r>
              <a:rPr lang="ru-RU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ребенком</a:t>
            </a: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выкладываются картинки с изображениями разных предметов и выкладываются по очереди разные геометрические фигуры </a:t>
            </a:r>
            <a:r>
              <a:rPr lang="ru-RU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(круг, квадрат, треугольник, прямоугольник)</a:t>
            </a: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 </a:t>
            </a: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показывает предметы соответствующей формы. </a:t>
            </a:r>
          </a:p>
          <a:p>
            <a:pPr>
              <a:lnSpc>
                <a:spcPct val="150000"/>
              </a:lnSpc>
            </a:pPr>
            <a:r>
              <a:rPr lang="ru-RU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«Какая фигура лишняя?»</a:t>
            </a: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: </a:t>
            </a:r>
            <a:r>
              <a:rPr lang="ru-RU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 </a:t>
            </a: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предлагают наборы из 4 геометрических фигур </a:t>
            </a:r>
            <a:r>
              <a:rPr lang="ru-RU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(например, 3 круга и 1 треугольник)</a:t>
            </a: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Необходимо убрать лишнюю фигуру. </a:t>
            </a:r>
            <a:r>
              <a:rPr lang="ru-RU" b="0" i="0" u="sng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усложнения</a:t>
            </a: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можно использовать фигуры разного цвета и размера, но обращать внимание на то, чтобы 1 фигура не получилась лишней по цвету или форме.</a:t>
            </a:r>
          </a:p>
          <a:p>
            <a:pPr>
              <a:lnSpc>
                <a:spcPct val="150000"/>
              </a:lnSpc>
            </a:pPr>
            <a:r>
              <a:rPr lang="ru-RU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«Пирамидка»</a:t>
            </a: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: </a:t>
            </a:r>
            <a:r>
              <a:rPr lang="ru-RU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</a:t>
            </a: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строит пирамидку из 5—7 колец. </a:t>
            </a:r>
            <a:r>
              <a:rPr lang="ru-RU" b="0" i="0" u="sng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Усложнение задания</a:t>
            </a: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можно разобрать колечки из 2—3 пирамидок и все перемешать.</a:t>
            </a:r>
          </a:p>
          <a:p>
            <a:pPr>
              <a:lnSpc>
                <a:spcPct val="150000"/>
              </a:lnSpc>
            </a:pPr>
            <a:r>
              <a:rPr lang="ru-RU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«Матрешки»</a:t>
            </a: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: </a:t>
            </a:r>
            <a:r>
              <a:rPr lang="ru-RU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</a:t>
            </a: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собирает матрешку из 3—4 частей. </a:t>
            </a:r>
            <a:r>
              <a:rPr lang="ru-RU" b="0" i="0" u="sng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Усложнение</a:t>
            </a: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разбираются 2—3 разные матрешки и все перемешиваются.</a:t>
            </a:r>
          </a:p>
        </p:txBody>
      </p:sp>
    </p:spTree>
    <p:extLst>
      <p:ext uri="{BB962C8B-B14F-4D97-AF65-F5344CB8AC3E}">
        <p14:creationId xmlns:p14="http://schemas.microsoft.com/office/powerpoint/2010/main" val="3084062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60754" y="468874"/>
            <a:ext cx="21530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Сенсорные игры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357162" y="868984"/>
            <a:ext cx="10068025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создание эмоционально-положительного настроя и социального взаимодействия. </a:t>
            </a: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переживание приятных эмоций; 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возникновение эмоционального контакта со взрослым; 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получение ребенком новой сенсорной информации; 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внесение в игру новых социальных смыслов посредством введения сюжетов. </a:t>
            </a:r>
          </a:p>
          <a:p>
            <a:pPr algn="just">
              <a:lnSpc>
                <a:spcPct val="150000"/>
              </a:lnSpc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Сенсорные игры дают ребенку новые чувственные ощущения: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Зрительные (яркие цвета, их смешивание); 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Слуховые (разнообразные звуки, их различение); 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Тактильные (ощущение посредством прикосновения, ощупывания);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Двигательные (ощущения от движений тела и ритма движений);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Обонятельные (вдыхание и различение запахов окружающего мира); 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Вкусовые (проба и различение на вкус разных продуктов питания). </a:t>
            </a:r>
          </a:p>
        </p:txBody>
      </p:sp>
    </p:spTree>
    <p:extLst>
      <p:ext uri="{BB962C8B-B14F-4D97-AF65-F5344CB8AC3E}">
        <p14:creationId xmlns:p14="http://schemas.microsoft.com/office/powerpoint/2010/main" val="4030313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</TotalTime>
  <Words>1403</Words>
  <Application>Microsoft Office PowerPoint</Application>
  <PresentationFormat>Широкоэкранный</PresentationFormat>
  <Paragraphs>106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45</cp:revision>
  <dcterms:created xsi:type="dcterms:W3CDTF">2023-11-05T05:55:04Z</dcterms:created>
  <dcterms:modified xsi:type="dcterms:W3CDTF">2025-09-20T09:40:51Z</dcterms:modified>
</cp:coreProperties>
</file>