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91" r:id="rId3"/>
    <p:sldId id="292" r:id="rId4"/>
    <p:sldId id="293" r:id="rId5"/>
    <p:sldId id="258" r:id="rId6"/>
    <p:sldId id="277" r:id="rId7"/>
    <p:sldId id="278" r:id="rId8"/>
    <p:sldId id="280" r:id="rId9"/>
    <p:sldId id="281" r:id="rId10"/>
    <p:sldId id="282" r:id="rId11"/>
    <p:sldId id="279" r:id="rId12"/>
    <p:sldId id="283" r:id="rId13"/>
    <p:sldId id="285" r:id="rId14"/>
    <p:sldId id="288" r:id="rId15"/>
    <p:sldId id="294" r:id="rId16"/>
    <p:sldId id="287" r:id="rId17"/>
    <p:sldId id="27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BDBFB9"/>
    <a:srgbClr val="8FD1B5"/>
    <a:srgbClr val="99BACC"/>
    <a:srgbClr val="F8FAF4"/>
    <a:srgbClr val="F4F7F3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660" autoAdjust="0"/>
  </p:normalViewPr>
  <p:slideViewPr>
    <p:cSldViewPr>
      <p:cViewPr varScale="1">
        <p:scale>
          <a:sx n="81" d="100"/>
          <a:sy n="81" d="100"/>
        </p:scale>
        <p:origin x="23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99EA2-6324-4F4B-BCE4-0FF0FA771D82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2112E3-ECFA-4652-A75B-AB8259D2F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890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2112E3-ECFA-4652-A75B-AB8259D2FD8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772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03" name="Group 131"/>
          <p:cNvGrpSpPr>
            <a:grpSpLocks/>
          </p:cNvGrpSpPr>
          <p:nvPr/>
        </p:nvGrpSpPr>
        <p:grpSpPr bwMode="auto">
          <a:xfrm flipH="1">
            <a:off x="12700" y="692150"/>
            <a:ext cx="9093200" cy="6165850"/>
            <a:chOff x="0" y="436"/>
            <a:chExt cx="5760" cy="3884"/>
          </a:xfrm>
        </p:grpSpPr>
        <p:sp>
          <p:nvSpPr>
            <p:cNvPr id="3204" name="Line 13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94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5" name="Line 13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347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6" name="Line 13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06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7" name="Line 13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340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8" name="Line 13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78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9" name="Line 13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16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0" name="Line 13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61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1" name="Line 13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065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2" name="Line 140"/>
            <p:cNvSpPr>
              <a:spLocks noChangeShapeType="1"/>
            </p:cNvSpPr>
            <p:nvPr userDrawn="1"/>
          </p:nvSpPr>
          <p:spPr bwMode="gray">
            <a:xfrm>
              <a:off x="1472" y="448"/>
              <a:ext cx="514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3" name="Line 14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0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4" name="Line 14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4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5" name="Line 14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19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6" name="Line 14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89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7" name="Line 14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58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8" name="Line 146"/>
            <p:cNvSpPr>
              <a:spLocks noChangeShapeType="1"/>
            </p:cNvSpPr>
            <p:nvPr userDrawn="1"/>
          </p:nvSpPr>
          <p:spPr bwMode="gray">
            <a:xfrm>
              <a:off x="1515" y="462"/>
              <a:ext cx="4245" cy="130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9" name="Line 14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0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0" name="Line 14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83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1" name="Line 14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61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2" name="Line 150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43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3" name="Line 15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4" name="Line 15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3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5" name="Line 153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6" name="Line 154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251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7" name="Line 155"/>
            <p:cNvSpPr>
              <a:spLocks noChangeShapeType="1"/>
            </p:cNvSpPr>
            <p:nvPr userDrawn="1"/>
          </p:nvSpPr>
          <p:spPr bwMode="gray">
            <a:xfrm flipH="1">
              <a:off x="0" y="462"/>
              <a:ext cx="1461" cy="346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8" name="Line 156"/>
            <p:cNvSpPr>
              <a:spLocks noChangeShapeType="1"/>
            </p:cNvSpPr>
            <p:nvPr userDrawn="1"/>
          </p:nvSpPr>
          <p:spPr bwMode="gray">
            <a:xfrm flipH="1">
              <a:off x="249" y="463"/>
              <a:ext cx="1215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9" name="Line 157"/>
            <p:cNvSpPr>
              <a:spLocks noChangeShapeType="1"/>
            </p:cNvSpPr>
            <p:nvPr userDrawn="1"/>
          </p:nvSpPr>
          <p:spPr bwMode="gray">
            <a:xfrm flipH="1">
              <a:off x="657" y="472"/>
              <a:ext cx="808" cy="384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0" name="Line 158"/>
            <p:cNvSpPr>
              <a:spLocks noChangeShapeType="1"/>
            </p:cNvSpPr>
            <p:nvPr userDrawn="1"/>
          </p:nvSpPr>
          <p:spPr bwMode="gray">
            <a:xfrm flipH="1">
              <a:off x="1066" y="463"/>
              <a:ext cx="404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1" name="Line 159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87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2" name="Line 160"/>
            <p:cNvSpPr>
              <a:spLocks noChangeShapeType="1"/>
            </p:cNvSpPr>
            <p:nvPr userDrawn="1"/>
          </p:nvSpPr>
          <p:spPr bwMode="gray">
            <a:xfrm flipH="1">
              <a:off x="0" y="466"/>
              <a:ext cx="1447" cy="132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3" name="Line 161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89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4" name="Line 162"/>
            <p:cNvSpPr>
              <a:spLocks noChangeShapeType="1"/>
            </p:cNvSpPr>
            <p:nvPr userDrawn="1"/>
          </p:nvSpPr>
          <p:spPr bwMode="gray">
            <a:xfrm flipH="1">
              <a:off x="0" y="471"/>
              <a:ext cx="1435" cy="50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5" name="Line 163"/>
            <p:cNvSpPr>
              <a:spLocks noChangeShapeType="1"/>
            </p:cNvSpPr>
            <p:nvPr userDrawn="1"/>
          </p:nvSpPr>
          <p:spPr bwMode="gray">
            <a:xfrm flipH="1">
              <a:off x="0" y="463"/>
              <a:ext cx="1464" cy="20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6" name="Line 164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2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237" name="Group 165"/>
            <p:cNvGrpSpPr>
              <a:grpSpLocks/>
            </p:cNvGrpSpPr>
            <p:nvPr userDrawn="1"/>
          </p:nvGrpSpPr>
          <p:grpSpPr bwMode="auto">
            <a:xfrm>
              <a:off x="0" y="2063"/>
              <a:ext cx="5760" cy="1220"/>
              <a:chOff x="235" y="2750"/>
              <a:chExt cx="5241" cy="699"/>
            </a:xfrm>
          </p:grpSpPr>
          <p:sp>
            <p:nvSpPr>
              <p:cNvPr id="3238" name="Line 166"/>
              <p:cNvSpPr>
                <a:spLocks noChangeShapeType="1"/>
              </p:cNvSpPr>
              <p:nvPr/>
            </p:nvSpPr>
            <p:spPr bwMode="gray">
              <a:xfrm>
                <a:off x="235" y="3449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39" name="Line 167"/>
              <p:cNvSpPr>
                <a:spLocks noChangeShapeType="1"/>
              </p:cNvSpPr>
              <p:nvPr/>
            </p:nvSpPr>
            <p:spPr bwMode="gray">
              <a:xfrm>
                <a:off x="235" y="3191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40" name="Line 168"/>
              <p:cNvSpPr>
                <a:spLocks noChangeShapeType="1"/>
              </p:cNvSpPr>
              <p:nvPr/>
            </p:nvSpPr>
            <p:spPr bwMode="gray">
              <a:xfrm>
                <a:off x="235" y="2958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41" name="Line 169"/>
              <p:cNvSpPr>
                <a:spLocks noChangeShapeType="1"/>
              </p:cNvSpPr>
              <p:nvPr/>
            </p:nvSpPr>
            <p:spPr bwMode="gray">
              <a:xfrm>
                <a:off x="235" y="2750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242" name="Line 170"/>
            <p:cNvSpPr>
              <a:spLocks noChangeShapeType="1"/>
            </p:cNvSpPr>
            <p:nvPr userDrawn="1"/>
          </p:nvSpPr>
          <p:spPr bwMode="gray">
            <a:xfrm>
              <a:off x="0" y="1753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3" name="Line 171"/>
            <p:cNvSpPr>
              <a:spLocks noChangeShapeType="1"/>
            </p:cNvSpPr>
            <p:nvPr userDrawn="1"/>
          </p:nvSpPr>
          <p:spPr bwMode="gray">
            <a:xfrm flipV="1">
              <a:off x="0" y="1455"/>
              <a:ext cx="5760" cy="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4" name="Line 172"/>
            <p:cNvSpPr>
              <a:spLocks noChangeShapeType="1"/>
            </p:cNvSpPr>
            <p:nvPr userDrawn="1"/>
          </p:nvSpPr>
          <p:spPr bwMode="gray">
            <a:xfrm>
              <a:off x="0" y="1182"/>
              <a:ext cx="5760" cy="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5" name="Line 173"/>
            <p:cNvSpPr>
              <a:spLocks noChangeShapeType="1"/>
            </p:cNvSpPr>
            <p:nvPr userDrawn="1"/>
          </p:nvSpPr>
          <p:spPr bwMode="gray">
            <a:xfrm>
              <a:off x="0" y="965"/>
              <a:ext cx="573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6" name="Line 174"/>
            <p:cNvSpPr>
              <a:spLocks noChangeShapeType="1"/>
            </p:cNvSpPr>
            <p:nvPr userDrawn="1"/>
          </p:nvSpPr>
          <p:spPr bwMode="gray">
            <a:xfrm flipV="1">
              <a:off x="0" y="780"/>
              <a:ext cx="5760" cy="1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7" name="Line 175"/>
            <p:cNvSpPr>
              <a:spLocks noChangeShapeType="1"/>
            </p:cNvSpPr>
            <p:nvPr userDrawn="1"/>
          </p:nvSpPr>
          <p:spPr bwMode="gray">
            <a:xfrm>
              <a:off x="0" y="661"/>
              <a:ext cx="5760" cy="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8" name="Line 176"/>
            <p:cNvSpPr>
              <a:spLocks noChangeShapeType="1"/>
            </p:cNvSpPr>
            <p:nvPr userDrawn="1"/>
          </p:nvSpPr>
          <p:spPr bwMode="gray">
            <a:xfrm flipV="1">
              <a:off x="0" y="558"/>
              <a:ext cx="5760" cy="1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9" name="Line 177"/>
            <p:cNvSpPr>
              <a:spLocks noChangeShapeType="1"/>
            </p:cNvSpPr>
            <p:nvPr userDrawn="1"/>
          </p:nvSpPr>
          <p:spPr bwMode="gray">
            <a:xfrm>
              <a:off x="25" y="521"/>
              <a:ext cx="5735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50" name="Line 178"/>
            <p:cNvSpPr>
              <a:spLocks noChangeShapeType="1"/>
            </p:cNvSpPr>
            <p:nvPr userDrawn="1"/>
          </p:nvSpPr>
          <p:spPr bwMode="gray">
            <a:xfrm>
              <a:off x="0" y="482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457200" y="5334000"/>
            <a:ext cx="70866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4A3E16EF-69BF-4580-A0B6-14F5B89E6248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251" name="Group 179"/>
          <p:cNvGrpSpPr>
            <a:grpSpLocks/>
          </p:cNvGrpSpPr>
          <p:nvPr/>
        </p:nvGrpSpPr>
        <p:grpSpPr bwMode="auto">
          <a:xfrm flipH="1">
            <a:off x="0" y="0"/>
            <a:ext cx="9144000" cy="2159000"/>
            <a:chOff x="-1" y="0"/>
            <a:chExt cx="5769" cy="1360"/>
          </a:xfrm>
        </p:grpSpPr>
        <p:sp>
          <p:nvSpPr>
            <p:cNvPr id="3252" name="Freeform 180"/>
            <p:cNvSpPr>
              <a:spLocks/>
            </p:cNvSpPr>
            <p:nvPr/>
          </p:nvSpPr>
          <p:spPr bwMode="gray">
            <a:xfrm>
              <a:off x="0" y="0"/>
              <a:ext cx="5768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16"/>
                </a:cxn>
                <a:cxn ang="0">
                  <a:pos x="1496" y="460"/>
                </a:cxn>
                <a:cxn ang="0">
                  <a:pos x="5768" y="1360"/>
                </a:cxn>
                <a:cxn ang="0">
                  <a:pos x="5768" y="0"/>
                </a:cxn>
                <a:cxn ang="0">
                  <a:pos x="0" y="0"/>
                </a:cxn>
              </a:cxnLst>
              <a:rect l="0" t="0" r="r" b="b"/>
              <a:pathLst>
                <a:path w="5768" h="1360">
                  <a:moveTo>
                    <a:pt x="0" y="0"/>
                  </a:moveTo>
                  <a:lnTo>
                    <a:pt x="0" y="616"/>
                  </a:lnTo>
                  <a:cubicBezTo>
                    <a:pt x="72" y="608"/>
                    <a:pt x="264" y="510"/>
                    <a:pt x="1496" y="460"/>
                  </a:cubicBezTo>
                  <a:cubicBezTo>
                    <a:pt x="2728" y="411"/>
                    <a:pt x="4632" y="672"/>
                    <a:pt x="5768" y="1360"/>
                  </a:cubicBezTo>
                  <a:lnTo>
                    <a:pt x="5768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3529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53" name="Freeform 181"/>
            <p:cNvSpPr>
              <a:spLocks/>
            </p:cNvSpPr>
            <p:nvPr/>
          </p:nvSpPr>
          <p:spPr bwMode="gray">
            <a:xfrm>
              <a:off x="-1" y="0"/>
              <a:ext cx="5761" cy="1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32"/>
                </a:cxn>
                <a:cxn ang="0">
                  <a:pos x="1521" y="448"/>
                </a:cxn>
                <a:cxn ang="0">
                  <a:pos x="5761" y="1104"/>
                </a:cxn>
                <a:cxn ang="0">
                  <a:pos x="5760" y="8"/>
                </a:cxn>
                <a:cxn ang="0">
                  <a:pos x="0" y="0"/>
                </a:cxn>
              </a:cxnLst>
              <a:rect l="0" t="0" r="r" b="b"/>
              <a:pathLst>
                <a:path w="5761" h="1104">
                  <a:moveTo>
                    <a:pt x="0" y="0"/>
                  </a:moveTo>
                  <a:lnTo>
                    <a:pt x="0" y="632"/>
                  </a:lnTo>
                  <a:cubicBezTo>
                    <a:pt x="72" y="625"/>
                    <a:pt x="401" y="504"/>
                    <a:pt x="1521" y="448"/>
                  </a:cubicBezTo>
                  <a:cubicBezTo>
                    <a:pt x="2641" y="392"/>
                    <a:pt x="4505" y="504"/>
                    <a:pt x="5761" y="1104"/>
                  </a:cubicBezTo>
                  <a:lnTo>
                    <a:pt x="5760" y="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254" name="Picture 182" descr="figure07_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5638800" y="3124200"/>
            <a:ext cx="2447925" cy="2044700"/>
          </a:xfrm>
          <a:prstGeom prst="rect">
            <a:avLst/>
          </a:prstGeom>
          <a:noFill/>
        </p:spPr>
      </p:pic>
      <p:pic>
        <p:nvPicPr>
          <p:cNvPr id="3255" name="Picture 183" descr="figure07_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>
            <a:off x="7019925" y="4005263"/>
            <a:ext cx="2124075" cy="1774825"/>
          </a:xfrm>
          <a:prstGeom prst="rect">
            <a:avLst/>
          </a:prstGeom>
          <a:noFill/>
        </p:spPr>
      </p:pic>
      <p:pic>
        <p:nvPicPr>
          <p:cNvPr id="3256" name="Picture 184" descr="figure07_o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6227763" y="4868863"/>
            <a:ext cx="1619250" cy="1352550"/>
          </a:xfrm>
          <a:prstGeom prst="rect">
            <a:avLst/>
          </a:prstGeom>
          <a:noFill/>
        </p:spPr>
      </p:pic>
      <p:sp>
        <p:nvSpPr>
          <p:cNvPr id="3258" name="Rectangle 186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457200" y="4191000"/>
            <a:ext cx="5410200" cy="12192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altLang="ko-KR" smtClean="0"/>
              <a:t>Образец заголовка</a:t>
            </a:r>
            <a:endParaRPr lang="en-US" altLang="ko-KR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white">
          <a:xfrm>
            <a:off x="228600" y="304800"/>
            <a:ext cx="152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FFFF"/>
                </a:solidFill>
                <a:latin typeface="Verdana" pitchFamily="34" charset="0"/>
              </a:rPr>
              <a:t>LOGO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59463-E57A-495C-ADD4-7E81A94820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3238" y="209550"/>
            <a:ext cx="2024062" cy="60531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76288" y="209550"/>
            <a:ext cx="5924550" cy="60531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90F349-65B6-4C2D-B98B-7DBB30031D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E555F-4EA7-4E7D-9114-BE5D4DF7E0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1C2DC-53AA-40FE-B44B-61B2417658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76288" y="1347788"/>
            <a:ext cx="3802062" cy="491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30750" y="1347788"/>
            <a:ext cx="3803650" cy="491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182E5-1185-4EE4-9168-16052233E8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48F19-A79B-4A10-A4E1-41E800A20F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83E33-8D54-4EA5-A2B3-91A9AE5A3F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B84CD-5354-4A67-B8D6-E8BCC84521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E0032E-9A60-4D6F-8D60-C6F5946E3F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61603-3C49-4709-A403-59803E228D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-12700" y="692150"/>
            <a:ext cx="9144000" cy="6165850"/>
            <a:chOff x="0" y="436"/>
            <a:chExt cx="5760" cy="3884"/>
          </a:xfrm>
        </p:grpSpPr>
        <p:sp>
          <p:nvSpPr>
            <p:cNvPr id="1040" name="Line 1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94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1" name="Line 1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347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2" name="Line 1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06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3" name="Line 1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340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" name="Line 20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78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5" name="Line 2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16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6" name="Line 2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61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7" name="Line 2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065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8" name="Line 2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514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9" name="Line 2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0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0" name="Line 2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4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1" name="Line 2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19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2" name="Line 2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89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3" name="Line 2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58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4" name="Line 30"/>
            <p:cNvSpPr>
              <a:spLocks noChangeShapeType="1"/>
            </p:cNvSpPr>
            <p:nvPr userDrawn="1"/>
          </p:nvSpPr>
          <p:spPr bwMode="gray">
            <a:xfrm>
              <a:off x="1515" y="462"/>
              <a:ext cx="4245" cy="130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5" name="Line 3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0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6" name="Line 3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83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7" name="Line 3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61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8" name="Line 3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43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9" name="Line 3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0" name="Line 3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3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1" name="Line 37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2" name="Line 38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251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3" name="Line 39"/>
            <p:cNvSpPr>
              <a:spLocks noChangeShapeType="1"/>
            </p:cNvSpPr>
            <p:nvPr userDrawn="1"/>
          </p:nvSpPr>
          <p:spPr bwMode="gray">
            <a:xfrm flipH="1">
              <a:off x="0" y="462"/>
              <a:ext cx="1461" cy="346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4" name="Line 40"/>
            <p:cNvSpPr>
              <a:spLocks noChangeShapeType="1"/>
            </p:cNvSpPr>
            <p:nvPr userDrawn="1"/>
          </p:nvSpPr>
          <p:spPr bwMode="gray">
            <a:xfrm flipH="1">
              <a:off x="249" y="463"/>
              <a:ext cx="1215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5" name="Line 41"/>
            <p:cNvSpPr>
              <a:spLocks noChangeShapeType="1"/>
            </p:cNvSpPr>
            <p:nvPr userDrawn="1"/>
          </p:nvSpPr>
          <p:spPr bwMode="gray">
            <a:xfrm flipH="1">
              <a:off x="657" y="472"/>
              <a:ext cx="808" cy="384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6" name="Line 42"/>
            <p:cNvSpPr>
              <a:spLocks noChangeShapeType="1"/>
            </p:cNvSpPr>
            <p:nvPr userDrawn="1"/>
          </p:nvSpPr>
          <p:spPr bwMode="gray">
            <a:xfrm flipH="1">
              <a:off x="1066" y="463"/>
              <a:ext cx="404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7" name="Line 43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87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8" name="Line 44"/>
            <p:cNvSpPr>
              <a:spLocks noChangeShapeType="1"/>
            </p:cNvSpPr>
            <p:nvPr userDrawn="1"/>
          </p:nvSpPr>
          <p:spPr bwMode="gray">
            <a:xfrm flipH="1">
              <a:off x="0" y="466"/>
              <a:ext cx="1447" cy="132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9" name="Line 45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89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0" name="Line 46"/>
            <p:cNvSpPr>
              <a:spLocks noChangeShapeType="1"/>
            </p:cNvSpPr>
            <p:nvPr userDrawn="1"/>
          </p:nvSpPr>
          <p:spPr bwMode="gray">
            <a:xfrm flipH="1">
              <a:off x="0" y="471"/>
              <a:ext cx="1435" cy="50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1" name="Line 47"/>
            <p:cNvSpPr>
              <a:spLocks noChangeShapeType="1"/>
            </p:cNvSpPr>
            <p:nvPr userDrawn="1"/>
          </p:nvSpPr>
          <p:spPr bwMode="gray">
            <a:xfrm flipH="1">
              <a:off x="0" y="463"/>
              <a:ext cx="1464" cy="20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2" name="Line 48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2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73" name="Group 49"/>
            <p:cNvGrpSpPr>
              <a:grpSpLocks/>
            </p:cNvGrpSpPr>
            <p:nvPr userDrawn="1"/>
          </p:nvGrpSpPr>
          <p:grpSpPr bwMode="auto">
            <a:xfrm>
              <a:off x="0" y="2063"/>
              <a:ext cx="5760" cy="1220"/>
              <a:chOff x="235" y="2750"/>
              <a:chExt cx="5241" cy="699"/>
            </a:xfrm>
          </p:grpSpPr>
          <p:sp>
            <p:nvSpPr>
              <p:cNvPr id="1074" name="Line 50"/>
              <p:cNvSpPr>
                <a:spLocks noChangeShapeType="1"/>
              </p:cNvSpPr>
              <p:nvPr/>
            </p:nvSpPr>
            <p:spPr bwMode="gray">
              <a:xfrm>
                <a:off x="235" y="3449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5" name="Line 51"/>
              <p:cNvSpPr>
                <a:spLocks noChangeShapeType="1"/>
              </p:cNvSpPr>
              <p:nvPr/>
            </p:nvSpPr>
            <p:spPr bwMode="gray">
              <a:xfrm>
                <a:off x="235" y="3191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6" name="Line 52"/>
              <p:cNvSpPr>
                <a:spLocks noChangeShapeType="1"/>
              </p:cNvSpPr>
              <p:nvPr/>
            </p:nvSpPr>
            <p:spPr bwMode="gray">
              <a:xfrm>
                <a:off x="235" y="2958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7" name="Line 53"/>
              <p:cNvSpPr>
                <a:spLocks noChangeShapeType="1"/>
              </p:cNvSpPr>
              <p:nvPr/>
            </p:nvSpPr>
            <p:spPr bwMode="gray">
              <a:xfrm>
                <a:off x="235" y="2750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078" name="Line 54"/>
            <p:cNvSpPr>
              <a:spLocks noChangeShapeType="1"/>
            </p:cNvSpPr>
            <p:nvPr userDrawn="1"/>
          </p:nvSpPr>
          <p:spPr bwMode="gray">
            <a:xfrm>
              <a:off x="0" y="1753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9" name="Line 55"/>
            <p:cNvSpPr>
              <a:spLocks noChangeShapeType="1"/>
            </p:cNvSpPr>
            <p:nvPr userDrawn="1"/>
          </p:nvSpPr>
          <p:spPr bwMode="gray">
            <a:xfrm flipV="1">
              <a:off x="0" y="1455"/>
              <a:ext cx="5760" cy="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0" name="Line 56"/>
            <p:cNvSpPr>
              <a:spLocks noChangeShapeType="1"/>
            </p:cNvSpPr>
            <p:nvPr userDrawn="1"/>
          </p:nvSpPr>
          <p:spPr bwMode="gray">
            <a:xfrm>
              <a:off x="0" y="1182"/>
              <a:ext cx="5760" cy="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1" name="Line 57"/>
            <p:cNvSpPr>
              <a:spLocks noChangeShapeType="1"/>
            </p:cNvSpPr>
            <p:nvPr userDrawn="1"/>
          </p:nvSpPr>
          <p:spPr bwMode="gray">
            <a:xfrm>
              <a:off x="0" y="965"/>
              <a:ext cx="573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2" name="Line 58"/>
            <p:cNvSpPr>
              <a:spLocks noChangeShapeType="1"/>
            </p:cNvSpPr>
            <p:nvPr userDrawn="1"/>
          </p:nvSpPr>
          <p:spPr bwMode="gray">
            <a:xfrm flipV="1">
              <a:off x="0" y="780"/>
              <a:ext cx="5760" cy="1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3" name="Line 59"/>
            <p:cNvSpPr>
              <a:spLocks noChangeShapeType="1"/>
            </p:cNvSpPr>
            <p:nvPr userDrawn="1"/>
          </p:nvSpPr>
          <p:spPr bwMode="gray">
            <a:xfrm>
              <a:off x="0" y="661"/>
              <a:ext cx="5760" cy="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4" name="Line 60"/>
            <p:cNvSpPr>
              <a:spLocks noChangeShapeType="1"/>
            </p:cNvSpPr>
            <p:nvPr userDrawn="1"/>
          </p:nvSpPr>
          <p:spPr bwMode="gray">
            <a:xfrm flipV="1">
              <a:off x="0" y="558"/>
              <a:ext cx="5760" cy="1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5" name="Line 61"/>
            <p:cNvSpPr>
              <a:spLocks noChangeShapeType="1"/>
            </p:cNvSpPr>
            <p:nvPr userDrawn="1"/>
          </p:nvSpPr>
          <p:spPr bwMode="gray">
            <a:xfrm>
              <a:off x="25" y="521"/>
              <a:ext cx="5735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6" name="Line 62"/>
            <p:cNvSpPr>
              <a:spLocks noChangeShapeType="1"/>
            </p:cNvSpPr>
            <p:nvPr userDrawn="1"/>
          </p:nvSpPr>
          <p:spPr bwMode="gray">
            <a:xfrm>
              <a:off x="0" y="482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87" name="Line 63"/>
          <p:cNvSpPr>
            <a:spLocks noChangeShapeType="1"/>
          </p:cNvSpPr>
          <p:nvPr/>
        </p:nvSpPr>
        <p:spPr bwMode="gray">
          <a:xfrm flipH="1">
            <a:off x="-12700" y="712788"/>
            <a:ext cx="2339975" cy="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8" name="Line 64"/>
          <p:cNvSpPr>
            <a:spLocks noChangeShapeType="1"/>
          </p:cNvSpPr>
          <p:nvPr/>
        </p:nvSpPr>
        <p:spPr bwMode="gray">
          <a:xfrm flipH="1">
            <a:off x="-12700" y="712788"/>
            <a:ext cx="2339975" cy="34925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9" name="Line 65"/>
          <p:cNvSpPr>
            <a:spLocks noChangeShapeType="1"/>
          </p:cNvSpPr>
          <p:nvPr/>
        </p:nvSpPr>
        <p:spPr bwMode="gray">
          <a:xfrm flipH="1">
            <a:off x="-12700" y="692150"/>
            <a:ext cx="2339975" cy="19685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90" name="Line 66"/>
          <p:cNvSpPr>
            <a:spLocks noChangeShapeType="1"/>
          </p:cNvSpPr>
          <p:nvPr/>
        </p:nvSpPr>
        <p:spPr bwMode="gray">
          <a:xfrm>
            <a:off x="-12700" y="765175"/>
            <a:ext cx="9144000" cy="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91" name="Freeform 67"/>
          <p:cNvSpPr>
            <a:spLocks/>
          </p:cNvSpPr>
          <p:nvPr/>
        </p:nvSpPr>
        <p:spPr bwMode="gray">
          <a:xfrm>
            <a:off x="-12700" y="0"/>
            <a:ext cx="9156700" cy="1600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88"/>
              </a:cxn>
              <a:cxn ang="0">
                <a:pos x="2008" y="492"/>
              </a:cxn>
              <a:cxn ang="0">
                <a:pos x="5768" y="1008"/>
              </a:cxn>
              <a:cxn ang="0">
                <a:pos x="5768" y="0"/>
              </a:cxn>
              <a:cxn ang="0">
                <a:pos x="0" y="0"/>
              </a:cxn>
            </a:cxnLst>
            <a:rect l="0" t="0" r="r" b="b"/>
            <a:pathLst>
              <a:path w="5768" h="1008">
                <a:moveTo>
                  <a:pt x="0" y="0"/>
                </a:moveTo>
                <a:lnTo>
                  <a:pt x="0" y="688"/>
                </a:lnTo>
                <a:cubicBezTo>
                  <a:pt x="72" y="682"/>
                  <a:pt x="776" y="535"/>
                  <a:pt x="2008" y="492"/>
                </a:cubicBezTo>
                <a:cubicBezTo>
                  <a:pt x="3240" y="449"/>
                  <a:pt x="4792" y="608"/>
                  <a:pt x="5768" y="1008"/>
                </a:cubicBezTo>
                <a:lnTo>
                  <a:pt x="5768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3529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92" name="Freeform 68"/>
          <p:cNvSpPr>
            <a:spLocks/>
          </p:cNvSpPr>
          <p:nvPr/>
        </p:nvSpPr>
        <p:spPr bwMode="gray">
          <a:xfrm>
            <a:off x="-12700" y="-12700"/>
            <a:ext cx="9156700" cy="1354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67"/>
              </a:cxn>
              <a:cxn ang="0">
                <a:pos x="2104" y="448"/>
              </a:cxn>
              <a:cxn ang="0">
                <a:pos x="5768" y="848"/>
              </a:cxn>
              <a:cxn ang="0">
                <a:pos x="5760" y="8"/>
              </a:cxn>
              <a:cxn ang="0">
                <a:pos x="0" y="0"/>
              </a:cxn>
            </a:cxnLst>
            <a:rect l="0" t="0" r="r" b="b"/>
            <a:pathLst>
              <a:path w="5768" h="848">
                <a:moveTo>
                  <a:pt x="0" y="0"/>
                </a:moveTo>
                <a:lnTo>
                  <a:pt x="0" y="767"/>
                </a:lnTo>
                <a:cubicBezTo>
                  <a:pt x="72" y="760"/>
                  <a:pt x="879" y="496"/>
                  <a:pt x="2104" y="448"/>
                </a:cubicBezTo>
                <a:cubicBezTo>
                  <a:pt x="3330" y="401"/>
                  <a:pt x="4792" y="472"/>
                  <a:pt x="5768" y="848"/>
                </a:cubicBezTo>
                <a:lnTo>
                  <a:pt x="5760" y="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93" name="Picture 69" descr="figure07_o copy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gray">
          <a:xfrm>
            <a:off x="600075" y="115888"/>
            <a:ext cx="1079500" cy="792162"/>
          </a:xfrm>
          <a:prstGeom prst="rect">
            <a:avLst/>
          </a:prstGeom>
          <a:noFill/>
        </p:spPr>
      </p:pic>
      <p:pic>
        <p:nvPicPr>
          <p:cNvPr id="1094" name="Picture 70" descr="figure07_b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gray">
          <a:xfrm>
            <a:off x="-12700" y="333375"/>
            <a:ext cx="1439863" cy="1203325"/>
          </a:xfrm>
          <a:prstGeom prst="rect">
            <a:avLst/>
          </a:prstGeom>
          <a:noFill/>
        </p:spPr>
      </p:pic>
      <p:pic>
        <p:nvPicPr>
          <p:cNvPr id="1095" name="Picture 71" descr="figure07_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>
            <a:off x="1174750" y="404813"/>
            <a:ext cx="649288" cy="54292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6288" y="1347788"/>
            <a:ext cx="7758112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E7F76AB-BA48-4A6C-8CFF-BE76C70CFC4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1485900" y="20955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539552" y="764704"/>
            <a:ext cx="7056438" cy="3513572"/>
          </a:xfrm>
        </p:spPr>
        <p:txBody>
          <a:bodyPr/>
          <a:lstStyle/>
          <a:p>
            <a:pPr algn="ctr"/>
            <a:r>
              <a:rPr lang="ru-RU" sz="3600" dirty="0"/>
              <a:t>Технология работы с детьми с особыми потребностями в обучении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4282" y="714356"/>
            <a:ext cx="8929718" cy="5429288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Метод проектов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суть его -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стимулировать интерес ребят к определенным проблемам, предполагающим владение некоторой суммой знаний и предусматривающим через проектную деятельность решение этих проблем, умение практически применять полученные знания, развитие критического мышления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 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8194" name="Picture 2" descr="C:\Documents and Settings\Admin\Рабочий стол\ф\zap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929066"/>
            <a:ext cx="4929222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571480"/>
            <a:ext cx="9144000" cy="602617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Информационно-коммуникационные 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технологии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дистанционным обучением мы понимаем такую организацию обучения, при которой ученик получает доступ к учебно-методическим материалам и консультациям преподавателя в любое время суток семь дней в неделю и в том месте, где он находится.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9218" name="Picture 2" descr="C:\Documents and Settings\Admin\Рабочий стол\ф\3233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429000"/>
            <a:ext cx="5715040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300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071934" y="1071546"/>
            <a:ext cx="5072066" cy="552610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Возможность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обеспечить индивидуальный подход в обучении, подбор адекватных для каждого ребенка темпа и способа усвоения знаний, а значит и обеспечение индивидуальной системной помощи – вот 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смысл применения в коррекционной педагогике компьютерных технологий.</a:t>
            </a:r>
          </a:p>
          <a:p>
            <a:pPr algn="ctr"/>
            <a:endParaRPr lang="ru-RU" dirty="0"/>
          </a:p>
        </p:txBody>
      </p:sp>
      <p:pic>
        <p:nvPicPr>
          <p:cNvPr id="10242" name="Picture 2" descr="C:\Documents and Settings\Admin\Рабочий стол\ф\0f5bbce9358183efe6f4d36d9333501cc0cdbd7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2708920"/>
            <a:ext cx="3132475" cy="3086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6288" y="357166"/>
            <a:ext cx="7758112" cy="285752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Технология нравственного воспитания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Способствует становлению, развитию и воспитанию в ребенке благородного человека, путем раскрытия его личностных качеств</a:t>
            </a:r>
            <a:endParaRPr lang="ru-RU" sz="2400" dirty="0"/>
          </a:p>
        </p:txBody>
      </p:sp>
      <p:pic>
        <p:nvPicPr>
          <p:cNvPr id="11267" name="Picture 3" descr="C:\Documents and Settings\Admin\Рабочий стол\ф\89fc0a92dab7c6dcb857e445c5dea77c_640_480_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214686"/>
            <a:ext cx="5429288" cy="3643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214422"/>
            <a:ext cx="5508104" cy="5166906"/>
          </a:xfrm>
        </p:spPr>
        <p:txBody>
          <a:bodyPr/>
          <a:lstStyle/>
          <a:p>
            <a:pPr algn="ctr"/>
            <a:r>
              <a:rPr lang="ru-RU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Здоровьесберегающие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технологии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</a:t>
            </a:r>
          </a:p>
          <a:p>
            <a:r>
              <a:rPr lang="ru-RU" sz="2800" dirty="0" smtClean="0"/>
              <a:t>   </a:t>
            </a:r>
            <a:r>
              <a:rPr lang="ru-RU" sz="2400" dirty="0" smtClean="0"/>
              <a:t>Важная составная часть </a:t>
            </a:r>
            <a:r>
              <a:rPr lang="ru-RU" sz="2400" dirty="0" err="1" smtClean="0"/>
              <a:t>здоровьесберегающей</a:t>
            </a:r>
            <a:r>
              <a:rPr lang="ru-RU" sz="2400" dirty="0" smtClean="0"/>
              <a:t> работы учителя – это рациональная организация урока, т.е. на уроке постоянно происходит смена деятельности учащихся</a:t>
            </a:r>
            <a:r>
              <a:rPr lang="ru-RU" sz="2800" dirty="0" smtClean="0"/>
              <a:t>.</a:t>
            </a:r>
            <a:endParaRPr lang="ru-RU" sz="2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2050" name="Picture 2" descr="C:\Documents and Settings\Admin\Рабочий стол\ф\здор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36096" y="2924944"/>
            <a:ext cx="2968450" cy="3076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347788"/>
            <a:ext cx="7778824" cy="4914900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Л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ичностно-ориентированные технологии </a:t>
            </a:r>
            <a:r>
              <a:rPr lang="ru-RU" dirty="0" smtClean="0"/>
              <a:t>направлены </a:t>
            </a:r>
            <a:r>
              <a:rPr lang="ru-RU" dirty="0"/>
              <a:t>на организацию учебно- воспитательного процесса с учетом индивидуальных особенностей, возможностей и способностей учащихся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115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214422"/>
            <a:ext cx="4100466" cy="5310922"/>
          </a:xfrm>
        </p:spPr>
        <p:txBody>
          <a:bodyPr/>
          <a:lstStyle/>
          <a:p>
            <a:r>
              <a:rPr lang="ru-RU" sz="2400" dirty="0" smtClean="0"/>
              <a:t>О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бразовательные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технологии позволяют повысить интерес учащихся к учебной деятельности, предусматривают разные формы подачи и усвоения программного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материала</a:t>
            </a:r>
            <a:r>
              <a:rPr lang="ru-RU" sz="2400" dirty="0"/>
              <a:t>.</a:t>
            </a:r>
            <a:endParaRPr lang="ru-RU" dirty="0"/>
          </a:p>
        </p:txBody>
      </p:sp>
      <p:pic>
        <p:nvPicPr>
          <p:cNvPr id="12290" name="Picture 2" descr="C:\Documents and Settings\Admin\Рабочий стол\ф\7eacd094dce20e087c38414d3a5aed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1484784"/>
            <a:ext cx="4071966" cy="4357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WordArt 3"/>
          <p:cNvSpPr>
            <a:spLocks noChangeArrowheads="1" noChangeShapeType="1" noTextEdit="1"/>
          </p:cNvSpPr>
          <p:nvPr/>
        </p:nvSpPr>
        <p:spPr bwMode="gray">
          <a:xfrm>
            <a:off x="285720" y="1916832"/>
            <a:ext cx="5366400" cy="367240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5451"/>
              </a:avLst>
            </a:prstTxWarp>
          </a:bodyPr>
          <a:lstStyle/>
          <a:p>
            <a:pPr algn="ctr"/>
            <a:r>
              <a:rPr lang="ru-RU" sz="5400" b="1" kern="10" dirty="0" smtClean="0">
                <a:ln w="28575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hlink"/>
                    </a:gs>
                  </a:gsLst>
                  <a:lin ang="0" scaled="1"/>
                </a:gra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Verdana"/>
              </a:rPr>
              <a:t>Спасибо за внимание!</a:t>
            </a:r>
            <a:endParaRPr lang="ru-RU" sz="5400" b="1" kern="10" dirty="0">
              <a:ln w="28575">
                <a:solidFill>
                  <a:srgbClr val="FFFFFF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2"/>
                  </a:gs>
                  <a:gs pos="100000">
                    <a:schemeClr val="hlink"/>
                  </a:gs>
                </a:gsLst>
                <a:lin ang="0" scaled="1"/>
              </a:gra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19" name="Text Box 31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89123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4000496" y="1000108"/>
            <a:ext cx="5143504" cy="550072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endParaRPr lang="ru-RU" sz="2400" dirty="0"/>
          </a:p>
        </p:txBody>
      </p:sp>
      <p:pic>
        <p:nvPicPr>
          <p:cNvPr id="3074" name="Picture 2" descr="C:\Documents and Settings\Admin\Рабочий стол\ф\14023_html_m2288f92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498" y="2636912"/>
            <a:ext cx="2736304" cy="358886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987824" y="836712"/>
            <a:ext cx="54006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Дети </a:t>
            </a:r>
            <a:r>
              <a:rPr lang="ru-RU" sz="3600" dirty="0">
                <a:solidFill>
                  <a:schemeClr val="bg1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ограниченными возможностями здоровья – это дети, состояние здоровья которых препятствует освоению образовательных программ вне специальных условий обучения и воспитания.</a:t>
            </a:r>
            <a:endParaRPr lang="ru-RU" sz="4800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59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19" name="Text Box 31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89123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4000496" y="1000108"/>
            <a:ext cx="5143504" cy="550072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722313"/>
            <a:ext cx="6768752" cy="5474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Категории детей с ОВЗ:</a:t>
            </a:r>
          </a:p>
          <a:p>
            <a:r>
              <a:rPr lang="ru-RU" sz="2800" dirty="0"/>
              <a:t>-дети с нарушениями зрения</a:t>
            </a:r>
          </a:p>
          <a:p>
            <a:r>
              <a:rPr lang="ru-RU" sz="2800" dirty="0"/>
              <a:t>-дети с нарушениями слуха</a:t>
            </a:r>
          </a:p>
          <a:p>
            <a:r>
              <a:rPr lang="ru-RU" sz="2800" dirty="0"/>
              <a:t>-дети с тяжелыми нарушениями речи (ТНР)</a:t>
            </a:r>
          </a:p>
          <a:p>
            <a:r>
              <a:rPr lang="ru-RU" sz="2800" dirty="0"/>
              <a:t>-дети с нарушениями опорно-двигательного </a:t>
            </a:r>
            <a:r>
              <a:rPr lang="ru-RU" sz="2800" dirty="0" smtClean="0"/>
              <a:t>аппарата (НОДА,ОДА</a:t>
            </a:r>
            <a:r>
              <a:rPr lang="ru-RU" sz="2800" dirty="0"/>
              <a:t>)</a:t>
            </a:r>
          </a:p>
          <a:p>
            <a:r>
              <a:rPr lang="ru-RU" sz="2800" dirty="0"/>
              <a:t>-дети с задержкой психического развития (ЗПР)</a:t>
            </a:r>
          </a:p>
          <a:p>
            <a:r>
              <a:rPr lang="ru-RU" sz="2800" dirty="0"/>
              <a:t>-дети с нарушением интеллекта (У/О)</a:t>
            </a:r>
          </a:p>
          <a:p>
            <a:r>
              <a:rPr lang="ru-RU" sz="2800" dirty="0"/>
              <a:t>-дети с расстройствами аутистического спектра (</a:t>
            </a:r>
            <a:r>
              <a:rPr lang="ru-RU" sz="2800" dirty="0" smtClean="0"/>
              <a:t>РАС</a:t>
            </a:r>
            <a:r>
              <a:rPr lang="ru-RU" sz="2000" dirty="0" smtClean="0"/>
              <a:t>)</a:t>
            </a:r>
            <a:endParaRPr lang="ru-RU" sz="2000" dirty="0">
              <a:effectLst/>
            </a:endParaRPr>
          </a:p>
        </p:txBody>
      </p:sp>
      <p:pic>
        <p:nvPicPr>
          <p:cNvPr id="9" name="Picture 2" descr="C:\Documents and Settings\Admin\Рабочий стол\ф\14023_html_m2288f92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96" y="2708920"/>
            <a:ext cx="2062183" cy="33728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863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19" name="Text Box 31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89123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2411760" y="722313"/>
            <a:ext cx="6732240" cy="577852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МОУ СОШ №5 обучаются:</a:t>
            </a: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 smtClean="0"/>
              <a:t>Д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ети с ОВЗ- 59 чел.</a:t>
            </a: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Дети –инвалиды 13 чел.</a:t>
            </a:r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b="1" dirty="0" smtClean="0"/>
              <a:t>В начальной школе:</a:t>
            </a:r>
          </a:p>
          <a:p>
            <a:r>
              <a:rPr lang="ru-RU" dirty="0" smtClean="0"/>
              <a:t>С </a:t>
            </a:r>
            <a:r>
              <a:rPr lang="ru-RU" b="1" dirty="0" smtClean="0"/>
              <a:t>ТНР</a:t>
            </a:r>
            <a:r>
              <a:rPr lang="ru-RU" dirty="0" smtClean="0"/>
              <a:t>-10чел.</a:t>
            </a:r>
          </a:p>
          <a:p>
            <a:r>
              <a:rPr lang="ru-RU" dirty="0" smtClean="0"/>
              <a:t>С </a:t>
            </a:r>
            <a:r>
              <a:rPr lang="ru-RU" b="1" dirty="0" smtClean="0"/>
              <a:t>ЗПР</a:t>
            </a:r>
            <a:r>
              <a:rPr lang="ru-RU" dirty="0" smtClean="0"/>
              <a:t>-27чел.</a:t>
            </a:r>
          </a:p>
          <a:p>
            <a:r>
              <a:rPr lang="ru-RU" dirty="0" smtClean="0"/>
              <a:t>С </a:t>
            </a:r>
            <a:r>
              <a:rPr lang="ru-RU" b="1" dirty="0" smtClean="0"/>
              <a:t>РАС</a:t>
            </a:r>
            <a:r>
              <a:rPr lang="ru-RU" dirty="0" smtClean="0"/>
              <a:t>-2 чел.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b="1" dirty="0" smtClean="0"/>
              <a:t>В среднем звене:</a:t>
            </a:r>
          </a:p>
          <a:p>
            <a:r>
              <a:rPr lang="ru-RU" b="1" dirty="0" smtClean="0"/>
              <a:t>С ЗПР-</a:t>
            </a:r>
            <a:r>
              <a:rPr lang="ru-RU" dirty="0" smtClean="0"/>
              <a:t>20чел.</a:t>
            </a:r>
          </a:p>
          <a:p>
            <a:pPr marL="0" indent="0">
              <a:buNone/>
            </a:pPr>
            <a:endParaRPr lang="ru-RU" b="1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endParaRPr lang="ru-RU" sz="2400" dirty="0"/>
          </a:p>
        </p:txBody>
      </p:sp>
      <p:pic>
        <p:nvPicPr>
          <p:cNvPr id="6" name="Picture 2" descr="C:\Documents and Settings\Admin\Рабочий стол\ф\14023_html_m2288f92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498" y="2852936"/>
            <a:ext cx="2062183" cy="33728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70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19" name="Text Box 31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89123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3131840" y="722313"/>
            <a:ext cx="4968552" cy="573102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Педагогическая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технология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это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системная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совокупность и порядок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функционирования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всех личностных,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инструментальных и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методологических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средств, используемых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достижения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педагогических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целей.</a:t>
            </a:r>
            <a:endParaRPr lang="ru-R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C:\Documents and Settings\Admin\Рабочий стол\ф\14023_html_m2288f92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897" y="2276872"/>
            <a:ext cx="3013256" cy="32935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214422"/>
            <a:ext cx="8353425" cy="538322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Технологии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, применяемые при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   работе 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с детьми с ОВЗ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Технология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разноуровневого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обучения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Коррекционно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развивающие технологии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Технология проблемного обучения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Проектная деятельность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 Игровые технологии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 Информационно-коммуникационные технологии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7.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Здоровьесберегающие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технологии</a:t>
            </a:r>
          </a:p>
          <a:p>
            <a:r>
              <a:rPr lang="ru-RU" sz="2400" i="1" dirty="0" smtClean="0"/>
              <a:t>8.Личностно-ориентированные </a:t>
            </a:r>
            <a:r>
              <a:rPr lang="ru-RU" sz="2400" i="1" dirty="0"/>
              <a:t>технологии</a:t>
            </a:r>
            <a:endParaRPr lang="ru-R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843808" y="857232"/>
            <a:ext cx="5184576" cy="588413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Технология </a:t>
            </a:r>
            <a:r>
              <a:rPr lang="ru-RU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разноуровневого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обучения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 технология организации учебного процесса, в рамках которой предполагается разный уровень усвоения учебного материала, но не ниже базового, в зависимости от способностей и индивидуальных особенностей личности каждого учащегося.</a:t>
            </a:r>
            <a:endParaRPr lang="ru-RU" sz="2400" dirty="0"/>
          </a:p>
        </p:txBody>
      </p:sp>
      <p:pic>
        <p:nvPicPr>
          <p:cNvPr id="4100" name="Picture 4" descr="C:\Documents and Settings\Admin\Рабочий стол\ф\1284501111_051.jpg"/>
          <p:cNvPicPr>
            <a:picLocks noChangeAspect="1" noChangeArrowheads="1"/>
          </p:cNvPicPr>
          <p:nvPr/>
        </p:nvPicPr>
        <p:blipFill rotWithShape="1">
          <a:blip r:embed="rId2"/>
          <a:srcRect l="29968"/>
          <a:stretch/>
        </p:blipFill>
        <p:spPr bwMode="auto">
          <a:xfrm>
            <a:off x="251520" y="2564904"/>
            <a:ext cx="2448272" cy="3381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57620" y="928670"/>
            <a:ext cx="5286380" cy="566898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Технология проблемного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обучения</a:t>
            </a:r>
          </a:p>
          <a:p>
            <a:pPr>
              <a:buNone/>
            </a:pP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Необходимо выдвинуть перед детьми такую проблему, которая интересна и значима для каждого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 правильно поставленной мотивации зависит результативность всего урока.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 descr="C:\Documents and Settings\Admin\Рабочий стол\ф\article108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2636912"/>
            <a:ext cx="3236213" cy="3292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28596" y="642918"/>
            <a:ext cx="8715404" cy="5954732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Игровые технологии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 </a:t>
            </a: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785786" y="1071546"/>
            <a:ext cx="743905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sz="2400" kern="0" dirty="0" smtClean="0"/>
          </a:p>
          <a:p>
            <a:r>
              <a:rPr lang="ru-RU" sz="2400" kern="0" dirty="0" smtClean="0"/>
              <a:t>Игра наряду с трудом и ученьем - один из основных видов деятельности человека, удивительный феномен нашего существования</a:t>
            </a:r>
            <a:endParaRPr lang="ru-RU" sz="2400" kern="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kern="0" dirty="0"/>
          </a:p>
        </p:txBody>
      </p:sp>
      <p:pic>
        <p:nvPicPr>
          <p:cNvPr id="6" name="Picture 2" descr="C:\Documents and Settings\Admin\Рабочий стол\ф\global_child_2014_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4112" y="3349605"/>
            <a:ext cx="4115619" cy="314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временные технологии в обучении детей с ОВЗ">
  <a:themeElements>
    <a:clrScheme name="cdb2004101gl 3">
      <a:dk1>
        <a:srgbClr val="335338"/>
      </a:dk1>
      <a:lt1>
        <a:srgbClr val="D7E4BE"/>
      </a:lt1>
      <a:dk2>
        <a:srgbClr val="000066"/>
      </a:dk2>
      <a:lt2>
        <a:srgbClr val="B2B2B2"/>
      </a:lt2>
      <a:accent1>
        <a:srgbClr val="2F86B1"/>
      </a:accent1>
      <a:accent2>
        <a:srgbClr val="D2761A"/>
      </a:accent2>
      <a:accent3>
        <a:srgbClr val="E8EFDB"/>
      </a:accent3>
      <a:accent4>
        <a:srgbClr val="2A462E"/>
      </a:accent4>
      <a:accent5>
        <a:srgbClr val="ADC3D5"/>
      </a:accent5>
      <a:accent6>
        <a:srgbClr val="BE6A16"/>
      </a:accent6>
      <a:hlink>
        <a:srgbClr val="368463"/>
      </a:hlink>
      <a:folHlink>
        <a:srgbClr val="481ECE"/>
      </a:folHlink>
    </a:clrScheme>
    <a:fontScheme name="cdb2004101g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101gl 1">
        <a:dk1>
          <a:srgbClr val="1A3E86"/>
        </a:dk1>
        <a:lt1>
          <a:srgbClr val="C1CFDD"/>
        </a:lt1>
        <a:dk2>
          <a:srgbClr val="000000"/>
        </a:dk2>
        <a:lt2>
          <a:srgbClr val="B2B2B2"/>
        </a:lt2>
        <a:accent1>
          <a:srgbClr val="4AAAC0"/>
        </a:accent1>
        <a:accent2>
          <a:srgbClr val="6600FF"/>
        </a:accent2>
        <a:accent3>
          <a:srgbClr val="DDE4EB"/>
        </a:accent3>
        <a:accent4>
          <a:srgbClr val="143472"/>
        </a:accent4>
        <a:accent5>
          <a:srgbClr val="B1D2DC"/>
        </a:accent5>
        <a:accent6>
          <a:srgbClr val="5C00E7"/>
        </a:accent6>
        <a:hlink>
          <a:srgbClr val="0066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1gl 2">
        <a:dk1>
          <a:srgbClr val="2B166E"/>
        </a:dk1>
        <a:lt1>
          <a:srgbClr val="AADBFC"/>
        </a:lt1>
        <a:dk2>
          <a:srgbClr val="003366"/>
        </a:dk2>
        <a:lt2>
          <a:srgbClr val="B2B2B2"/>
        </a:lt2>
        <a:accent1>
          <a:srgbClr val="19B17B"/>
        </a:accent1>
        <a:accent2>
          <a:srgbClr val="E57B1B"/>
        </a:accent2>
        <a:accent3>
          <a:srgbClr val="D2EAFD"/>
        </a:accent3>
        <a:accent4>
          <a:srgbClr val="23115D"/>
        </a:accent4>
        <a:accent5>
          <a:srgbClr val="ABD5BF"/>
        </a:accent5>
        <a:accent6>
          <a:srgbClr val="CF6F17"/>
        </a:accent6>
        <a:hlink>
          <a:srgbClr val="0066CC"/>
        </a:hlink>
        <a:folHlink>
          <a:srgbClr val="8C71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1gl 3">
        <a:dk1>
          <a:srgbClr val="335338"/>
        </a:dk1>
        <a:lt1>
          <a:srgbClr val="D7E4BE"/>
        </a:lt1>
        <a:dk2>
          <a:srgbClr val="000066"/>
        </a:dk2>
        <a:lt2>
          <a:srgbClr val="B2B2B2"/>
        </a:lt2>
        <a:accent1>
          <a:srgbClr val="2F86B1"/>
        </a:accent1>
        <a:accent2>
          <a:srgbClr val="D2761A"/>
        </a:accent2>
        <a:accent3>
          <a:srgbClr val="E8EFDB"/>
        </a:accent3>
        <a:accent4>
          <a:srgbClr val="2A462E"/>
        </a:accent4>
        <a:accent5>
          <a:srgbClr val="ADC3D5"/>
        </a:accent5>
        <a:accent6>
          <a:srgbClr val="BE6A16"/>
        </a:accent6>
        <a:hlink>
          <a:srgbClr val="368463"/>
        </a:hlink>
        <a:folHlink>
          <a:srgbClr val="481E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современные технологии в обучении детей с ОВЗ</Template>
  <TotalTime>311</TotalTime>
  <Words>350</Words>
  <Application>Microsoft Office PowerPoint</Application>
  <PresentationFormat>Экран (4:3)</PresentationFormat>
  <Paragraphs>61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Verdana</vt:lpstr>
      <vt:lpstr>Wingdings</vt:lpstr>
      <vt:lpstr>современные технологии в обучении детей с ОВЗ</vt:lpstr>
      <vt:lpstr>Технология работы с детьми с особыми потребностями в обучении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современных образовательных технологий в обучении и воспитании детей с ОВЗ</dc:title>
  <dc:creator>Admin</dc:creator>
  <cp:lastModifiedBy>S5_220</cp:lastModifiedBy>
  <cp:revision>25</cp:revision>
  <dcterms:created xsi:type="dcterms:W3CDTF">2015-03-25T13:07:25Z</dcterms:created>
  <dcterms:modified xsi:type="dcterms:W3CDTF">2018-03-06T07:49:55Z</dcterms:modified>
</cp:coreProperties>
</file>