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524" r:id="rId1"/>
  </p:sldMasterIdLst>
  <p:notesMasterIdLst>
    <p:notesMasterId r:id="rId22"/>
  </p:notesMasterIdLst>
  <p:sldIdLst>
    <p:sldId id="327" r:id="rId2"/>
    <p:sldId id="335" r:id="rId3"/>
    <p:sldId id="325" r:id="rId4"/>
    <p:sldId id="326" r:id="rId5"/>
    <p:sldId id="322" r:id="rId6"/>
    <p:sldId id="345" r:id="rId7"/>
    <p:sldId id="334" r:id="rId8"/>
    <p:sldId id="329" r:id="rId9"/>
    <p:sldId id="333" r:id="rId10"/>
    <p:sldId id="330" r:id="rId11"/>
    <p:sldId id="341" r:id="rId12"/>
    <p:sldId id="342" r:id="rId13"/>
    <p:sldId id="347" r:id="rId14"/>
    <p:sldId id="348" r:id="rId15"/>
    <p:sldId id="349" r:id="rId16"/>
    <p:sldId id="350" r:id="rId17"/>
    <p:sldId id="351" r:id="rId18"/>
    <p:sldId id="352" r:id="rId19"/>
    <p:sldId id="353" r:id="rId20"/>
    <p:sldId id="354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C7C309"/>
    <a:srgbClr val="F6FA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 autoAdjust="0"/>
    <p:restoredTop sz="94704" autoAdjust="0"/>
  </p:normalViewPr>
  <p:slideViewPr>
    <p:cSldViewPr>
      <p:cViewPr>
        <p:scale>
          <a:sx n="77" d="100"/>
          <a:sy n="77" d="100"/>
        </p:scale>
        <p:origin x="-30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86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6" d="100"/>
        <a:sy n="5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19D376-5AE8-4191-9CEE-D68B48E96F7E}" type="datetimeFigureOut">
              <a:rPr lang="ru-RU" smtClean="0"/>
              <a:pPr/>
              <a:t>05.12.2016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470DB1-2079-43A2-A8A3-9B31E95FFCE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75637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470DB1-2079-43A2-A8A3-9B31E95FFCE3}" type="slidenum">
              <a:rPr lang="ru-RU" smtClean="0"/>
              <a:pPr/>
              <a:t>12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05.12.2016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r"/>
    <p:sndAc>
      <p:stSnd>
        <p:snd r:embed="rId1" name="chimes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r"/>
    <p:sndAc>
      <p:stSnd>
        <p:snd r:embed="rId1" name="chimes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r"/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r"/>
    <p:sndAc>
      <p:stSnd>
        <p:snd r:embed="rId1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05.12.2016</a:t>
            </a:fld>
            <a:endParaRPr lang="ru-RU" dirty="0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r"/>
    <p:sndAc>
      <p:stSnd>
        <p:snd r:embed="rId1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05.12.2016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r"/>
    <p:sndAc>
      <p:stSnd>
        <p:snd r:embed="rId1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05.12.2016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r"/>
    <p:sndAc>
      <p:stSnd>
        <p:snd r:embed="rId1" name="chimes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r"/>
    <p:sndAc>
      <p:stSnd>
        <p:snd r:embed="rId1" name="chimes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r"/>
    <p:sndAc>
      <p:stSnd>
        <p:snd r:embed="rId1" name="chimes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r"/>
    <p:sndAc>
      <p:stSnd>
        <p:snd r:embed="rId1" name="chimes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05.12.2016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wipe dir="r"/>
    <p:sndAc>
      <p:stSnd>
        <p:snd r:embed="rId1" name="chimes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05.12.2016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25" r:id="rId1"/>
    <p:sldLayoutId id="2147484526" r:id="rId2"/>
    <p:sldLayoutId id="2147484527" r:id="rId3"/>
    <p:sldLayoutId id="2147484528" r:id="rId4"/>
    <p:sldLayoutId id="2147484529" r:id="rId5"/>
    <p:sldLayoutId id="2147484530" r:id="rId6"/>
    <p:sldLayoutId id="2147484531" r:id="rId7"/>
    <p:sldLayoutId id="2147484532" r:id="rId8"/>
    <p:sldLayoutId id="2147484533" r:id="rId9"/>
    <p:sldLayoutId id="2147484534" r:id="rId10"/>
    <p:sldLayoutId id="2147484535" r:id="rId11"/>
  </p:sldLayoutIdLst>
  <p:transition>
    <p:wipe dir="r"/>
    <p:sndAc>
      <p:stSnd>
        <p:snd r:embed="rId13" name="chimes.wav"/>
      </p:stSnd>
    </p:sndAc>
  </p:transition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wmf"/><Relationship Id="rId4" Type="http://schemas.openxmlformats.org/officeDocument/2006/relationships/image" Target="../media/image10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7.wmf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Игровые задания </a:t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 словарными словами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57752" y="2714620"/>
            <a:ext cx="3357586" cy="32277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одзаголовок 2"/>
          <p:cNvSpPr txBox="1">
            <a:spLocks/>
          </p:cNvSpPr>
          <p:nvPr/>
        </p:nvSpPr>
        <p:spPr>
          <a:xfrm>
            <a:off x="395536" y="3214686"/>
            <a:ext cx="3816424" cy="2428892"/>
          </a:xfrm>
          <a:prstGeom prst="rect">
            <a:avLst/>
          </a:prstGeom>
          <a:solidFill>
            <a:schemeClr val="accent6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anchor="t">
            <a:normAutofit fontScale="92500" lnSpcReduction="20000"/>
          </a:bodyPr>
          <a:lstStyle>
            <a:lvl1pPr marL="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1600" b="1" kern="1200" cap="all" spc="25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2400" b="0" i="1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Monotype Corsiva" pitchFamily="66" charset="0"/>
              <a:cs typeface="Courier New" pitchFamily="49" charset="0"/>
            </a:endParaRPr>
          </a:p>
          <a:p>
            <a:r>
              <a:rPr lang="ru-RU" sz="3000" i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Courier New" pitchFamily="49" charset="0"/>
              </a:rPr>
              <a:t>Разработала:</a:t>
            </a:r>
          </a:p>
          <a:p>
            <a:r>
              <a:rPr lang="ru-RU" sz="3000" i="1" cap="none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Courier New" pitchFamily="49" charset="0"/>
              </a:rPr>
              <a:t>Жогова</a:t>
            </a:r>
            <a:r>
              <a:rPr lang="ru-RU" sz="3000" i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Courier New" pitchFamily="49" charset="0"/>
              </a:rPr>
              <a:t> Людмила Николаевна</a:t>
            </a:r>
          </a:p>
          <a:p>
            <a:r>
              <a:rPr lang="ru-RU" sz="3000" i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Courier New" pitchFamily="49" charset="0"/>
              </a:rPr>
              <a:t>МОУСОШ №4 </a:t>
            </a:r>
          </a:p>
          <a:p>
            <a:r>
              <a:rPr lang="ru-RU" sz="3000" i="1" cap="none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Courier New" pitchFamily="49" charset="0"/>
              </a:rPr>
              <a:t>г.Стрежевого</a:t>
            </a:r>
            <a:endParaRPr lang="ru-RU" sz="3000" i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wipe dir="r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3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3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3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3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30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Monotype Corsiva" pitchFamily="66" charset="0"/>
              </a:rPr>
              <a:t>Письмо с «дырками»:</a:t>
            </a:r>
            <a:endParaRPr kumimoji="0" lang="ru-RU" sz="4000" b="1" i="0" u="none" strike="noStrike" kern="1200" cap="none" spc="30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 smtClean="0"/>
              <a:t>Слово не в..робей: вылетит – не поймаешь.</a:t>
            </a:r>
          </a:p>
          <a:p>
            <a:pPr algn="ctr"/>
            <a:r>
              <a:rPr lang="ru-RU" sz="2400" b="1" dirty="0" smtClean="0"/>
              <a:t>В..роне соколом не быть.</a:t>
            </a:r>
          </a:p>
          <a:p>
            <a:pPr algn="ctr"/>
            <a:r>
              <a:rPr lang="ru-RU" sz="2400" b="1" dirty="0" smtClean="0"/>
              <a:t>С..року губит не осторожность, а жадность.</a:t>
            </a:r>
          </a:p>
          <a:p>
            <a:pPr algn="ctr"/>
            <a:r>
              <a:rPr lang="ru-RU" sz="2400" b="1" dirty="0" smtClean="0"/>
              <a:t>С..ловья баснями не кормят.</a:t>
            </a:r>
          </a:p>
          <a:p>
            <a:pPr algn="ctr"/>
            <a:r>
              <a:rPr lang="ru-RU" sz="2400" b="1" dirty="0" smtClean="0"/>
              <a:t>Старую л..сицу не травят молодыми собаками.</a:t>
            </a:r>
          </a:p>
          <a:p>
            <a:pPr algn="ctr"/>
            <a:r>
              <a:rPr lang="ru-RU" sz="2400" b="1" dirty="0" smtClean="0"/>
              <a:t>С курами ложится, с п..тухами вставать.</a:t>
            </a:r>
          </a:p>
          <a:p>
            <a:pPr algn="ctr"/>
            <a:r>
              <a:rPr lang="ru-RU" sz="2400" b="1" dirty="0" smtClean="0"/>
              <a:t>Маленькая с..бачка до старости щенок.</a:t>
            </a:r>
          </a:p>
          <a:p>
            <a:pPr algn="ctr"/>
            <a:r>
              <a:rPr lang="ru-RU" sz="2400" b="1" dirty="0" smtClean="0"/>
              <a:t>Хорош з..яц белый, а охотник смелый.</a:t>
            </a:r>
          </a:p>
          <a:p>
            <a:pPr algn="ctr"/>
            <a:r>
              <a:rPr lang="ru-RU" sz="2400" b="1" dirty="0" smtClean="0"/>
              <a:t>Бодливой к..рове Бог рогов не даёт.</a:t>
            </a:r>
          </a:p>
          <a:p>
            <a:pPr algn="ctr"/>
            <a:r>
              <a:rPr lang="ru-RU" sz="2400" b="1" dirty="0" smtClean="0"/>
              <a:t>Два м..дведя в одной берлоге не живут.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r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57158" y="1214422"/>
            <a:ext cx="2357454" cy="4625989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Замени каждое словосочета-ние словом, которое обозначает признак предмета.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3071802" y="857232"/>
            <a:ext cx="5638800" cy="5072098"/>
          </a:xfrm>
          <a:solidFill>
            <a:schemeClr val="bg2"/>
          </a:solidFill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>
            <a:normAutofit/>
          </a:bodyPr>
          <a:lstStyle/>
          <a:p>
            <a:pPr>
              <a:buNone/>
            </a:pPr>
            <a:endParaRPr lang="ru-RU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Молоко от коровы-…</a:t>
            </a:r>
          </a:p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Нора зайца-…</a:t>
            </a:r>
          </a:p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Гнезда ворон-…</a:t>
            </a:r>
          </a:p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Крик воробьев-…</a:t>
            </a:r>
          </a:p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Берлога медведя-…</a:t>
            </a:r>
          </a:p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Следы зайца-…</a:t>
            </a:r>
          </a:p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Песня соловья-…</a:t>
            </a:r>
          </a:p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Шаг черепахи-…</a:t>
            </a:r>
          </a:p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Кваканье лягушки-…</a:t>
            </a:r>
          </a:p>
          <a:p>
            <a:endParaRPr lang="ru-RU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endParaRPr lang="ru-RU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wipe dir="r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anchor="b">
            <a:noAutofit/>
          </a:bodyPr>
          <a:lstStyle/>
          <a:p>
            <a:r>
              <a:rPr lang="ru-RU" sz="4000" b="1" spc="3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Пунктограммы:</a:t>
            </a:r>
            <a:endParaRPr lang="ru-RU" sz="4000" dirty="0"/>
          </a:p>
        </p:txBody>
      </p:sp>
      <p:sp>
        <p:nvSpPr>
          <p:cNvPr id="7" name="Фигура, имеющая форму буквы L 6"/>
          <p:cNvSpPr/>
          <p:nvPr/>
        </p:nvSpPr>
        <p:spPr>
          <a:xfrm>
            <a:off x="571472" y="2500306"/>
            <a:ext cx="1285884" cy="428628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500298" y="2714620"/>
            <a:ext cx="1285884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429388" y="2714620"/>
            <a:ext cx="1357322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572000" y="2714620"/>
            <a:ext cx="1214446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3584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57224" y="1500174"/>
            <a:ext cx="871793" cy="1228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</p:pic>
      <p:sp>
        <p:nvSpPr>
          <p:cNvPr id="35844" name="Tree"/>
          <p:cNvSpPr>
            <a:spLocks noEditPoints="1" noChangeArrowheads="1"/>
          </p:cNvSpPr>
          <p:nvPr/>
        </p:nvSpPr>
        <p:spPr bwMode="auto">
          <a:xfrm>
            <a:off x="6572264" y="1643050"/>
            <a:ext cx="928694" cy="969966"/>
          </a:xfrm>
          <a:custGeom>
            <a:avLst/>
            <a:gdLst>
              <a:gd name="G0" fmla="+- 0 0 0"/>
              <a:gd name="G1" fmla="*/ 18900 1 3"/>
              <a:gd name="G2" fmla="*/ 18900 2 3"/>
              <a:gd name="G3" fmla="+- 18900 0 0"/>
              <a:gd name="T0" fmla="*/ 10800 w 21600"/>
              <a:gd name="T1" fmla="*/ 0 h 21600"/>
              <a:gd name="T2" fmla="*/ 6171 w 21600"/>
              <a:gd name="T3" fmla="*/ 6300 h 21600"/>
              <a:gd name="T4" fmla="*/ 3086 w 21600"/>
              <a:gd name="T5" fmla="*/ 12600 h 21600"/>
              <a:gd name="T6" fmla="*/ 0 w 21600"/>
              <a:gd name="T7" fmla="*/ 18900 h 21600"/>
              <a:gd name="T8" fmla="*/ 15429 w 21600"/>
              <a:gd name="T9" fmla="*/ 6300 h 21600"/>
              <a:gd name="T10" fmla="*/ 18514 w 21600"/>
              <a:gd name="T11" fmla="*/ 12600 h 21600"/>
              <a:gd name="T12" fmla="*/ 21600 w 21600"/>
              <a:gd name="T13" fmla="*/ 18900 h 21600"/>
              <a:gd name="T14" fmla="*/ 17694720 60000 65536"/>
              <a:gd name="T15" fmla="*/ 11796480 60000 65536"/>
              <a:gd name="T16" fmla="*/ 11796480 60000 65536"/>
              <a:gd name="T17" fmla="*/ 11796480 60000 65536"/>
              <a:gd name="T18" fmla="*/ 0 60000 65536"/>
              <a:gd name="T19" fmla="*/ 0 60000 65536"/>
              <a:gd name="T20" fmla="*/ 0 60000 65536"/>
              <a:gd name="T21" fmla="*/ 761 w 21600"/>
              <a:gd name="T22" fmla="*/ 22454 h 21600"/>
              <a:gd name="T23" fmla="*/ 21069 w 21600"/>
              <a:gd name="T24" fmla="*/ 28282 h 2160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600" h="21600">
                <a:moveTo>
                  <a:pt x="0" y="18900"/>
                </a:moveTo>
                <a:lnTo>
                  <a:pt x="9257" y="18900"/>
                </a:lnTo>
                <a:lnTo>
                  <a:pt x="9257" y="21600"/>
                </a:lnTo>
                <a:lnTo>
                  <a:pt x="12343" y="21600"/>
                </a:lnTo>
                <a:lnTo>
                  <a:pt x="12343" y="18900"/>
                </a:lnTo>
                <a:lnTo>
                  <a:pt x="21600" y="18900"/>
                </a:lnTo>
                <a:lnTo>
                  <a:pt x="12343" y="12600"/>
                </a:lnTo>
                <a:lnTo>
                  <a:pt x="18514" y="12600"/>
                </a:lnTo>
                <a:lnTo>
                  <a:pt x="12343" y="6300"/>
                </a:lnTo>
                <a:lnTo>
                  <a:pt x="15429" y="6300"/>
                </a:lnTo>
                <a:lnTo>
                  <a:pt x="10800" y="0"/>
                </a:lnTo>
                <a:lnTo>
                  <a:pt x="6171" y="6300"/>
                </a:lnTo>
                <a:lnTo>
                  <a:pt x="9257" y="6300"/>
                </a:lnTo>
                <a:lnTo>
                  <a:pt x="3086" y="12600"/>
                </a:lnTo>
                <a:lnTo>
                  <a:pt x="9257" y="12600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5" name="Фигура, имеющая форму буквы L 14"/>
          <p:cNvSpPr/>
          <p:nvPr/>
        </p:nvSpPr>
        <p:spPr>
          <a:xfrm>
            <a:off x="571472" y="4429132"/>
            <a:ext cx="1285884" cy="428628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6429388" y="4643446"/>
            <a:ext cx="1285884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4500562" y="4643446"/>
            <a:ext cx="1285884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2500298" y="4643446"/>
            <a:ext cx="1285884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35846" name="Picture 6" descr="C:\Program Files\Microsoft Office\MEDIA\CAGCAT10\j0149627.wmf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71472" y="3429000"/>
            <a:ext cx="1393739" cy="990310"/>
          </a:xfrm>
          <a:prstGeom prst="rect">
            <a:avLst/>
          </a:prstGeom>
          <a:noFill/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</p:pic>
      <p:sp>
        <p:nvSpPr>
          <p:cNvPr id="14" name="Овал 13"/>
          <p:cNvSpPr/>
          <p:nvPr/>
        </p:nvSpPr>
        <p:spPr>
          <a:xfrm>
            <a:off x="8215338" y="2714620"/>
            <a:ext cx="214314" cy="2143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Овал 15"/>
          <p:cNvSpPr/>
          <p:nvPr/>
        </p:nvSpPr>
        <p:spPr>
          <a:xfrm>
            <a:off x="8072462" y="4643446"/>
            <a:ext cx="214314" cy="2143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1714480" y="5286388"/>
            <a:ext cx="62865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Составь пунктограммы с другими словарными словами.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wipe dir="r"/>
    <p:sndAc>
      <p:stSnd>
        <p:snd r:embed="rId3" name="chimes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1042988" y="4076700"/>
            <a:ext cx="7467600" cy="143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8800" b="1" dirty="0">
                <a:latin typeface="Times New Roman" pitchFamily="18" charset="0"/>
                <a:cs typeface="Times New Roman" pitchFamily="18" charset="0"/>
              </a:rPr>
              <a:t>д   </a:t>
            </a:r>
            <a:r>
              <a:rPr lang="ru-RU" sz="8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8800" b="1" dirty="0">
                <a:latin typeface="Times New Roman" pitchFamily="18" charset="0"/>
                <a:cs typeface="Times New Roman" pitchFamily="18" charset="0"/>
              </a:rPr>
              <a:t>   р  о   г   а</a:t>
            </a:r>
          </a:p>
        </p:txBody>
      </p:sp>
      <p:cxnSp>
        <p:nvCxnSpPr>
          <p:cNvPr id="35" name="Прямая соединительная линия 34"/>
          <p:cNvCxnSpPr/>
          <p:nvPr/>
        </p:nvCxnSpPr>
        <p:spPr>
          <a:xfrm rot="5400000">
            <a:off x="5429251" y="4071937"/>
            <a:ext cx="285750" cy="142875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412" name="Picture 2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27539" y="403821"/>
            <a:ext cx="4176910" cy="41769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416" name="Picture 2" descr="http://lenagold.ru/fon/clipart/n/nota/nota17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413" y="2708275"/>
            <a:ext cx="1333500" cy="128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417" name="Picture 3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85413">
            <a:off x="1042988" y="1916113"/>
            <a:ext cx="1150937" cy="1890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418" name="Group 34"/>
          <p:cNvGrpSpPr>
            <a:grpSpLocks/>
          </p:cNvGrpSpPr>
          <p:nvPr/>
        </p:nvGrpSpPr>
        <p:grpSpPr bwMode="auto">
          <a:xfrm>
            <a:off x="1258888" y="2492375"/>
            <a:ext cx="3168650" cy="1295400"/>
            <a:chOff x="1077" y="1979"/>
            <a:chExt cx="1996" cy="816"/>
          </a:xfrm>
        </p:grpSpPr>
        <p:cxnSp>
          <p:nvCxnSpPr>
            <p:cNvPr id="3" name="Прямая соединительная линия 2"/>
            <p:cNvCxnSpPr/>
            <p:nvPr/>
          </p:nvCxnSpPr>
          <p:spPr>
            <a:xfrm>
              <a:off x="1791" y="2795"/>
              <a:ext cx="454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>
              <a:off x="1077" y="2568"/>
              <a:ext cx="199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/>
            <p:nvPr/>
          </p:nvCxnSpPr>
          <p:spPr>
            <a:xfrm>
              <a:off x="1077" y="2432"/>
              <a:ext cx="199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>
              <a:off x="1077" y="2278"/>
              <a:ext cx="199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>
              <a:off x="1077" y="2118"/>
              <a:ext cx="199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>
              <a:off x="1077" y="1979"/>
              <a:ext cx="199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49130501"/>
      </p:ext>
    </p:extLst>
  </p:cSld>
  <p:clrMapOvr>
    <a:masterClrMapping/>
  </p:clrMapOvr>
  <p:transition>
    <p:wipe dir="r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build="allAtOnce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Прямая соединительная линия 11"/>
          <p:cNvCxnSpPr/>
          <p:nvPr/>
        </p:nvCxnSpPr>
        <p:spPr>
          <a:xfrm>
            <a:off x="2071688" y="1857375"/>
            <a:ext cx="1643062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2071688" y="2143125"/>
            <a:ext cx="1643062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2051050" y="2349500"/>
            <a:ext cx="1643063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2071688" y="2643188"/>
            <a:ext cx="1643062" cy="1587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2071688" y="2857500"/>
            <a:ext cx="1643062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5400000" flipH="1" flipV="1">
            <a:off x="2429669" y="1999457"/>
            <a:ext cx="1000125" cy="1587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pSp>
        <p:nvGrpSpPr>
          <p:cNvPr id="20" name="Овал 19"/>
          <p:cNvGrpSpPr>
            <a:grpSpLocks/>
          </p:cNvGrpSpPr>
          <p:nvPr/>
        </p:nvGrpSpPr>
        <p:grpSpPr bwMode="auto">
          <a:xfrm>
            <a:off x="2438400" y="2322513"/>
            <a:ext cx="615950" cy="396875"/>
            <a:chOff x="1536" y="1463"/>
            <a:chExt cx="388" cy="250"/>
          </a:xfrm>
        </p:grpSpPr>
        <p:pic>
          <p:nvPicPr>
            <p:cNvPr id="17422" name="Овал 19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36" y="1463"/>
              <a:ext cx="388" cy="2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423" name="Text Box 15"/>
            <p:cNvSpPr txBox="1">
              <a:spLocks noChangeArrowheads="1"/>
            </p:cNvSpPr>
            <p:nvPr/>
          </p:nvSpPr>
          <p:spPr bwMode="auto">
            <a:xfrm>
              <a:off x="1621" y="1511"/>
              <a:ext cx="223" cy="1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/>
              <a:endParaRPr lang="ru-RU">
                <a:solidFill>
                  <a:srgbClr val="FFFFFF"/>
                </a:solidFill>
              </a:endParaRPr>
            </a:p>
          </p:txBody>
        </p:sp>
      </p:grpSp>
      <p:pic>
        <p:nvPicPr>
          <p:cNvPr id="22" name="Прямоугольник 21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3963" y="396875"/>
            <a:ext cx="1412875" cy="143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Прямоугольник 22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8163" y="1414463"/>
            <a:ext cx="1951037" cy="1712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5" name="Прямая соединительная линия 24"/>
          <p:cNvCxnSpPr/>
          <p:nvPr/>
        </p:nvCxnSpPr>
        <p:spPr>
          <a:xfrm flipV="1">
            <a:off x="7358063" y="2143125"/>
            <a:ext cx="857250" cy="57150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27" name="Прямоугольник 26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7050" y="476250"/>
            <a:ext cx="2266950" cy="3163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2195513" y="4508500"/>
            <a:ext cx="5891212" cy="143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8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  л   </a:t>
            </a:r>
            <a:r>
              <a:rPr lang="ru-RU" sz="88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8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8800" b="1" dirty="0">
                <a:latin typeface="Times New Roman" pitchFamily="18" charset="0"/>
                <a:cs typeface="Times New Roman" pitchFamily="18" charset="0"/>
              </a:rPr>
              <a:t>е   я</a:t>
            </a:r>
          </a:p>
        </p:txBody>
      </p:sp>
      <p:cxnSp>
        <p:nvCxnSpPr>
          <p:cNvPr id="35" name="Прямая соединительная линия 34"/>
          <p:cNvCxnSpPr/>
          <p:nvPr/>
        </p:nvCxnSpPr>
        <p:spPr>
          <a:xfrm rot="5400000">
            <a:off x="6235700" y="4429125"/>
            <a:ext cx="503238" cy="2301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449" name="WordArt 41"/>
          <p:cNvSpPr>
            <a:spLocks noChangeArrowheads="1" noChangeShapeType="1" noTextEdit="1"/>
          </p:cNvSpPr>
          <p:nvPr/>
        </p:nvSpPr>
        <p:spPr bwMode="auto">
          <a:xfrm>
            <a:off x="684213" y="1916113"/>
            <a:ext cx="944562" cy="8382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Arial"/>
                <a:cs typeface="Arial"/>
              </a:rPr>
              <a:t>А</a:t>
            </a:r>
          </a:p>
        </p:txBody>
      </p:sp>
      <p:pic>
        <p:nvPicPr>
          <p:cNvPr id="17450" name="Picture 4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66961" y="1125538"/>
            <a:ext cx="2351616" cy="176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513638"/>
      </p:ext>
    </p:extLst>
  </p:cSld>
  <p:clrMapOvr>
    <a:masterClrMapping/>
  </p:clrMapOvr>
  <p:transition>
    <p:wipe dir="r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Прямоугольник 2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450" y="-285750"/>
            <a:ext cx="6510338" cy="4132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Прямоугольник 3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7100" y="-1066800"/>
            <a:ext cx="7083425" cy="5724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928813" y="4143375"/>
            <a:ext cx="7215187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8800" b="1" dirty="0">
                <a:latin typeface="Times New Roman" pitchFamily="18" charset="0"/>
                <a:cs typeface="Times New Roman" pitchFamily="18" charset="0"/>
              </a:rPr>
              <a:t>н </a:t>
            </a:r>
            <a:r>
              <a:rPr lang="ru-RU" sz="8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8800" b="1" dirty="0">
                <a:latin typeface="Times New Roman" pitchFamily="18" charset="0"/>
                <a:cs typeface="Times New Roman" pitchFamily="18" charset="0"/>
              </a:rPr>
              <a:t>з а д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4896321" y="4349772"/>
            <a:ext cx="285750" cy="21431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7227759"/>
      </p:ext>
    </p:extLst>
  </p:cSld>
  <p:clrMapOvr>
    <a:masterClrMapping/>
  </p:clrMapOvr>
  <p:transition>
    <p:wipe dir="r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285875" y="428625"/>
            <a:ext cx="2000250" cy="3154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19900" b="1" dirty="0">
                <a:solidFill>
                  <a:srgbClr val="002060"/>
                </a:solidFill>
                <a:latin typeface="Comic Sans MS" pitchFamily="66" charset="0"/>
              </a:rPr>
              <a:t>Ч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785938" y="642938"/>
            <a:ext cx="758825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8000" b="1">
                <a:solidFill>
                  <a:srgbClr val="C00000"/>
                </a:solidFill>
                <a:latin typeface="Comic Sans MS" pitchFamily="66" charset="0"/>
              </a:rPr>
              <a:t>е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7127898" y="742933"/>
            <a:ext cx="482824" cy="144654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,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1857375" y="4071938"/>
            <a:ext cx="4251485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8800" b="1" dirty="0">
                <a:latin typeface="Times New Roman" pitchFamily="18" charset="0"/>
                <a:cs typeface="Times New Roman" pitchFamily="18" charset="0"/>
              </a:rPr>
              <a:t>в ч </a:t>
            </a:r>
            <a:r>
              <a:rPr lang="ru-RU" sz="8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 </a:t>
            </a:r>
            <a:r>
              <a:rPr lang="ru-RU" sz="8800" b="1" dirty="0">
                <a:latin typeface="Times New Roman" pitchFamily="18" charset="0"/>
                <a:cs typeface="Times New Roman" pitchFamily="18" charset="0"/>
              </a:rPr>
              <a:t>р а</a:t>
            </a: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rot="5400000">
            <a:off x="5688980" y="4164369"/>
            <a:ext cx="428625" cy="214313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2050" name="Picture 2" descr="http://www.xrest.ru/schemes/00/0e/1b/9a/%D0%97%D0%BD%D0%B0%D0%BA%20%D0%B7%D0%BE%D0%B4%D0%B8%D0%B0%D0%BA%D0%B0%20-%20%D0%A0%D0%B0%D0%BA-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52" t="11617" r="10756" b="18414"/>
          <a:stretch/>
        </p:blipFill>
        <p:spPr bwMode="auto">
          <a:xfrm rot="20746610">
            <a:off x="3479966" y="656507"/>
            <a:ext cx="3317542" cy="3065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7406757"/>
      </p:ext>
    </p:extLst>
  </p:cSld>
  <p:clrMapOvr>
    <a:masterClrMapping/>
  </p:clrMapOvr>
  <p:transition>
    <p:wipe dir="r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Прямоугольник 3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93713" y="-1085850"/>
            <a:ext cx="9863138" cy="5737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627" name="TextBox 4"/>
          <p:cNvSpPr txBox="1">
            <a:spLocks noChangeArrowheads="1"/>
          </p:cNvSpPr>
          <p:nvPr/>
        </p:nvSpPr>
        <p:spPr bwMode="auto">
          <a:xfrm>
            <a:off x="4500563" y="2286000"/>
            <a:ext cx="5222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2800" b="1">
                <a:solidFill>
                  <a:srgbClr val="CC3399"/>
                </a:solidFill>
                <a:latin typeface="Times New Roman" pitchFamily="18" charset="0"/>
                <a:cs typeface="Times New Roman" pitchFamily="18" charset="0"/>
              </a:rPr>
              <a:t>М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43438" y="1285875"/>
            <a:ext cx="522287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</a:t>
            </a:r>
          </a:p>
        </p:txBody>
      </p:sp>
      <p:sp>
        <p:nvSpPr>
          <p:cNvPr id="26629" name="TextBox 6"/>
          <p:cNvSpPr txBox="1">
            <a:spLocks noChangeArrowheads="1"/>
          </p:cNvSpPr>
          <p:nvPr/>
        </p:nvSpPr>
        <p:spPr bwMode="auto">
          <a:xfrm>
            <a:off x="4357688" y="1785938"/>
            <a:ext cx="5222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2800" b="1">
                <a:latin typeface="Times New Roman" pitchFamily="18" charset="0"/>
                <a:cs typeface="Times New Roman" pitchFamily="18" charset="0"/>
              </a:rPr>
              <a:t>М</a:t>
            </a:r>
          </a:p>
        </p:txBody>
      </p:sp>
      <p:sp>
        <p:nvSpPr>
          <p:cNvPr id="26630" name="TextBox 7"/>
          <p:cNvSpPr txBox="1">
            <a:spLocks noChangeArrowheads="1"/>
          </p:cNvSpPr>
          <p:nvPr/>
        </p:nvSpPr>
        <p:spPr bwMode="auto">
          <a:xfrm>
            <a:off x="6143625" y="2000250"/>
            <a:ext cx="5222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2800" b="1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М</a:t>
            </a:r>
          </a:p>
        </p:txBody>
      </p:sp>
      <p:sp>
        <p:nvSpPr>
          <p:cNvPr id="26631" name="TextBox 8"/>
          <p:cNvSpPr txBox="1">
            <a:spLocks noChangeArrowheads="1"/>
          </p:cNvSpPr>
          <p:nvPr/>
        </p:nvSpPr>
        <p:spPr bwMode="auto">
          <a:xfrm>
            <a:off x="6357938" y="1571625"/>
            <a:ext cx="5222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28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</a:t>
            </a:r>
          </a:p>
        </p:txBody>
      </p:sp>
      <p:sp>
        <p:nvSpPr>
          <p:cNvPr id="26632" name="TextBox 9"/>
          <p:cNvSpPr txBox="1">
            <a:spLocks noChangeArrowheads="1"/>
          </p:cNvSpPr>
          <p:nvPr/>
        </p:nvSpPr>
        <p:spPr bwMode="auto">
          <a:xfrm>
            <a:off x="5929313" y="1143000"/>
            <a:ext cx="5222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2800" b="1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М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714625" y="3000375"/>
            <a:ext cx="522288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</a:t>
            </a:r>
          </a:p>
        </p:txBody>
      </p:sp>
      <p:sp>
        <p:nvSpPr>
          <p:cNvPr id="26634" name="TextBox 11"/>
          <p:cNvSpPr txBox="1">
            <a:spLocks noChangeArrowheads="1"/>
          </p:cNvSpPr>
          <p:nvPr/>
        </p:nvSpPr>
        <p:spPr bwMode="auto">
          <a:xfrm>
            <a:off x="2928938" y="2643188"/>
            <a:ext cx="5222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28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714625" y="2143125"/>
            <a:ext cx="522288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М</a:t>
            </a:r>
          </a:p>
        </p:txBody>
      </p:sp>
      <p:sp>
        <p:nvSpPr>
          <p:cNvPr id="26636" name="TextBox 13"/>
          <p:cNvSpPr txBox="1">
            <a:spLocks noChangeArrowheads="1"/>
          </p:cNvSpPr>
          <p:nvPr/>
        </p:nvSpPr>
        <p:spPr bwMode="auto">
          <a:xfrm>
            <a:off x="2857500" y="1714500"/>
            <a:ext cx="5222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</a:t>
            </a:r>
          </a:p>
        </p:txBody>
      </p:sp>
      <p:sp>
        <p:nvSpPr>
          <p:cNvPr id="26637" name="TextBox 14"/>
          <p:cNvSpPr txBox="1">
            <a:spLocks noChangeArrowheads="1"/>
          </p:cNvSpPr>
          <p:nvPr/>
        </p:nvSpPr>
        <p:spPr bwMode="auto">
          <a:xfrm>
            <a:off x="2714625" y="1143000"/>
            <a:ext cx="5222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2800" b="1" dirty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М</a:t>
            </a:r>
          </a:p>
        </p:txBody>
      </p:sp>
      <p:sp>
        <p:nvSpPr>
          <p:cNvPr id="26638" name="TextBox 15"/>
          <p:cNvSpPr txBox="1">
            <a:spLocks noChangeArrowheads="1"/>
          </p:cNvSpPr>
          <p:nvPr/>
        </p:nvSpPr>
        <p:spPr bwMode="auto">
          <a:xfrm>
            <a:off x="5143500" y="1071563"/>
            <a:ext cx="4270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</a:t>
            </a:r>
          </a:p>
        </p:txBody>
      </p:sp>
      <p:sp>
        <p:nvSpPr>
          <p:cNvPr id="26639" name="TextBox 16"/>
          <p:cNvSpPr txBox="1">
            <a:spLocks noChangeArrowheads="1"/>
          </p:cNvSpPr>
          <p:nvPr/>
        </p:nvSpPr>
        <p:spPr bwMode="auto">
          <a:xfrm>
            <a:off x="4643438" y="2857500"/>
            <a:ext cx="5222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</a:t>
            </a:r>
          </a:p>
        </p:txBody>
      </p:sp>
      <p:sp>
        <p:nvSpPr>
          <p:cNvPr id="26640" name="TextBox 17"/>
          <p:cNvSpPr txBox="1">
            <a:spLocks noChangeArrowheads="1"/>
          </p:cNvSpPr>
          <p:nvPr/>
        </p:nvSpPr>
        <p:spPr bwMode="auto">
          <a:xfrm>
            <a:off x="5929313" y="3000375"/>
            <a:ext cx="5222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2800" b="1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М</a:t>
            </a:r>
          </a:p>
        </p:txBody>
      </p:sp>
      <p:sp>
        <p:nvSpPr>
          <p:cNvPr id="26641" name="TextBox 18"/>
          <p:cNvSpPr txBox="1">
            <a:spLocks noChangeArrowheads="1"/>
          </p:cNvSpPr>
          <p:nvPr/>
        </p:nvSpPr>
        <p:spPr bwMode="auto">
          <a:xfrm>
            <a:off x="3714750" y="1071563"/>
            <a:ext cx="4270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</a:t>
            </a:r>
          </a:p>
        </p:txBody>
      </p:sp>
      <p:sp>
        <p:nvSpPr>
          <p:cNvPr id="26642" name="TextBox 19"/>
          <p:cNvSpPr txBox="1">
            <a:spLocks noChangeArrowheads="1"/>
          </p:cNvSpPr>
          <p:nvPr/>
        </p:nvSpPr>
        <p:spPr bwMode="auto">
          <a:xfrm>
            <a:off x="1857375" y="1143000"/>
            <a:ext cx="4270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20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</a:t>
            </a:r>
          </a:p>
        </p:txBody>
      </p:sp>
      <p:sp>
        <p:nvSpPr>
          <p:cNvPr id="26643" name="TextBox 20"/>
          <p:cNvSpPr txBox="1">
            <a:spLocks noChangeArrowheads="1"/>
          </p:cNvSpPr>
          <p:nvPr/>
        </p:nvSpPr>
        <p:spPr bwMode="auto">
          <a:xfrm>
            <a:off x="6286500" y="2571750"/>
            <a:ext cx="5222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2800" b="1">
                <a:solidFill>
                  <a:srgbClr val="66FF66"/>
                </a:solidFill>
                <a:latin typeface="Times New Roman" pitchFamily="18" charset="0"/>
                <a:cs typeface="Times New Roman" pitchFamily="18" charset="0"/>
              </a:rPr>
              <a:t>М</a:t>
            </a: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1187450" y="4149725"/>
            <a:ext cx="7169150" cy="143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8800" b="1" dirty="0">
                <a:latin typeface="Times New Roman" pitchFamily="18" charset="0"/>
                <a:cs typeface="Times New Roman" pitchFamily="18" charset="0"/>
              </a:rPr>
              <a:t>п   </a:t>
            </a:r>
            <a:r>
              <a:rPr lang="ru-RU" sz="8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    </a:t>
            </a:r>
            <a:r>
              <a:rPr lang="ru-RU" sz="8800" b="1" dirty="0">
                <a:latin typeface="Times New Roman" pitchFamily="18" charset="0"/>
                <a:cs typeface="Times New Roman" pitchFamily="18" charset="0"/>
              </a:rPr>
              <a:t>т   о    м</a:t>
            </a:r>
          </a:p>
        </p:txBody>
      </p:sp>
      <p:cxnSp>
        <p:nvCxnSpPr>
          <p:cNvPr id="25" name="Прямая соединительная линия 24"/>
          <p:cNvCxnSpPr/>
          <p:nvPr/>
        </p:nvCxnSpPr>
        <p:spPr>
          <a:xfrm rot="5400000">
            <a:off x="6120607" y="4185443"/>
            <a:ext cx="285750" cy="214313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3493923"/>
      </p:ext>
    </p:extLst>
  </p:cSld>
  <p:clrMapOvr>
    <a:masterClrMapping/>
  </p:clrMapOvr>
  <p:transition>
    <p:wipe dir="r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3286125" y="1500188"/>
            <a:ext cx="2357438" cy="1587"/>
          </a:xfrm>
          <a:prstGeom prst="line">
            <a:avLst/>
          </a:prstGeom>
          <a:ln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3357563" y="2714625"/>
            <a:ext cx="2214562" cy="1588"/>
          </a:xfrm>
          <a:prstGeom prst="line">
            <a:avLst/>
          </a:prstGeom>
          <a:ln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3286125" y="1785938"/>
            <a:ext cx="2357438" cy="1587"/>
          </a:xfrm>
          <a:prstGeom prst="line">
            <a:avLst/>
          </a:prstGeom>
          <a:ln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3357563" y="2071688"/>
            <a:ext cx="2286000" cy="1587"/>
          </a:xfrm>
          <a:prstGeom prst="line">
            <a:avLst/>
          </a:prstGeom>
          <a:ln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3357563" y="2357438"/>
            <a:ext cx="2286000" cy="1587"/>
          </a:xfrm>
          <a:prstGeom prst="line">
            <a:avLst/>
          </a:prstGeom>
          <a:ln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pSp>
        <p:nvGrpSpPr>
          <p:cNvPr id="10" name="Овал 9"/>
          <p:cNvGrpSpPr>
            <a:grpSpLocks/>
          </p:cNvGrpSpPr>
          <p:nvPr/>
        </p:nvGrpSpPr>
        <p:grpSpPr bwMode="auto">
          <a:xfrm>
            <a:off x="4297363" y="2749550"/>
            <a:ext cx="755650" cy="395288"/>
            <a:chOff x="2707" y="1732"/>
            <a:chExt cx="476" cy="249"/>
          </a:xfrm>
        </p:grpSpPr>
        <p:pic>
          <p:nvPicPr>
            <p:cNvPr id="29703" name="Овал 9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07" y="1732"/>
              <a:ext cx="476" cy="24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9704" name="Text Box 8"/>
            <p:cNvSpPr txBox="1">
              <a:spLocks noChangeArrowheads="1"/>
            </p:cNvSpPr>
            <p:nvPr/>
          </p:nvSpPr>
          <p:spPr bwMode="auto">
            <a:xfrm>
              <a:off x="2804" y="1781"/>
              <a:ext cx="287" cy="1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/>
              <a:endParaRPr lang="ru-RU">
                <a:solidFill>
                  <a:srgbClr val="FFFFFF"/>
                </a:solidFill>
              </a:endParaRPr>
            </a:p>
          </p:txBody>
        </p:sp>
      </p:grpSp>
      <p:cxnSp>
        <p:nvCxnSpPr>
          <p:cNvPr id="11" name="Прямая соединительная линия 10"/>
          <p:cNvCxnSpPr/>
          <p:nvPr/>
        </p:nvCxnSpPr>
        <p:spPr>
          <a:xfrm rot="5400000" flipH="1" flipV="1">
            <a:off x="4394200" y="2392363"/>
            <a:ext cx="1071563" cy="1587"/>
          </a:xfrm>
          <a:prstGeom prst="line">
            <a:avLst/>
          </a:prstGeom>
          <a:ln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9" name="Picture 21" descr="1148297808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908050"/>
            <a:ext cx="2193925" cy="216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Прямоугольник 29"/>
          <p:cNvSpPr/>
          <p:nvPr/>
        </p:nvSpPr>
        <p:spPr>
          <a:xfrm>
            <a:off x="684182" y="93636"/>
            <a:ext cx="482825" cy="144655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,</a:t>
            </a:r>
          </a:p>
        </p:txBody>
      </p:sp>
      <p:pic>
        <p:nvPicPr>
          <p:cNvPr id="32" name="Прямоугольник 31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613" y="-315913"/>
            <a:ext cx="2127250" cy="1878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TextBox 33"/>
          <p:cNvSpPr txBox="1"/>
          <p:nvPr/>
        </p:nvSpPr>
        <p:spPr>
          <a:xfrm>
            <a:off x="6429375" y="1571625"/>
            <a:ext cx="2143125" cy="18621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5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ТЬ</a:t>
            </a:r>
          </a:p>
        </p:txBody>
      </p:sp>
      <p:sp>
        <p:nvSpPr>
          <p:cNvPr id="36" name="TextBox 35"/>
          <p:cNvSpPr txBox="1">
            <a:spLocks noChangeArrowheads="1"/>
          </p:cNvSpPr>
          <p:nvPr/>
        </p:nvSpPr>
        <p:spPr bwMode="auto">
          <a:xfrm>
            <a:off x="755650" y="3789363"/>
            <a:ext cx="7643813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ru-RU" sz="8800" b="1" dirty="0">
                <a:latin typeface="Times New Roman" pitchFamily="18" charset="0"/>
                <a:cs typeface="Times New Roman" pitchFamily="18" charset="0"/>
              </a:rPr>
              <a:t>г  </a:t>
            </a:r>
            <a:r>
              <a:rPr lang="ru-RU" sz="8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  </a:t>
            </a:r>
            <a:r>
              <a:rPr lang="ru-RU" sz="8800" b="1" dirty="0">
                <a:latin typeface="Times New Roman" pitchFamily="18" charset="0"/>
                <a:cs typeface="Times New Roman" pitchFamily="18" charset="0"/>
              </a:rPr>
              <a:t>р е  т ь</a:t>
            </a:r>
          </a:p>
        </p:txBody>
      </p:sp>
      <p:cxnSp>
        <p:nvCxnSpPr>
          <p:cNvPr id="38" name="Прямая соединительная линия 37"/>
          <p:cNvCxnSpPr/>
          <p:nvPr/>
        </p:nvCxnSpPr>
        <p:spPr>
          <a:xfrm rot="5400000">
            <a:off x="5292725" y="4076701"/>
            <a:ext cx="357187" cy="21431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9048373"/>
      </p:ext>
    </p:extLst>
  </p:cSld>
  <p:clrMapOvr>
    <a:masterClrMapping/>
  </p:clrMapOvr>
  <p:transition>
    <p:wipe dir="r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Прямоугольник 1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7275" y="201613"/>
            <a:ext cx="1912938" cy="1712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" name="Прямая соединительная линия 10"/>
          <p:cNvCxnSpPr/>
          <p:nvPr/>
        </p:nvCxnSpPr>
        <p:spPr>
          <a:xfrm rot="10800000" flipV="1">
            <a:off x="4071938" y="928688"/>
            <a:ext cx="928687" cy="642937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16" name="Прямоугольник 15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3750" y="-268288"/>
            <a:ext cx="1824038" cy="1506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900113" y="3933825"/>
            <a:ext cx="7513637" cy="143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8800" b="1" dirty="0">
                <a:latin typeface="Times New Roman" pitchFamily="18" charset="0"/>
                <a:cs typeface="Times New Roman" pitchFamily="18" charset="0"/>
              </a:rPr>
              <a:t>г </a:t>
            </a:r>
            <a:r>
              <a:rPr lang="ru-RU" sz="8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  </a:t>
            </a:r>
            <a:r>
              <a:rPr lang="ru-RU" sz="8800" b="1" dirty="0">
                <a:latin typeface="Times New Roman" pitchFamily="18" charset="0"/>
                <a:cs typeface="Times New Roman" pitchFamily="18" charset="0"/>
              </a:rPr>
              <a:t>р  </a:t>
            </a:r>
            <a:r>
              <a:rPr lang="ru-RU" sz="8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8800" b="1" dirty="0">
                <a:latin typeface="Times New Roman" pitchFamily="18" charset="0"/>
                <a:cs typeface="Times New Roman" pitchFamily="18" charset="0"/>
              </a:rPr>
              <a:t>з  о н т</a:t>
            </a:r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 rot="5400000">
            <a:off x="6407944" y="4112419"/>
            <a:ext cx="285750" cy="21431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30754" name="Picture 34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765175"/>
            <a:ext cx="2808288" cy="2808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 descr="C:\Users\Кабинет 21\Desktop\847991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20523"/>
            <a:ext cx="3189734" cy="2141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2707907"/>
      </p:ext>
    </p:extLst>
  </p:cSld>
  <p:clrMapOvr>
    <a:masterClrMapping/>
  </p:clrMapOvr>
  <p:transition>
    <p:wipe dir="r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286388"/>
            <a:ext cx="5867400" cy="96201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Народные загадки о животных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85720" y="857232"/>
            <a:ext cx="2509838" cy="5400676"/>
          </a:xfrm>
        </p:spPr>
        <p:txBody>
          <a:bodyPr/>
          <a:lstStyle/>
          <a:p>
            <a:r>
              <a:rPr lang="ru-RU" dirty="0" smtClean="0"/>
              <a:t>1. На сене лежит, сама не ест  и другим не даёт.</a:t>
            </a:r>
          </a:p>
          <a:p>
            <a:r>
              <a:rPr lang="ru-RU" dirty="0" smtClean="0"/>
              <a:t>2. Шапочка серенькая, </a:t>
            </a:r>
            <a:r>
              <a:rPr lang="ru-RU" dirty="0" err="1" smtClean="0"/>
              <a:t>жилеточка</a:t>
            </a:r>
            <a:r>
              <a:rPr lang="ru-RU" dirty="0" smtClean="0"/>
              <a:t> нетканая, кафтанчик рябенький, а ходит босиком. </a:t>
            </a:r>
          </a:p>
          <a:p>
            <a:r>
              <a:rPr lang="ru-RU" dirty="0" smtClean="0"/>
              <a:t>3. По горам, по долам ходит шуба да кафтан.</a:t>
            </a:r>
          </a:p>
          <a:p>
            <a:r>
              <a:rPr lang="ru-RU" dirty="0" smtClean="0"/>
              <a:t>4. Бела как снег, зелена как лук, черна как жук,</a:t>
            </a:r>
            <a:r>
              <a:rPr lang="ru-RU" dirty="0"/>
              <a:t> </a:t>
            </a:r>
            <a:r>
              <a:rPr lang="ru-RU" dirty="0" smtClean="0"/>
              <a:t>поёт как бес, повёртка в лес.</a:t>
            </a:r>
          </a:p>
          <a:p>
            <a:r>
              <a:rPr lang="ru-RU" dirty="0" smtClean="0"/>
              <a:t>5. Летом отдыхает, зимой гуляет.</a:t>
            </a:r>
          </a:p>
          <a:p>
            <a:r>
              <a:rPr lang="ru-RU" dirty="0" smtClean="0"/>
              <a:t>6. Рыжая птичница пришла в курятник порядки наводить.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715272" y="1000108"/>
            <a:ext cx="1029154" cy="22405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4143372" y="2357430"/>
            <a:ext cx="500066" cy="35719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643438" y="2357430"/>
            <a:ext cx="500066" cy="35719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143636" y="2357430"/>
            <a:ext cx="500066" cy="35719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143504" y="2357430"/>
            <a:ext cx="500066" cy="35719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643570" y="2357430"/>
            <a:ext cx="500066" cy="35719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643702" y="2357430"/>
            <a:ext cx="500066" cy="35719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5143504" y="2714620"/>
            <a:ext cx="500066" cy="35719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7143768" y="2714620"/>
            <a:ext cx="500066" cy="35719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6643702" y="2714620"/>
            <a:ext cx="500066" cy="35719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6143636" y="2714620"/>
            <a:ext cx="500066" cy="35719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7643834" y="3786190"/>
            <a:ext cx="500066" cy="35719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5643570" y="3071810"/>
            <a:ext cx="500066" cy="35719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6143636" y="3071810"/>
            <a:ext cx="500066" cy="35719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6643702" y="3071810"/>
            <a:ext cx="500066" cy="35719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7143768" y="3071810"/>
            <a:ext cx="500066" cy="35719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5143504" y="3071810"/>
            <a:ext cx="500066" cy="35719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5143504" y="3786190"/>
            <a:ext cx="500066" cy="35719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7143768" y="3786190"/>
            <a:ext cx="500066" cy="35719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7643834" y="3429000"/>
            <a:ext cx="500066" cy="35719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5643570" y="3429000"/>
            <a:ext cx="500066" cy="35719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3" name="Прямоугольник 32"/>
          <p:cNvSpPr/>
          <p:nvPr/>
        </p:nvSpPr>
        <p:spPr>
          <a:xfrm>
            <a:off x="6143636" y="3429000"/>
            <a:ext cx="500066" cy="35719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7143768" y="3429000"/>
            <a:ext cx="500066" cy="35719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6143636" y="4143380"/>
            <a:ext cx="500066" cy="35719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8" name="Прямоугольник 37"/>
          <p:cNvSpPr/>
          <p:nvPr/>
        </p:nvSpPr>
        <p:spPr>
          <a:xfrm>
            <a:off x="3643306" y="4143380"/>
            <a:ext cx="500066" cy="35719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9" name="Прямоугольник 38"/>
          <p:cNvSpPr/>
          <p:nvPr/>
        </p:nvSpPr>
        <p:spPr>
          <a:xfrm>
            <a:off x="5143504" y="4143380"/>
            <a:ext cx="500066" cy="35719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4643438" y="4143380"/>
            <a:ext cx="500066" cy="35719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5643570" y="3786190"/>
            <a:ext cx="500066" cy="35719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2" name="Прямоугольник 41"/>
          <p:cNvSpPr/>
          <p:nvPr/>
        </p:nvSpPr>
        <p:spPr>
          <a:xfrm>
            <a:off x="5643570" y="4143380"/>
            <a:ext cx="500066" cy="35719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3" name="Прямоугольник 42"/>
          <p:cNvSpPr/>
          <p:nvPr/>
        </p:nvSpPr>
        <p:spPr>
          <a:xfrm>
            <a:off x="4143372" y="4143380"/>
            <a:ext cx="500066" cy="35719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4" name="Прямоугольник 43"/>
          <p:cNvSpPr/>
          <p:nvPr/>
        </p:nvSpPr>
        <p:spPr>
          <a:xfrm>
            <a:off x="6143636" y="3786190"/>
            <a:ext cx="500066" cy="35719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6643702" y="3786190"/>
            <a:ext cx="500066" cy="35719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7" name="TextBox 46"/>
          <p:cNvSpPr txBox="1"/>
          <p:nvPr/>
        </p:nvSpPr>
        <p:spPr>
          <a:xfrm>
            <a:off x="3786182" y="2357430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1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286248" y="2714620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2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786314" y="3071810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3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214942" y="3429000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4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4286248" y="3786190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5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286116" y="4143380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6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4286248" y="2357430"/>
            <a:ext cx="214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54" name="TextBox 53"/>
          <p:cNvSpPr txBox="1"/>
          <p:nvPr/>
        </p:nvSpPr>
        <p:spPr>
          <a:xfrm>
            <a:off x="4786314" y="2357430"/>
            <a:ext cx="214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55" name="TextBox 54"/>
          <p:cNvSpPr txBox="1"/>
          <p:nvPr/>
        </p:nvSpPr>
        <p:spPr>
          <a:xfrm>
            <a:off x="5286380" y="2357430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</a:t>
            </a:r>
            <a:endParaRPr lang="ru-RU" dirty="0"/>
          </a:p>
        </p:txBody>
      </p:sp>
      <p:sp>
        <p:nvSpPr>
          <p:cNvPr id="56" name="TextBox 55"/>
          <p:cNvSpPr txBox="1"/>
          <p:nvPr/>
        </p:nvSpPr>
        <p:spPr>
          <a:xfrm>
            <a:off x="5786446" y="2357430"/>
            <a:ext cx="214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57" name="TextBox 56"/>
          <p:cNvSpPr txBox="1"/>
          <p:nvPr/>
        </p:nvSpPr>
        <p:spPr>
          <a:xfrm>
            <a:off x="6286512" y="2357430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58" name="TextBox 57"/>
          <p:cNvSpPr txBox="1"/>
          <p:nvPr/>
        </p:nvSpPr>
        <p:spPr>
          <a:xfrm>
            <a:off x="6786578" y="2357430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59" name="TextBox 58"/>
          <p:cNvSpPr txBox="1"/>
          <p:nvPr/>
        </p:nvSpPr>
        <p:spPr>
          <a:xfrm>
            <a:off x="6286512" y="2714620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60" name="TextBox 59"/>
          <p:cNvSpPr txBox="1"/>
          <p:nvPr/>
        </p:nvSpPr>
        <p:spPr>
          <a:xfrm>
            <a:off x="4786314" y="2714620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61" name="TextBox 60"/>
          <p:cNvSpPr txBox="1"/>
          <p:nvPr/>
        </p:nvSpPr>
        <p:spPr>
          <a:xfrm>
            <a:off x="6786578" y="2714620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62" name="TextBox 61"/>
          <p:cNvSpPr txBox="1"/>
          <p:nvPr/>
        </p:nvSpPr>
        <p:spPr>
          <a:xfrm>
            <a:off x="7286644" y="2714620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63" name="TextBox 62"/>
          <p:cNvSpPr txBox="1"/>
          <p:nvPr/>
        </p:nvSpPr>
        <p:spPr>
          <a:xfrm>
            <a:off x="5286380" y="3071810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</a:t>
            </a:r>
            <a:endParaRPr lang="ru-RU" dirty="0"/>
          </a:p>
        </p:txBody>
      </p:sp>
      <p:sp>
        <p:nvSpPr>
          <p:cNvPr id="64" name="TextBox 63"/>
          <p:cNvSpPr txBox="1"/>
          <p:nvPr/>
        </p:nvSpPr>
        <p:spPr>
          <a:xfrm>
            <a:off x="5715008" y="3071810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65" name="TextBox 64"/>
          <p:cNvSpPr txBox="1"/>
          <p:nvPr/>
        </p:nvSpPr>
        <p:spPr>
          <a:xfrm>
            <a:off x="6286512" y="3071810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66" name="TextBox 65"/>
          <p:cNvSpPr txBox="1"/>
          <p:nvPr/>
        </p:nvSpPr>
        <p:spPr>
          <a:xfrm>
            <a:off x="6786578" y="3071810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67" name="TextBox 66"/>
          <p:cNvSpPr txBox="1"/>
          <p:nvPr/>
        </p:nvSpPr>
        <p:spPr>
          <a:xfrm>
            <a:off x="7286644" y="3071810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68" name="Прямоугольник 67"/>
          <p:cNvSpPr/>
          <p:nvPr/>
        </p:nvSpPr>
        <p:spPr>
          <a:xfrm>
            <a:off x="8143900" y="3429000"/>
            <a:ext cx="500066" cy="35719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0" name="TextBox 69"/>
          <p:cNvSpPr txBox="1"/>
          <p:nvPr/>
        </p:nvSpPr>
        <p:spPr>
          <a:xfrm>
            <a:off x="5715008" y="3429000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71" name="TextBox 70"/>
          <p:cNvSpPr txBox="1"/>
          <p:nvPr/>
        </p:nvSpPr>
        <p:spPr>
          <a:xfrm>
            <a:off x="7286644" y="3429000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72" name="TextBox 71"/>
          <p:cNvSpPr txBox="1"/>
          <p:nvPr/>
        </p:nvSpPr>
        <p:spPr>
          <a:xfrm>
            <a:off x="5786446" y="2714620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73" name="TextBox 72"/>
          <p:cNvSpPr txBox="1"/>
          <p:nvPr/>
        </p:nvSpPr>
        <p:spPr>
          <a:xfrm>
            <a:off x="6286512" y="3429000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74" name="TextBox 73"/>
          <p:cNvSpPr txBox="1"/>
          <p:nvPr/>
        </p:nvSpPr>
        <p:spPr>
          <a:xfrm>
            <a:off x="7715272" y="3429000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75" name="TextBox 74"/>
          <p:cNvSpPr txBox="1"/>
          <p:nvPr/>
        </p:nvSpPr>
        <p:spPr>
          <a:xfrm>
            <a:off x="8215338" y="3429000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76" name="Прямоугольник 75"/>
          <p:cNvSpPr/>
          <p:nvPr/>
        </p:nvSpPr>
        <p:spPr>
          <a:xfrm>
            <a:off x="4643438" y="3786190"/>
            <a:ext cx="500066" cy="35719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7" name="TextBox 76"/>
          <p:cNvSpPr txBox="1"/>
          <p:nvPr/>
        </p:nvSpPr>
        <p:spPr>
          <a:xfrm>
            <a:off x="4786314" y="3786190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</a:t>
            </a:r>
            <a:endParaRPr lang="ru-RU" dirty="0"/>
          </a:p>
        </p:txBody>
      </p:sp>
      <p:sp>
        <p:nvSpPr>
          <p:cNvPr id="78" name="TextBox 77"/>
          <p:cNvSpPr txBox="1"/>
          <p:nvPr/>
        </p:nvSpPr>
        <p:spPr>
          <a:xfrm>
            <a:off x="5214942" y="3786190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79" name="TextBox 78"/>
          <p:cNvSpPr txBox="1"/>
          <p:nvPr/>
        </p:nvSpPr>
        <p:spPr>
          <a:xfrm>
            <a:off x="5715008" y="3786190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</a:t>
            </a:r>
            <a:endParaRPr lang="ru-RU" dirty="0"/>
          </a:p>
        </p:txBody>
      </p:sp>
      <p:sp>
        <p:nvSpPr>
          <p:cNvPr id="80" name="TextBox 79"/>
          <p:cNvSpPr txBox="1"/>
          <p:nvPr/>
        </p:nvSpPr>
        <p:spPr>
          <a:xfrm>
            <a:off x="6286512" y="3786190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81" name="TextBox 80"/>
          <p:cNvSpPr txBox="1"/>
          <p:nvPr/>
        </p:nvSpPr>
        <p:spPr>
          <a:xfrm>
            <a:off x="6786578" y="3786190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82" name="TextBox 81"/>
          <p:cNvSpPr txBox="1"/>
          <p:nvPr/>
        </p:nvSpPr>
        <p:spPr>
          <a:xfrm>
            <a:off x="7286644" y="3786190"/>
            <a:ext cx="214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</a:t>
            </a:r>
            <a:endParaRPr lang="ru-RU" dirty="0"/>
          </a:p>
        </p:txBody>
      </p:sp>
      <p:sp>
        <p:nvSpPr>
          <p:cNvPr id="83" name="TextBox 82"/>
          <p:cNvSpPr txBox="1"/>
          <p:nvPr/>
        </p:nvSpPr>
        <p:spPr>
          <a:xfrm>
            <a:off x="7715272" y="3786190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ь</a:t>
            </a:r>
            <a:endParaRPr lang="ru-RU" dirty="0"/>
          </a:p>
        </p:txBody>
      </p:sp>
      <p:sp>
        <p:nvSpPr>
          <p:cNvPr id="84" name="TextBox 83"/>
          <p:cNvSpPr txBox="1"/>
          <p:nvPr/>
        </p:nvSpPr>
        <p:spPr>
          <a:xfrm>
            <a:off x="3714744" y="4143380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85" name="TextBox 84"/>
          <p:cNvSpPr txBox="1"/>
          <p:nvPr/>
        </p:nvSpPr>
        <p:spPr>
          <a:xfrm>
            <a:off x="4286248" y="4143380"/>
            <a:ext cx="214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86" name="TextBox 85"/>
          <p:cNvSpPr txBox="1"/>
          <p:nvPr/>
        </p:nvSpPr>
        <p:spPr>
          <a:xfrm>
            <a:off x="4786314" y="4143380"/>
            <a:ext cx="214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87" name="TextBox 86"/>
          <p:cNvSpPr txBox="1"/>
          <p:nvPr/>
        </p:nvSpPr>
        <p:spPr>
          <a:xfrm>
            <a:off x="5214942" y="4143380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88" name="TextBox 87"/>
          <p:cNvSpPr txBox="1"/>
          <p:nvPr/>
        </p:nvSpPr>
        <p:spPr>
          <a:xfrm>
            <a:off x="5715008" y="4143380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ц</a:t>
            </a:r>
            <a:endParaRPr lang="ru-RU" dirty="0"/>
          </a:p>
        </p:txBody>
      </p:sp>
      <p:sp>
        <p:nvSpPr>
          <p:cNvPr id="89" name="TextBox 88"/>
          <p:cNvSpPr txBox="1"/>
          <p:nvPr/>
        </p:nvSpPr>
        <p:spPr>
          <a:xfrm>
            <a:off x="6286512" y="4143380"/>
            <a:ext cx="214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cxnSp>
        <p:nvCxnSpPr>
          <p:cNvPr id="94" name="Прямая соединительная линия 93"/>
          <p:cNvCxnSpPr/>
          <p:nvPr/>
        </p:nvCxnSpPr>
        <p:spPr>
          <a:xfrm rot="5400000" flipH="1" flipV="1">
            <a:off x="5078313" y="3421959"/>
            <a:ext cx="2129852" cy="794"/>
          </a:xfrm>
          <a:prstGeom prst="line">
            <a:avLst/>
          </a:prstGeom>
          <a:ln w="571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9" name="Прямая соединительная линия 98"/>
          <p:cNvCxnSpPr/>
          <p:nvPr/>
        </p:nvCxnSpPr>
        <p:spPr>
          <a:xfrm>
            <a:off x="6143636" y="2357430"/>
            <a:ext cx="500066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Прямая соединительная линия 100"/>
          <p:cNvCxnSpPr/>
          <p:nvPr/>
        </p:nvCxnSpPr>
        <p:spPr>
          <a:xfrm rot="5400000">
            <a:off x="5572132" y="3429000"/>
            <a:ext cx="2143140" cy="1588"/>
          </a:xfrm>
          <a:prstGeom prst="line">
            <a:avLst/>
          </a:prstGeom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Прямая соединительная линия 102"/>
          <p:cNvCxnSpPr/>
          <p:nvPr/>
        </p:nvCxnSpPr>
        <p:spPr>
          <a:xfrm>
            <a:off x="6143636" y="4500570"/>
            <a:ext cx="500066" cy="1588"/>
          </a:xfrm>
          <a:prstGeom prst="line">
            <a:avLst/>
          </a:prstGeom>
          <a:ln w="571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TextBox 104"/>
          <p:cNvSpPr txBox="1"/>
          <p:nvPr/>
        </p:nvSpPr>
        <p:spPr>
          <a:xfrm>
            <a:off x="6786578" y="3429000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106" name="Прямоугольник 105"/>
          <p:cNvSpPr/>
          <p:nvPr/>
        </p:nvSpPr>
        <p:spPr>
          <a:xfrm>
            <a:off x="4643438" y="2714620"/>
            <a:ext cx="500066" cy="35719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7" name="TextBox 106"/>
          <p:cNvSpPr txBox="1"/>
          <p:nvPr/>
        </p:nvSpPr>
        <p:spPr>
          <a:xfrm>
            <a:off x="5286380" y="2714620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929454" y="4286256"/>
            <a:ext cx="1071570" cy="807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flipH="1">
            <a:off x="2928926" y="2857496"/>
            <a:ext cx="1685454" cy="1128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071934" y="642918"/>
            <a:ext cx="2143140" cy="1583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 dir="r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5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5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60"/>
                            </p:stCondLst>
                            <p:childTnLst>
                              <p:par>
                                <p:cTn id="1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5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5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40"/>
                            </p:stCondLst>
                            <p:childTnLst>
                              <p:par>
                                <p:cTn id="2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5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5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20"/>
                            </p:stCondLst>
                            <p:childTnLst>
                              <p:par>
                                <p:cTn id="2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"/>
                            </p:stCondLst>
                            <p:childTnLst>
                              <p:par>
                                <p:cTn id="3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80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80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80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4" dur="80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5" dur="80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80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80"/>
                            </p:stCondLst>
                            <p:childTnLst>
                              <p:par>
                                <p:cTn id="48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0" dur="8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1" dur="8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8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60"/>
                            </p:stCondLst>
                            <p:childTnLst>
                              <p:par>
                                <p:cTn id="54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6" dur="80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7" dur="80"/>
                                        <p:tgtEl>
                                          <p:spTgt spid="7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80"/>
                                        <p:tgtEl>
                                          <p:spTgt spid="7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40"/>
                            </p:stCondLst>
                            <p:childTnLst>
                              <p:par>
                                <p:cTn id="60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2" dur="80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3" dur="80"/>
                                        <p:tgtEl>
                                          <p:spTgt spid="5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80"/>
                                        <p:tgtEl>
                                          <p:spTgt spid="5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20"/>
                            </p:stCondLst>
                            <p:childTnLst>
                              <p:par>
                                <p:cTn id="66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8" dur="80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9" dur="80"/>
                                        <p:tgtEl>
                                          <p:spTgt spid="6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80"/>
                                        <p:tgtEl>
                                          <p:spTgt spid="6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400"/>
                            </p:stCondLst>
                            <p:childTnLst>
                              <p:par>
                                <p:cTn id="72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4" dur="80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5" dur="80"/>
                                        <p:tgtEl>
                                          <p:spTgt spid="6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80"/>
                                        <p:tgtEl>
                                          <p:spTgt spid="6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1" dur="80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2" dur="80"/>
                                        <p:tgtEl>
                                          <p:spTgt spid="6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3" dur="80"/>
                                        <p:tgtEl>
                                          <p:spTgt spid="6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"/>
                            </p:stCondLst>
                            <p:childTnLst>
                              <p:par>
                                <p:cTn id="8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7" dur="80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8" dur="80"/>
                                        <p:tgtEl>
                                          <p:spTgt spid="6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9" dur="80"/>
                                        <p:tgtEl>
                                          <p:spTgt spid="6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60"/>
                            </p:stCondLst>
                            <p:childTnLst>
                              <p:par>
                                <p:cTn id="9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3" dur="80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4" dur="80"/>
                                        <p:tgtEl>
                                          <p:spTgt spid="6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5" dur="80"/>
                                        <p:tgtEl>
                                          <p:spTgt spid="6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240"/>
                            </p:stCondLst>
                            <p:childTnLst>
                              <p:par>
                                <p:cTn id="9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9" dur="80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00" dur="80"/>
                                        <p:tgtEl>
                                          <p:spTgt spid="6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1" dur="80"/>
                                        <p:tgtEl>
                                          <p:spTgt spid="6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320"/>
                            </p:stCondLst>
                            <p:childTnLst>
                              <p:par>
                                <p:cTn id="10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05" dur="80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06" dur="80"/>
                                        <p:tgtEl>
                                          <p:spTgt spid="6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7" dur="80"/>
                                        <p:tgtEl>
                                          <p:spTgt spid="6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2" dur="80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3" dur="80"/>
                                        <p:tgtEl>
                                          <p:spTgt spid="7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4" dur="80"/>
                                        <p:tgtEl>
                                          <p:spTgt spid="7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80"/>
                            </p:stCondLst>
                            <p:childTnLst>
                              <p:par>
                                <p:cTn id="116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8" dur="80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9" dur="80"/>
                                        <p:tgtEl>
                                          <p:spTgt spid="7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0" dur="80"/>
                                        <p:tgtEl>
                                          <p:spTgt spid="7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60"/>
                            </p:stCondLst>
                            <p:childTnLst>
                              <p:par>
                                <p:cTn id="122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4" dur="80"/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5" dur="80"/>
                                        <p:tgtEl>
                                          <p:spTgt spid="10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6" dur="80"/>
                                        <p:tgtEl>
                                          <p:spTgt spid="10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240"/>
                            </p:stCondLst>
                            <p:childTnLst>
                              <p:par>
                                <p:cTn id="128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0" dur="80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1" dur="80"/>
                                        <p:tgtEl>
                                          <p:spTgt spid="7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2" dur="80"/>
                                        <p:tgtEl>
                                          <p:spTgt spid="7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320"/>
                            </p:stCondLst>
                            <p:childTnLst>
                              <p:par>
                                <p:cTn id="134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6" dur="80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7" dur="80"/>
                                        <p:tgtEl>
                                          <p:spTgt spid="7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8" dur="80"/>
                                        <p:tgtEl>
                                          <p:spTgt spid="7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400"/>
                            </p:stCondLst>
                            <p:childTnLst>
                              <p:par>
                                <p:cTn id="140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2" dur="80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3" dur="80"/>
                                        <p:tgtEl>
                                          <p:spTgt spid="7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4" dur="80"/>
                                        <p:tgtEl>
                                          <p:spTgt spid="7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9" dur="80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0" dur="80"/>
                                        <p:tgtEl>
                                          <p:spTgt spid="7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1" dur="80"/>
                                        <p:tgtEl>
                                          <p:spTgt spid="7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80"/>
                            </p:stCondLst>
                            <p:childTnLst>
                              <p:par>
                                <p:cTn id="15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5" dur="80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6" dur="80"/>
                                        <p:tgtEl>
                                          <p:spTgt spid="7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7" dur="80"/>
                                        <p:tgtEl>
                                          <p:spTgt spid="7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160"/>
                            </p:stCondLst>
                            <p:childTnLst>
                              <p:par>
                                <p:cTn id="15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61" dur="80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2" dur="80"/>
                                        <p:tgtEl>
                                          <p:spTgt spid="7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3" dur="80"/>
                                        <p:tgtEl>
                                          <p:spTgt spid="7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240"/>
                            </p:stCondLst>
                            <p:childTnLst>
                              <p:par>
                                <p:cTn id="16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67" dur="80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8" dur="80"/>
                                        <p:tgtEl>
                                          <p:spTgt spid="8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9" dur="80"/>
                                        <p:tgtEl>
                                          <p:spTgt spid="8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320"/>
                            </p:stCondLst>
                            <p:childTnLst>
                              <p:par>
                                <p:cTn id="17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3" dur="80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74" dur="80"/>
                                        <p:tgtEl>
                                          <p:spTgt spid="8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5" dur="80"/>
                                        <p:tgtEl>
                                          <p:spTgt spid="8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400"/>
                            </p:stCondLst>
                            <p:childTnLst>
                              <p:par>
                                <p:cTn id="17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9" dur="80"/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0" dur="80"/>
                                        <p:tgtEl>
                                          <p:spTgt spid="8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1" dur="80"/>
                                        <p:tgtEl>
                                          <p:spTgt spid="8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480"/>
                            </p:stCondLst>
                            <p:childTnLst>
                              <p:par>
                                <p:cTn id="18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5" dur="80"/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6" dur="80"/>
                                        <p:tgtEl>
                                          <p:spTgt spid="8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7" dur="80"/>
                                        <p:tgtEl>
                                          <p:spTgt spid="8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2" dur="80"/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3" dur="80"/>
                                        <p:tgtEl>
                                          <p:spTgt spid="8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4" dur="80"/>
                                        <p:tgtEl>
                                          <p:spTgt spid="8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" fill="hold">
                            <p:stCondLst>
                              <p:cond delay="80"/>
                            </p:stCondLst>
                            <p:childTnLst>
                              <p:par>
                                <p:cTn id="196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8" dur="80"/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9" dur="80"/>
                                        <p:tgtEl>
                                          <p:spTgt spid="8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0" dur="80"/>
                                        <p:tgtEl>
                                          <p:spTgt spid="8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" fill="hold">
                            <p:stCondLst>
                              <p:cond delay="160"/>
                            </p:stCondLst>
                            <p:childTnLst>
                              <p:par>
                                <p:cTn id="202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4" dur="80"/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5" dur="80"/>
                                        <p:tgtEl>
                                          <p:spTgt spid="8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6" dur="80"/>
                                        <p:tgtEl>
                                          <p:spTgt spid="8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" fill="hold">
                            <p:stCondLst>
                              <p:cond delay="240"/>
                            </p:stCondLst>
                            <p:childTnLst>
                              <p:par>
                                <p:cTn id="208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0" dur="80"/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1" dur="80"/>
                                        <p:tgtEl>
                                          <p:spTgt spid="8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2" dur="80"/>
                                        <p:tgtEl>
                                          <p:spTgt spid="8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" fill="hold">
                            <p:stCondLst>
                              <p:cond delay="320"/>
                            </p:stCondLst>
                            <p:childTnLst>
                              <p:par>
                                <p:cTn id="214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6" dur="80"/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7" dur="80"/>
                                        <p:tgtEl>
                                          <p:spTgt spid="8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8" dur="80"/>
                                        <p:tgtEl>
                                          <p:spTgt spid="8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" fill="hold">
                            <p:stCondLst>
                              <p:cond delay="400"/>
                            </p:stCondLst>
                            <p:childTnLst>
                              <p:par>
                                <p:cTn id="220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2" dur="80"/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3" dur="80"/>
                                        <p:tgtEl>
                                          <p:spTgt spid="8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4" dur="80"/>
                                        <p:tgtEl>
                                          <p:spTgt spid="8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70" grpId="0"/>
      <p:bldP spid="71" grpId="0"/>
      <p:bldP spid="72" grpId="0"/>
      <p:bldP spid="73" grpId="0"/>
      <p:bldP spid="74" grpId="0"/>
      <p:bldP spid="75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  <p:bldP spid="86" grpId="0"/>
      <p:bldP spid="87" grpId="0"/>
      <p:bldP spid="88" grpId="0"/>
      <p:bldP spid="89" grpId="0"/>
      <p:bldP spid="105" grpId="0"/>
      <p:bldP spid="10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96" name="TextBox 47"/>
          <p:cNvSpPr txBox="1">
            <a:spLocks noChangeArrowheads="1"/>
          </p:cNvSpPr>
          <p:nvPr/>
        </p:nvSpPr>
        <p:spPr bwMode="auto">
          <a:xfrm>
            <a:off x="1908175" y="4365625"/>
            <a:ext cx="5982728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8800" b="1" dirty="0">
                <a:latin typeface="Times New Roman" pitchFamily="18" charset="0"/>
                <a:cs typeface="Times New Roman" pitchFamily="18" charset="0"/>
              </a:rPr>
              <a:t>о  к   </a:t>
            </a:r>
            <a:r>
              <a:rPr lang="ru-RU" sz="8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  </a:t>
            </a:r>
            <a:r>
              <a:rPr lang="ru-RU" sz="8800" b="1" dirty="0">
                <a:latin typeface="Times New Roman" pitchFamily="18" charset="0"/>
                <a:cs typeface="Times New Roman" pitchFamily="18" charset="0"/>
              </a:rPr>
              <a:t>л   </a:t>
            </a:r>
            <a:r>
              <a:rPr lang="ru-RU" sz="8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cxnSp>
        <p:nvCxnSpPr>
          <p:cNvPr id="50" name="Прямая соединительная линия 49"/>
          <p:cNvCxnSpPr/>
          <p:nvPr/>
        </p:nvCxnSpPr>
        <p:spPr>
          <a:xfrm rot="5400000">
            <a:off x="2428875" y="4643438"/>
            <a:ext cx="357188" cy="21431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52" name="Прямоугольник 5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025" y="1557338"/>
            <a:ext cx="1871663" cy="180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804" name="Picture 60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1196975"/>
            <a:ext cx="2711450" cy="3068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805" name="Picture 61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772444" y="1412875"/>
            <a:ext cx="2212975" cy="221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25969085"/>
      </p:ext>
    </p:extLst>
  </p:cSld>
  <p:clrMapOvr>
    <a:masterClrMapping/>
  </p:clrMapOvr>
  <p:transition>
    <p:wipe dir="r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9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Выпишите словарные слова. Подчеркните в них «опасные места».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5" name="Содержимое 5" descr="Отсканировано 28.09.2008 0-04 (2).bmp"/>
          <p:cNvPicPr>
            <a:picLocks noGrp="1" noChangeAspect="1"/>
          </p:cNvPicPr>
          <p:nvPr>
            <p:ph type="pic" idx="1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3143240" y="928670"/>
            <a:ext cx="5572164" cy="405248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ctr"/>
            <a:r>
              <a:rPr lang="ru-RU" sz="2000" dirty="0" smtClean="0"/>
              <a:t>В этих плетёнках вписаны названия  одиннадцати домашних животных. Пять из них вы прочитаете слева направо по горизонтали, остальные шесть найдете, читая сверху вниз по вертикали.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r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357298"/>
            <a:ext cx="2362200" cy="4768865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В кроссворде спрятались названия животных. Найди их.</a:t>
            </a:r>
            <a:endParaRPr lang="ru-RU" sz="2400" dirty="0"/>
          </a:p>
        </p:txBody>
      </p:sp>
      <p:pic>
        <p:nvPicPr>
          <p:cNvPr id="5" name="Содержимое 5" descr="kros25.gif"/>
          <p:cNvPicPr>
            <a:picLocks noGrp="1" noChangeAspect="1"/>
          </p:cNvPicPr>
          <p:nvPr>
            <p:ph sz="quarter" idx="1"/>
          </p:nvPr>
        </p:nvPicPr>
        <p:blipFill>
          <a:blip r:embed="rId3" cstate="screen"/>
          <a:stretch>
            <a:fillRect/>
          </a:stretch>
        </p:blipFill>
        <p:spPr>
          <a:xfrm>
            <a:off x="3071802" y="928670"/>
            <a:ext cx="5768619" cy="3643338"/>
          </a:xfrm>
        </p:spPr>
      </p:pic>
      <p:sp>
        <p:nvSpPr>
          <p:cNvPr id="7" name="TextBox 6"/>
          <p:cNvSpPr txBox="1"/>
          <p:nvPr/>
        </p:nvSpPr>
        <p:spPr>
          <a:xfrm>
            <a:off x="3357554" y="4714884"/>
            <a:ext cx="52149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Выпишите словарные слова. Подчеркните в них «опасные места».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wipe dir="r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dirty="0" smtClean="0">
                <a:solidFill>
                  <a:schemeClr val="accent1"/>
                </a:solidFill>
              </a:rPr>
              <a:t>Найди слова:</a:t>
            </a:r>
            <a:endParaRPr lang="ru-RU" sz="4400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>
              <a:buNone/>
            </a:pPr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14480" y="1785926"/>
            <a:ext cx="3714776" cy="267765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endParaRPr lang="ru-RU" sz="7200" b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/>
            <a:r>
              <a:rPr lang="ru-RU" sz="9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оро</a:t>
            </a:r>
            <a:endParaRPr lang="ru-RU" sz="96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643570" y="1000108"/>
            <a:ext cx="1681871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96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ва</a:t>
            </a:r>
            <a:endParaRPr lang="ru-RU" sz="96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715140" y="2071678"/>
            <a:ext cx="1792478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96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на</a:t>
            </a:r>
            <a:endParaRPr lang="ru-RU" sz="96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715140" y="3214686"/>
            <a:ext cx="1707520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9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ка</a:t>
            </a:r>
            <a:endParaRPr lang="ru-RU" sz="96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786446" y="4572008"/>
            <a:ext cx="2541081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9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бей</a:t>
            </a:r>
            <a:endParaRPr lang="ru-RU" sz="96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42910" y="2714620"/>
            <a:ext cx="838692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9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</a:t>
            </a:r>
            <a:endParaRPr lang="ru-RU" sz="96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214414" y="1571612"/>
            <a:ext cx="947696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9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</a:t>
            </a:r>
            <a:endParaRPr lang="ru-RU" sz="96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285852" y="4000504"/>
            <a:ext cx="973343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9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к</a:t>
            </a:r>
            <a:endParaRPr lang="ru-RU" sz="96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3" name="Стрелка вправо 12"/>
          <p:cNvSpPr/>
          <p:nvPr/>
        </p:nvSpPr>
        <p:spPr>
          <a:xfrm rot="2503699" flipV="1">
            <a:off x="2141672" y="2732159"/>
            <a:ext cx="562016" cy="209895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C000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5" name="Стрелка вправо 24"/>
          <p:cNvSpPr/>
          <p:nvPr/>
        </p:nvSpPr>
        <p:spPr>
          <a:xfrm rot="18979639" flipV="1">
            <a:off x="4876720" y="2563042"/>
            <a:ext cx="883363" cy="202001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C000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6" name="Стрелка вправо 25"/>
          <p:cNvSpPr/>
          <p:nvPr/>
        </p:nvSpPr>
        <p:spPr>
          <a:xfrm flipV="1">
            <a:off x="1500166" y="3571876"/>
            <a:ext cx="562016" cy="209895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C000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7" name="Стрелка вправо 26"/>
          <p:cNvSpPr/>
          <p:nvPr/>
        </p:nvSpPr>
        <p:spPr>
          <a:xfrm rot="19323147" flipV="1">
            <a:off x="2291108" y="4508308"/>
            <a:ext cx="562016" cy="209895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C000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8" name="Стрелка вправо 27"/>
          <p:cNvSpPr/>
          <p:nvPr/>
        </p:nvSpPr>
        <p:spPr>
          <a:xfrm rot="833717" flipV="1">
            <a:off x="5369149" y="3960741"/>
            <a:ext cx="883363" cy="202001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C00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9" name="Стрелка вправо 28"/>
          <p:cNvSpPr/>
          <p:nvPr/>
        </p:nvSpPr>
        <p:spPr>
          <a:xfrm rot="2696154" flipV="1">
            <a:off x="4942950" y="4640157"/>
            <a:ext cx="883363" cy="202001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C000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0" name="Стрелка вправо 29"/>
          <p:cNvSpPr/>
          <p:nvPr/>
        </p:nvSpPr>
        <p:spPr>
          <a:xfrm rot="20459879" flipV="1">
            <a:off x="5295196" y="3210118"/>
            <a:ext cx="883363" cy="202001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C00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1" name="Заголовок 5"/>
          <p:cNvSpPr txBox="1">
            <a:spLocks/>
          </p:cNvSpPr>
          <p:nvPr/>
        </p:nvSpPr>
        <p:spPr>
          <a:xfrm>
            <a:off x="454152" y="381000"/>
            <a:ext cx="8534400" cy="758952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spc="6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Найди слова:</a:t>
            </a:r>
            <a:r>
              <a:rPr kumimoji="0" lang="ru-RU" sz="4400" b="0" i="0" u="none" strike="noStrike" kern="1200" cap="none" spc="30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ru-RU" sz="4400" b="0" i="0" u="none" strike="noStrike" kern="1200" cap="none" spc="30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2" name="Заголовок 5"/>
          <p:cNvSpPr txBox="1">
            <a:spLocks/>
          </p:cNvSpPr>
          <p:nvPr/>
        </p:nvSpPr>
        <p:spPr>
          <a:xfrm>
            <a:off x="500034" y="357166"/>
            <a:ext cx="8534400" cy="758952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spc="6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Найди слова:</a:t>
            </a:r>
            <a:r>
              <a:rPr kumimoji="0" lang="ru-RU" sz="4400" b="0" i="0" u="none" strike="noStrike" kern="1200" cap="none" spc="30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ru-RU" sz="4400" b="0" i="0" u="none" strike="noStrike" kern="1200" cap="none" spc="30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ipe dir="r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35" presetClass="emph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5"/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Игра:«Кто как голос подает?»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301625" y="1527175"/>
          <a:ext cx="8504238" cy="4616472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4252119"/>
                <a:gridCol w="4252119"/>
              </a:tblGrid>
              <a:tr h="769412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effectLst>
                            <a:glow rad="101600">
                              <a:schemeClr val="accent2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П..тух</a:t>
                      </a:r>
                      <a:endParaRPr lang="ru-RU" sz="2400" b="1" dirty="0">
                        <a:effectLst>
                          <a:glow rad="101600">
                            <a:schemeClr val="accent2">
                              <a:satMod val="175000"/>
                              <a:alpha val="40000"/>
                            </a:schemeClr>
                          </a:glow>
                        </a:effectLst>
                      </a:endParaRPr>
                    </a:p>
                  </a:txBody>
                  <a:tcPr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effectLst>
                            <a:glow rad="101600">
                              <a:schemeClr val="accent2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чирикает</a:t>
                      </a:r>
                      <a:endParaRPr lang="ru-RU" sz="2400" b="1" dirty="0">
                        <a:effectLst>
                          <a:glow rad="101600">
                            <a:schemeClr val="accent2">
                              <a:satMod val="175000"/>
                              <a:alpha val="40000"/>
                            </a:schemeClr>
                          </a:glow>
                        </a:effectLst>
                      </a:endParaRPr>
                    </a:p>
                  </a:txBody>
                  <a:tcPr>
                    <a:cell3D prstMaterial="dkEdge">
                      <a:bevel w="77470" h="12700" prst="softRound"/>
                      <a:lightRig rig="flood" dir="t"/>
                    </a:cell3D>
                  </a:tcPr>
                </a:tc>
              </a:tr>
              <a:tr h="769412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effectLst>
                            <a:glow rad="101600">
                              <a:schemeClr val="accent2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С..рока</a:t>
                      </a:r>
                    </a:p>
                  </a:txBody>
                  <a:tcPr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effectLst>
                            <a:glow rad="101600">
                              <a:schemeClr val="accent2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лает</a:t>
                      </a:r>
                    </a:p>
                  </a:txBody>
                  <a:tcPr>
                    <a:cell3D prstMaterial="dkEdge">
                      <a:bevel w="77470" h="12700" prst="softRound"/>
                      <a:lightRig rig="flood" dir="t"/>
                    </a:cell3D>
                  </a:tcPr>
                </a:tc>
              </a:tr>
              <a:tr h="769412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effectLst>
                            <a:glow rad="101600">
                              <a:schemeClr val="accent2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С..бака</a:t>
                      </a:r>
                      <a:endParaRPr lang="ru-RU" sz="2400" b="1" dirty="0">
                        <a:effectLst>
                          <a:glow rad="101600">
                            <a:schemeClr val="accent2">
                              <a:satMod val="175000"/>
                              <a:alpha val="40000"/>
                            </a:schemeClr>
                          </a:glow>
                        </a:effectLst>
                      </a:endParaRPr>
                    </a:p>
                  </a:txBody>
                  <a:tcPr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effectLst>
                            <a:glow rad="101600">
                              <a:schemeClr val="accent2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мычит</a:t>
                      </a:r>
                      <a:endParaRPr lang="ru-RU" sz="2400" b="1" dirty="0">
                        <a:effectLst>
                          <a:glow rad="101600">
                            <a:schemeClr val="accent2">
                              <a:satMod val="175000"/>
                              <a:alpha val="40000"/>
                            </a:schemeClr>
                          </a:glow>
                        </a:effectLst>
                      </a:endParaRPr>
                    </a:p>
                  </a:txBody>
                  <a:tcPr>
                    <a:cell3D prstMaterial="dkEdge">
                      <a:bevel w="77470" h="12700" prst="softRound"/>
                      <a:lightRig rig="flood" dir="t"/>
                    </a:cell3D>
                  </a:tcPr>
                </a:tc>
              </a:tr>
              <a:tr h="769412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effectLst>
                            <a:glow rad="101600">
                              <a:schemeClr val="accent2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К..рова</a:t>
                      </a:r>
                      <a:endParaRPr lang="ru-RU" sz="2400" b="1" dirty="0">
                        <a:effectLst>
                          <a:glow rad="101600">
                            <a:schemeClr val="accent2">
                              <a:satMod val="175000"/>
                              <a:alpha val="40000"/>
                            </a:schemeClr>
                          </a:glow>
                        </a:effectLst>
                      </a:endParaRPr>
                    </a:p>
                  </a:txBody>
                  <a:tcPr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effectLst>
                            <a:glow rad="101600">
                              <a:schemeClr val="accent2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кукарекает</a:t>
                      </a:r>
                      <a:endParaRPr lang="ru-RU" sz="2400" b="1" dirty="0">
                        <a:effectLst>
                          <a:glow rad="101600">
                            <a:schemeClr val="accent2">
                              <a:satMod val="175000"/>
                              <a:alpha val="40000"/>
                            </a:schemeClr>
                          </a:glow>
                        </a:effectLst>
                      </a:endParaRPr>
                    </a:p>
                  </a:txBody>
                  <a:tcPr>
                    <a:cell3D prstMaterial="dkEdge">
                      <a:bevel w="77470" h="12700" prst="softRound"/>
                      <a:lightRig rig="flood" dir="t"/>
                    </a:cell3D>
                  </a:tcPr>
                </a:tc>
              </a:tr>
              <a:tr h="769412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effectLst>
                            <a:glow rad="101600">
                              <a:schemeClr val="accent2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В..рона</a:t>
                      </a:r>
                      <a:endParaRPr lang="ru-RU" sz="2400" b="1" dirty="0">
                        <a:effectLst>
                          <a:glow rad="101600">
                            <a:schemeClr val="accent2">
                              <a:satMod val="175000"/>
                              <a:alpha val="40000"/>
                            </a:schemeClr>
                          </a:glow>
                        </a:effectLst>
                      </a:endParaRPr>
                    </a:p>
                  </a:txBody>
                  <a:tcPr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effectLst>
                            <a:glow rad="101600">
                              <a:schemeClr val="accent2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стрекочет</a:t>
                      </a:r>
                      <a:endParaRPr lang="ru-RU" sz="2400" b="1" dirty="0">
                        <a:effectLst>
                          <a:glow rad="101600">
                            <a:schemeClr val="accent2">
                              <a:satMod val="175000"/>
                              <a:alpha val="40000"/>
                            </a:schemeClr>
                          </a:glow>
                        </a:effectLst>
                      </a:endParaRPr>
                    </a:p>
                  </a:txBody>
                  <a:tcPr>
                    <a:cell3D prstMaterial="dkEdge">
                      <a:bevel w="77470" h="12700" prst="softRound"/>
                      <a:lightRig rig="flood" dir="t"/>
                    </a:cell3D>
                  </a:tcPr>
                </a:tc>
              </a:tr>
              <a:tr h="769412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effectLst>
                            <a:glow rad="101600">
                              <a:schemeClr val="accent2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В..робей</a:t>
                      </a:r>
                      <a:endParaRPr lang="ru-RU" sz="2400" b="1" dirty="0">
                        <a:effectLst>
                          <a:glow rad="101600">
                            <a:schemeClr val="accent2">
                              <a:satMod val="175000"/>
                              <a:alpha val="40000"/>
                            </a:schemeClr>
                          </a:glow>
                        </a:effectLst>
                      </a:endParaRPr>
                    </a:p>
                  </a:txBody>
                  <a:tcPr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effectLst>
                            <a:glow rad="101600">
                              <a:schemeClr val="accent2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каркает</a:t>
                      </a:r>
                      <a:endParaRPr lang="ru-RU" sz="2400" b="1" dirty="0">
                        <a:effectLst>
                          <a:glow rad="101600">
                            <a:schemeClr val="accent2">
                              <a:satMod val="175000"/>
                              <a:alpha val="40000"/>
                            </a:schemeClr>
                          </a:glow>
                        </a:effectLst>
                      </a:endParaRPr>
                    </a:p>
                  </a:txBody>
                  <a:tcPr>
                    <a:cell3D prstMaterial="dkEdge">
                      <a:bevel w="77470" h="12700" prst="softRound"/>
                      <a:lightRig rig="flood" dir="t"/>
                    </a:cell3D>
                  </a:tcPr>
                </a:tc>
              </a:tr>
            </a:tbl>
          </a:graphicData>
        </a:graphic>
      </p:graphicFrame>
      <p:sp>
        <p:nvSpPr>
          <p:cNvPr id="5" name="Заголовок 5"/>
          <p:cNvSpPr txBox="1">
            <a:spLocks/>
          </p:cNvSpPr>
          <p:nvPr/>
        </p:nvSpPr>
        <p:spPr>
          <a:xfrm>
            <a:off x="454152" y="381000"/>
            <a:ext cx="8534400" cy="758952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spc="6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Игра:«Кто как голос подаёт?»</a:t>
            </a:r>
            <a:r>
              <a:rPr kumimoji="0" lang="ru-RU" sz="4000" b="0" i="0" u="none" strike="noStrike" kern="1200" cap="none" spc="30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ru-RU" sz="4000" b="0" i="0" u="none" strike="noStrike" kern="1200" cap="none" spc="30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ipe dir="r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60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Monotype Corsiva" pitchFamily="66" charset="0"/>
              </a:rPr>
              <a:t>Составь пословицы:</a:t>
            </a:r>
            <a:endParaRPr kumimoji="0" lang="ru-RU" sz="4000" b="1" i="0" u="none" strike="noStrike" kern="1200" cap="none" spc="60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Monotype Corsiva" pitchFamily="66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214282" y="1785926"/>
          <a:ext cx="8504238" cy="3616338"/>
        </p:xfrm>
        <a:graphic>
          <a:graphicData uri="http://schemas.openxmlformats.org/drawingml/2006/table">
            <a:tbl>
              <a:tblPr firstRow="1" bandRow="1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tableStyleId>{5C22544A-7EE6-4342-B048-85BDC9FD1C3A}</a:tableStyleId>
              </a:tblPr>
              <a:tblGrid>
                <a:gridCol w="4252119"/>
                <a:gridCol w="4252119"/>
              </a:tblGrid>
              <a:tr h="1205446">
                <a:tc>
                  <a:txBody>
                    <a:bodyPr/>
                    <a:lstStyle/>
                    <a:p>
                      <a:pPr algn="ctr"/>
                      <a:r>
                        <a:rPr lang="ru-RU" sz="2800" cap="none" spc="0" dirty="0" smtClean="0">
                          <a:ln w="1905">
                            <a:solidFill>
                              <a:schemeClr val="accent1">
                                <a:lumMod val="75000"/>
                              </a:schemeClr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63500">
                              <a:schemeClr val="accent2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Пуганая ворона</a:t>
                      </a:r>
                      <a:endParaRPr lang="ru-RU" sz="2800" b="1" i="1" cap="none" spc="0" dirty="0">
                        <a:ln w="1905">
                          <a:solidFill>
                            <a:schemeClr val="accent1">
                              <a:lumMod val="75000"/>
                            </a:schemeClr>
                          </a:solidFill>
                        </a:ln>
                        <a:solidFill>
                          <a:schemeClr val="bg1"/>
                        </a:solidFill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</a:effectLst>
                      </a:endParaRPr>
                    </a:p>
                  </a:txBody>
                  <a:tcPr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cap="none" spc="0" dirty="0" smtClean="0">
                          <a:ln w="1905">
                            <a:solidFill>
                              <a:schemeClr val="accent1">
                                <a:lumMod val="75000"/>
                              </a:schemeClr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63500">
                              <a:schemeClr val="accent2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найдешь по</a:t>
                      </a:r>
                      <a:r>
                        <a:rPr lang="ru-RU" sz="2800" cap="none" spc="0" baseline="0" dirty="0" smtClean="0">
                          <a:ln w="1905">
                            <a:solidFill>
                              <a:schemeClr val="accent1">
                                <a:lumMod val="75000"/>
                              </a:schemeClr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63500">
                              <a:schemeClr val="accent2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 карканью</a:t>
                      </a:r>
                      <a:endParaRPr lang="ru-RU" sz="2800" b="1" i="1" cap="none" spc="0" dirty="0">
                        <a:ln w="1905">
                          <a:solidFill>
                            <a:schemeClr val="accent1">
                              <a:lumMod val="75000"/>
                            </a:schemeClr>
                          </a:solidFill>
                        </a:ln>
                        <a:solidFill>
                          <a:schemeClr val="bg1"/>
                        </a:solidFill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</a:effectLst>
                      </a:endParaRPr>
                    </a:p>
                  </a:txBody>
                  <a:tcPr>
                    <a:cell3D prstMaterial="dkEdge">
                      <a:bevel w="77470" h="12700" prst="softRound"/>
                      <a:lightRig rig="flood" dir="t"/>
                    </a:cell3D>
                  </a:tcPr>
                </a:tc>
              </a:tr>
              <a:tr h="1205446">
                <a:tc>
                  <a:txBody>
                    <a:bodyPr/>
                    <a:lstStyle/>
                    <a:p>
                      <a:pPr algn="ctr"/>
                      <a:r>
                        <a:rPr lang="ru-RU" sz="2800" cap="none" spc="0" dirty="0" smtClean="0">
                          <a:ln w="1905">
                            <a:solidFill>
                              <a:schemeClr val="accent1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>
                            <a:glow rad="63500">
                              <a:schemeClr val="accent2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Дом вороны</a:t>
                      </a:r>
                      <a:endParaRPr lang="ru-RU" sz="2800" b="1" i="1" cap="none" spc="0" dirty="0">
                        <a:ln w="1905">
                          <a:solidFill>
                            <a:schemeClr val="accent1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</a:effectLst>
                      </a:endParaRPr>
                    </a:p>
                  </a:txBody>
                  <a:tcPr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cap="none" spc="0" dirty="0" smtClean="0">
                          <a:ln w="1905">
                            <a:solidFill>
                              <a:schemeClr val="accent1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>
                            <a:glow rad="63500">
                              <a:schemeClr val="accent2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а</a:t>
                      </a:r>
                      <a:r>
                        <a:rPr lang="ru-RU" sz="2800" cap="none" spc="0" baseline="0" dirty="0" smtClean="0">
                          <a:ln w="1905">
                            <a:solidFill>
                              <a:schemeClr val="accent1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>
                            <a:glow rad="63500">
                              <a:schemeClr val="accent2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 ворона круглый год каркает</a:t>
                      </a:r>
                      <a:endParaRPr lang="ru-RU" sz="2800" b="1" i="1" cap="none" spc="0" dirty="0">
                        <a:ln w="1905">
                          <a:solidFill>
                            <a:schemeClr val="accent1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</a:effectLst>
                      </a:endParaRPr>
                    </a:p>
                  </a:txBody>
                  <a:tcPr>
                    <a:cell3D prstMaterial="dkEdge">
                      <a:bevel w="77470" h="12700" prst="softRound"/>
                      <a:lightRig rig="flood" dir="t"/>
                    </a:cell3D>
                  </a:tcPr>
                </a:tc>
              </a:tr>
              <a:tr h="1205446">
                <a:tc>
                  <a:txBody>
                    <a:bodyPr/>
                    <a:lstStyle/>
                    <a:p>
                      <a:pPr algn="ctr"/>
                      <a:r>
                        <a:rPr lang="ru-RU" sz="2800" cap="none" spc="0" dirty="0" smtClean="0">
                          <a:ln w="1905">
                            <a:solidFill>
                              <a:schemeClr val="accent1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>
                            <a:glow rad="63500">
                              <a:schemeClr val="accent2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Соловей месяц поёт,</a:t>
                      </a:r>
                      <a:endParaRPr lang="ru-RU" sz="2800" b="1" i="1" cap="none" spc="0" dirty="0">
                        <a:ln w="1905">
                          <a:solidFill>
                            <a:schemeClr val="accent1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</a:effectLst>
                      </a:endParaRPr>
                    </a:p>
                  </a:txBody>
                  <a:tcPr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cap="none" spc="0" dirty="0" smtClean="0">
                          <a:ln w="1905">
                            <a:solidFill>
                              <a:schemeClr val="accent1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>
                            <a:glow rad="63500">
                              <a:schemeClr val="accent2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и куста боится</a:t>
                      </a:r>
                      <a:endParaRPr lang="ru-RU" sz="2800" b="1" i="1" cap="none" spc="0" dirty="0">
                        <a:ln w="1905">
                          <a:solidFill>
                            <a:schemeClr val="accent1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</a:effectLst>
                      </a:endParaRPr>
                    </a:p>
                  </a:txBody>
                  <a:tcPr>
                    <a:cell3D prstMaterial="dkEdge">
                      <a:bevel w="77470" h="12700" prst="softRound"/>
                      <a:lightRig rig="flood" dir="t"/>
                    </a:cell3D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ipe dir="r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anchor="b">
            <a:noAutofit/>
          </a:bodyPr>
          <a:lstStyle/>
          <a:p>
            <a:pPr lvl="0">
              <a:defRPr/>
            </a:pPr>
            <a:r>
              <a:rPr lang="ru-RU" sz="4000" b="1" spc="3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Письмо с «дырками»:</a:t>
            </a:r>
            <a:endParaRPr kumimoji="0" lang="ru-RU" sz="4000" b="0" i="0" u="none" strike="noStrike" kern="1200" cap="none" spc="30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pPr algn="ctr"/>
            <a:r>
              <a:rPr lang="ru-RU" sz="2900" b="1" dirty="0" smtClean="0"/>
              <a:t>В..робей и на кошку чирикает.</a:t>
            </a:r>
          </a:p>
          <a:p>
            <a:pPr algn="ctr"/>
            <a:r>
              <a:rPr lang="ru-RU" sz="2900" b="1" dirty="0" smtClean="0"/>
              <a:t>В..рона за море летала, да в..роной и вернулась.</a:t>
            </a:r>
          </a:p>
          <a:p>
            <a:pPr algn="ctr"/>
            <a:r>
              <a:rPr lang="ru-RU" sz="2900" b="1" dirty="0" smtClean="0"/>
              <a:t>С..рока стрекочет – гостей пророчит.</a:t>
            </a:r>
          </a:p>
          <a:p>
            <a:pPr algn="ctr"/>
            <a:r>
              <a:rPr lang="ru-RU" sz="2900" b="1" dirty="0" smtClean="0"/>
              <a:t>С..ловей берет пением, а человек умением.</a:t>
            </a:r>
          </a:p>
          <a:p>
            <a:pPr marL="274320" lvl="4" indent="-274320" algn="ctr"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ru-RU" sz="2900" b="1" dirty="0" smtClean="0"/>
              <a:t>Л..сица и во сне кур считает. </a:t>
            </a:r>
          </a:p>
          <a:p>
            <a:pPr marL="274320" lvl="4" indent="-274320" algn="ctr"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ru-RU" sz="2900" b="1" dirty="0" smtClean="0"/>
              <a:t>Поет п..тух, да не по-с..ловьиному.</a:t>
            </a:r>
          </a:p>
          <a:p>
            <a:pPr marL="274320" lvl="4" indent="-274320" algn="ctr"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ru-RU" sz="2900" b="1" dirty="0" smtClean="0"/>
              <a:t>На смелого с..бака лает, а трусливого кусает.</a:t>
            </a:r>
          </a:p>
          <a:p>
            <a:pPr algn="ctr"/>
            <a:r>
              <a:rPr lang="ru-RU" sz="2900" b="1" dirty="0" smtClean="0"/>
              <a:t>Цена з..йцу две деньги, а бежать – сто рублей.</a:t>
            </a:r>
          </a:p>
          <a:p>
            <a:pPr algn="ctr"/>
            <a:r>
              <a:rPr lang="ru-RU" sz="2900" b="1" dirty="0" smtClean="0"/>
              <a:t>К..рову не накормишь молока не надоишь.</a:t>
            </a:r>
          </a:p>
          <a:p>
            <a:pPr algn="ctr"/>
            <a:r>
              <a:rPr lang="ru-RU" sz="2900" b="1" dirty="0" smtClean="0"/>
              <a:t>Делить шкуру неубитого м..дведя.</a:t>
            </a:r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wipe dir="r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60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Monotype Corsiva" pitchFamily="66" charset="0"/>
              </a:rPr>
              <a:t>Составь пословицы:</a:t>
            </a:r>
            <a:endParaRPr kumimoji="0" lang="ru-RU" sz="4000" b="1" i="0" u="none" strike="noStrike" kern="1200" cap="none" spc="60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42910" y="1571612"/>
            <a:ext cx="7786742" cy="4313122"/>
          </a:xfr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just">
              <a:buNone/>
            </a:pPr>
            <a:endParaRPr lang="ru-RU" sz="3200" b="1" i="1" dirty="0" smtClean="0">
              <a:ln w="11430">
                <a:solidFill>
                  <a:schemeClr val="accent6"/>
                </a:solidFill>
              </a:ln>
              <a:solidFill>
                <a:schemeClr val="accent6"/>
              </a:solidFill>
              <a:effectLst>
                <a:glow rad="139700">
                  <a:schemeClr val="accent2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Monotype Corsiva" pitchFamily="66" charset="0"/>
              <a:cs typeface="Angsana New" pitchFamily="18" charset="-34"/>
            </a:endParaRPr>
          </a:p>
          <a:p>
            <a:pPr algn="just">
              <a:buFont typeface="Wingdings" pitchFamily="2" charset="2"/>
              <a:buChar char="v"/>
            </a:pPr>
            <a:r>
              <a:rPr lang="ru-RU" sz="3200" b="1" i="1" dirty="0" smtClean="0">
                <a:ln w="17780" cmpd="sng">
                  <a:solidFill>
                    <a:schemeClr val="accent6"/>
                  </a:solidFill>
                  <a:prstDash val="solid"/>
                  <a:miter lim="800000"/>
                </a:ln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Angsana New" pitchFamily="18" charset="-34"/>
              </a:rPr>
              <a:t>Старую, хитростям, не, лисицу, учат.</a:t>
            </a:r>
          </a:p>
          <a:p>
            <a:pPr algn="just">
              <a:buFont typeface="Wingdings" pitchFamily="2" charset="2"/>
              <a:buChar char="v"/>
            </a:pPr>
            <a:r>
              <a:rPr lang="ru-RU" sz="3200" b="1" dirty="0" smtClean="0">
                <a:ln w="17780" cmpd="sng">
                  <a:solidFill>
                    <a:schemeClr val="accent6"/>
                  </a:solidFill>
                  <a:prstDash val="solid"/>
                  <a:miter lim="800000"/>
                </a:ln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Angsana New" pitchFamily="18" charset="-34"/>
              </a:rPr>
              <a:t>Волка, живет, сытнее, лисичка, всегда.</a:t>
            </a:r>
          </a:p>
          <a:p>
            <a:pPr algn="just">
              <a:buFont typeface="Wingdings" pitchFamily="2" charset="2"/>
              <a:buChar char="v"/>
            </a:pPr>
            <a:r>
              <a:rPr lang="ru-RU" sz="3200" b="1" dirty="0" smtClean="0">
                <a:ln w="17780" cmpd="sng">
                  <a:solidFill>
                    <a:schemeClr val="accent6"/>
                  </a:solidFill>
                  <a:prstDash val="solid"/>
                  <a:miter lim="800000"/>
                </a:ln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Angsana New" pitchFamily="18" charset="-34"/>
              </a:rPr>
              <a:t>Есть, всякой, своя, у, кличка, собаки.</a:t>
            </a:r>
          </a:p>
          <a:p>
            <a:pPr algn="just">
              <a:buFont typeface="Wingdings" pitchFamily="2" charset="2"/>
              <a:buChar char="v"/>
            </a:pPr>
            <a:r>
              <a:rPr lang="ru-RU" sz="3200" b="1" dirty="0" smtClean="0">
                <a:ln w="17780" cmpd="sng">
                  <a:solidFill>
                    <a:schemeClr val="accent6"/>
                  </a:solidFill>
                  <a:prstDash val="solid"/>
                  <a:miter lim="800000"/>
                </a:ln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Angsana New" pitchFamily="18" charset="-34"/>
              </a:rPr>
              <a:t>Замахивайся, не, не, палкой, и, укусит, собака.</a:t>
            </a:r>
          </a:p>
          <a:p>
            <a:pPr algn="just">
              <a:buFont typeface="Wingdings" pitchFamily="2" charset="2"/>
              <a:buChar char="v"/>
            </a:pPr>
            <a:r>
              <a:rPr lang="ru-RU" sz="3200" b="1" dirty="0" smtClean="0">
                <a:ln w="17780" cmpd="sng">
                  <a:solidFill>
                    <a:schemeClr val="accent6"/>
                  </a:solidFill>
                  <a:prstDash val="solid"/>
                  <a:miter lim="800000"/>
                </a:ln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Angsana New" pitchFamily="18" charset="-34"/>
              </a:rPr>
              <a:t>Учи, плавать, а, щуку, лаять, не, собаку</a:t>
            </a:r>
            <a:r>
              <a:rPr lang="ru-RU" sz="3200" b="1" dirty="0" smtClean="0">
                <a:ln w="17780" cmpd="sng">
                  <a:solidFill>
                    <a:schemeClr val="accent6"/>
                  </a:solidFill>
                  <a:prstDash val="solid"/>
                  <a:miter lim="800000"/>
                </a:ln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Angsana New" pitchFamily="18" charset="-34"/>
              </a:rPr>
              <a:t>.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54152" y="381000"/>
            <a:ext cx="8534400" cy="758952"/>
          </a:xfrm>
          <a:prstGeom prst="rect">
            <a:avLst/>
          </a:prstGeom>
        </p:spPr>
        <p:txBody>
          <a:bodyPr vert="horz" anchor="b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300" b="0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shade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wipe dir="r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3186</TotalTime>
  <Words>655</Words>
  <Application>Microsoft Office PowerPoint</Application>
  <PresentationFormat>Экран (4:3)</PresentationFormat>
  <Paragraphs>169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Официальная</vt:lpstr>
      <vt:lpstr>Игровые задания  со словарными словами. </vt:lpstr>
      <vt:lpstr>Народные загадки о животных</vt:lpstr>
      <vt:lpstr>Выпишите словарные слова. Подчеркните в них «опасные места».</vt:lpstr>
      <vt:lpstr>Презентация PowerPoint</vt:lpstr>
      <vt:lpstr>Найди слова:</vt:lpstr>
      <vt:lpstr>Игра:«Кто как голос подает?»</vt:lpstr>
      <vt:lpstr>Составь пословицы:</vt:lpstr>
      <vt:lpstr>Письмо с «дырками»:</vt:lpstr>
      <vt:lpstr>Составь пословицы:</vt:lpstr>
      <vt:lpstr>Письмо с «дырками»:</vt:lpstr>
      <vt:lpstr>Презентация PowerPoint</vt:lpstr>
      <vt:lpstr>Пунктограммы: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Словаор</dc:title>
  <dc:creator>Алиса</dc:creator>
  <cp:lastModifiedBy>Кабинет 21</cp:lastModifiedBy>
  <cp:revision>288</cp:revision>
  <dcterms:created xsi:type="dcterms:W3CDTF">2008-09-20T05:49:18Z</dcterms:created>
  <dcterms:modified xsi:type="dcterms:W3CDTF">2016-12-05T11:31:51Z</dcterms:modified>
</cp:coreProperties>
</file>