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3" r:id="rId3"/>
    <p:sldId id="261" r:id="rId4"/>
    <p:sldId id="257" r:id="rId5"/>
    <p:sldId id="263" r:id="rId6"/>
    <p:sldId id="264" r:id="rId7"/>
    <p:sldId id="259" r:id="rId8"/>
    <p:sldId id="265" r:id="rId9"/>
    <p:sldId id="260" r:id="rId10"/>
    <p:sldId id="266" r:id="rId11"/>
    <p:sldId id="262" r:id="rId12"/>
    <p:sldId id="269" r:id="rId13"/>
    <p:sldId id="267" r:id="rId14"/>
    <p:sldId id="268" r:id="rId15"/>
    <p:sldId id="270" r:id="rId16"/>
    <p:sldId id="275" r:id="rId17"/>
    <p:sldId id="271" r:id="rId18"/>
    <p:sldId id="27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B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3" d="100"/>
          <a:sy n="93" d="100"/>
        </p:scale>
        <p:origin x="1162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16F4A-93CB-435B-BAC9-547B30B49F72}" type="datetimeFigureOut">
              <a:rPr lang="ru-RU" smtClean="0"/>
              <a:pPr/>
              <a:t>27.01.2025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0056F-C818-4C8C-A49C-7940317814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19428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16F4A-93CB-435B-BAC9-547B30B49F72}" type="datetimeFigureOut">
              <a:rPr lang="ru-RU" smtClean="0"/>
              <a:pPr/>
              <a:t>27.01.2025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0056F-C818-4C8C-A49C-7940317814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76651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16F4A-93CB-435B-BAC9-547B30B49F72}" type="datetimeFigureOut">
              <a:rPr lang="ru-RU" smtClean="0"/>
              <a:pPr/>
              <a:t>27.01.2025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0056F-C818-4C8C-A49C-7940317814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4433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16F4A-93CB-435B-BAC9-547B30B49F72}" type="datetimeFigureOut">
              <a:rPr lang="ru-RU" smtClean="0"/>
              <a:pPr/>
              <a:t>27.01.2025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0056F-C818-4C8C-A49C-7940317814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32942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16F4A-93CB-435B-BAC9-547B30B49F72}" type="datetimeFigureOut">
              <a:rPr lang="ru-RU" smtClean="0"/>
              <a:pPr/>
              <a:t>27.01.2025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0056F-C818-4C8C-A49C-7940317814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96118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16F4A-93CB-435B-BAC9-547B30B49F72}" type="datetimeFigureOut">
              <a:rPr lang="ru-RU" smtClean="0"/>
              <a:pPr/>
              <a:t>27.01.2025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0056F-C818-4C8C-A49C-7940317814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47043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16F4A-93CB-435B-BAC9-547B30B49F72}" type="datetimeFigureOut">
              <a:rPr lang="ru-RU" smtClean="0"/>
              <a:pPr/>
              <a:t>27.01.2025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0056F-C818-4C8C-A49C-7940317814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81664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16F4A-93CB-435B-BAC9-547B30B49F72}" type="datetimeFigureOut">
              <a:rPr lang="ru-RU" smtClean="0"/>
              <a:pPr/>
              <a:t>27.01.2025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0056F-C818-4C8C-A49C-7940317814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55970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16F4A-93CB-435B-BAC9-547B30B49F72}" type="datetimeFigureOut">
              <a:rPr lang="ru-RU" smtClean="0"/>
              <a:pPr/>
              <a:t>27.01.2025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0056F-C818-4C8C-A49C-7940317814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33312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16F4A-93CB-435B-BAC9-547B30B49F72}" type="datetimeFigureOut">
              <a:rPr lang="ru-RU" smtClean="0"/>
              <a:pPr/>
              <a:t>27.01.2025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0056F-C818-4C8C-A49C-7940317814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230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16F4A-93CB-435B-BAC9-547B30B49F72}" type="datetimeFigureOut">
              <a:rPr lang="ru-RU" smtClean="0"/>
              <a:pPr/>
              <a:t>27.01.2025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0056F-C818-4C8C-A49C-7940317814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25882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016F4A-93CB-435B-BAC9-547B30B49F72}" type="datetimeFigureOut">
              <a:rPr lang="ru-RU" smtClean="0"/>
              <a:pPr/>
              <a:t>27.01.2025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D0056F-C818-4C8C-A49C-7940317814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0190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png"/><Relationship Id="rId5" Type="http://schemas.openxmlformats.org/officeDocument/2006/relationships/image" Target="../media/image9.png"/><Relationship Id="rId4" Type="http://schemas.openxmlformats.org/officeDocument/2006/relationships/image" Target="../media/image2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images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8" y="1124266"/>
            <a:ext cx="9001156" cy="5679718"/>
          </a:xfrm>
          <a:prstGeom prst="rect">
            <a:avLst/>
          </a:prstGeom>
          <a:solidFill>
            <a:srgbClr val="FFFF00"/>
          </a:solidFill>
          <a:ln w="76200">
            <a:solidFill>
              <a:srgbClr val="FF0000"/>
            </a:solidFill>
          </a:ln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0" y="-24"/>
            <a:ext cx="9144032" cy="1143000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Урок - презентация по теме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«Моя семья»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4429124" y="5643578"/>
            <a:ext cx="4500594" cy="1071546"/>
          </a:xfrm>
        </p:spPr>
        <p:txBody>
          <a:bodyPr>
            <a:normAutofit fontScale="77500" lnSpcReduction="20000"/>
          </a:bodyPr>
          <a:lstStyle/>
          <a:p>
            <a:pPr marL="457200" indent="-457200" algn="l">
              <a:buFont typeface="Arial" pitchFamily="34" charset="0"/>
              <a:buChar char="•"/>
            </a:pPr>
            <a:endParaRPr lang="en-US" dirty="0" smtClean="0"/>
          </a:p>
          <a:p>
            <a:pPr marL="457200" indent="-457200" algn="ctr">
              <a:buNone/>
            </a:pPr>
            <a:r>
              <a:rPr lang="ru-RU" sz="3000" dirty="0" smtClean="0">
                <a:solidFill>
                  <a:srgbClr val="002060"/>
                </a:solidFill>
              </a:rPr>
              <a:t>      </a:t>
            </a:r>
            <a:r>
              <a:rPr lang="ru-RU" sz="2600" dirty="0" smtClean="0">
                <a:solidFill>
                  <a:srgbClr val="002060"/>
                </a:solidFill>
              </a:rPr>
              <a:t>Выполнила учитель   немецкого </a:t>
            </a:r>
            <a:r>
              <a:rPr lang="ru-RU" sz="2600" smtClean="0">
                <a:solidFill>
                  <a:srgbClr val="002060"/>
                </a:solidFill>
              </a:rPr>
              <a:t>языка  Безрукова А.Ф.</a:t>
            </a:r>
            <a:endParaRPr lang="ru-RU" sz="2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3664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1146694"/>
            <a:ext cx="5429288" cy="5711330"/>
          </a:xfrm>
          <a:prstGeom prst="rect">
            <a:avLst/>
          </a:prstGeom>
        </p:spPr>
      </p:pic>
      <p:pic>
        <p:nvPicPr>
          <p:cNvPr id="3" name="Рисунок 2" descr="user_file_54fdd4efb5abc_3_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7884" y="3563056"/>
            <a:ext cx="3071834" cy="3223530"/>
          </a:xfrm>
          <a:prstGeom prst="rect">
            <a:avLst/>
          </a:prstGeom>
        </p:spPr>
      </p:pic>
      <p:pic>
        <p:nvPicPr>
          <p:cNvPr id="4" name="Рисунок 3" descr="images (1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91291" y="1228722"/>
            <a:ext cx="3309866" cy="2271716"/>
          </a:xfrm>
          <a:prstGeom prst="rect">
            <a:avLst/>
          </a:prstGeom>
        </p:spPr>
      </p:pic>
      <p:pic>
        <p:nvPicPr>
          <p:cNvPr id="6" name="Рисунок 5" descr="images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83932" y="5000636"/>
            <a:ext cx="3178523" cy="178592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00034" y="214290"/>
            <a:ext cx="81439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dirty="0" smtClean="0">
                <a:solidFill>
                  <a:srgbClr val="C00000"/>
                </a:solidFill>
                <a:latin typeface="Algerian" pitchFamily="82" charset="0"/>
              </a:rPr>
              <a:t>SCHREIBT DAS GEDICHT RICHTIG</a:t>
            </a:r>
            <a:endParaRPr lang="ru-RU" sz="32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2976" y="285729"/>
            <a:ext cx="7343772" cy="785817"/>
          </a:xfrm>
        </p:spPr>
        <p:txBody>
          <a:bodyPr>
            <a:normAutofit fontScale="90000"/>
          </a:bodyPr>
          <a:lstStyle/>
          <a:p>
            <a:r>
              <a:rPr lang="de-DE" b="1" dirty="0" smtClean="0">
                <a:solidFill>
                  <a:srgbClr val="C00000"/>
                </a:solidFill>
                <a:latin typeface="Algerian" pitchFamily="82" charset="0"/>
              </a:rPr>
              <a:t>Wörtersalat</a:t>
            </a: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8" y="714356"/>
            <a:ext cx="9001156" cy="6072206"/>
          </a:xfrm>
        </p:spPr>
        <p:txBody>
          <a:bodyPr/>
          <a:lstStyle/>
          <a:p>
            <a:r>
              <a:rPr lang="de-DE" dirty="0" smtClean="0">
                <a:solidFill>
                  <a:srgbClr val="002060"/>
                </a:solidFill>
              </a:rPr>
              <a:t>Bildet die Sätze aus den Wörtern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142876" y="3143248"/>
            <a:ext cx="1714480" cy="9286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 smtClean="0"/>
              <a:t>haben</a:t>
            </a:r>
            <a:endParaRPr lang="ru-RU" sz="2800" dirty="0"/>
          </a:p>
        </p:txBody>
      </p:sp>
      <p:sp>
        <p:nvSpPr>
          <p:cNvPr id="5" name="Овал 4"/>
          <p:cNvSpPr/>
          <p:nvPr/>
        </p:nvSpPr>
        <p:spPr>
          <a:xfrm>
            <a:off x="142844" y="4214818"/>
            <a:ext cx="1571636" cy="9286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200" dirty="0" smtClean="0"/>
              <a:t>sein</a:t>
            </a:r>
            <a:endParaRPr lang="ru-RU" sz="3200" dirty="0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1714480" y="1357298"/>
            <a:ext cx="2786082" cy="92869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 smtClean="0"/>
              <a:t>mein(e)</a:t>
            </a:r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215206" y="2928934"/>
            <a:ext cx="1700218" cy="6286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200" dirty="0" smtClean="0"/>
              <a:t>heißen</a:t>
            </a:r>
            <a:endParaRPr lang="ru-RU" sz="3200" dirty="0"/>
          </a:p>
        </p:txBody>
      </p:sp>
      <p:sp>
        <p:nvSpPr>
          <p:cNvPr id="8" name="5-конечная звезда 7"/>
          <p:cNvSpPr/>
          <p:nvPr/>
        </p:nvSpPr>
        <p:spPr>
          <a:xfrm rot="1366014">
            <a:off x="7188879" y="1378888"/>
            <a:ext cx="1838603" cy="124270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 smtClean="0"/>
              <a:t>ich</a:t>
            </a:r>
            <a:endParaRPr lang="ru-RU" sz="2800" dirty="0"/>
          </a:p>
        </p:txBody>
      </p:sp>
      <p:sp>
        <p:nvSpPr>
          <p:cNvPr id="9" name="5-конечная звезда 8"/>
          <p:cNvSpPr/>
          <p:nvPr/>
        </p:nvSpPr>
        <p:spPr>
          <a:xfrm rot="978695">
            <a:off x="7143768" y="5357826"/>
            <a:ext cx="1785950" cy="128588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 smtClean="0"/>
              <a:t>sie</a:t>
            </a:r>
            <a:endParaRPr lang="ru-RU" sz="2800" dirty="0"/>
          </a:p>
        </p:txBody>
      </p:sp>
      <p:sp>
        <p:nvSpPr>
          <p:cNvPr id="11" name="5-конечная звезда 10"/>
          <p:cNvSpPr/>
          <p:nvPr/>
        </p:nvSpPr>
        <p:spPr>
          <a:xfrm rot="20177005">
            <a:off x="214282" y="1428736"/>
            <a:ext cx="1785950" cy="128588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 smtClean="0"/>
              <a:t>er</a:t>
            </a:r>
            <a:endParaRPr lang="ru-RU" sz="2800" dirty="0"/>
          </a:p>
        </p:txBody>
      </p:sp>
      <p:sp>
        <p:nvSpPr>
          <p:cNvPr id="12" name="5-конечная звезда 11"/>
          <p:cNvSpPr/>
          <p:nvPr/>
        </p:nvSpPr>
        <p:spPr>
          <a:xfrm rot="20434262">
            <a:off x="142844" y="5332499"/>
            <a:ext cx="1785950" cy="128588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 smtClean="0"/>
              <a:t>wir</a:t>
            </a:r>
            <a:endParaRPr lang="ru-RU" sz="2800" dirty="0"/>
          </a:p>
        </p:txBody>
      </p:sp>
      <p:sp>
        <p:nvSpPr>
          <p:cNvPr id="13" name="Равнобедренный треугольник 12"/>
          <p:cNvSpPr/>
          <p:nvPr/>
        </p:nvSpPr>
        <p:spPr>
          <a:xfrm>
            <a:off x="4572000" y="1428736"/>
            <a:ext cx="2643206" cy="857256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 smtClean="0"/>
              <a:t>dein(e)</a:t>
            </a:r>
            <a:endParaRPr lang="ru-RU" sz="2800" dirty="0"/>
          </a:p>
        </p:txBody>
      </p:sp>
      <p:sp>
        <p:nvSpPr>
          <p:cNvPr id="14" name="TextBox 13"/>
          <p:cNvSpPr txBox="1"/>
          <p:nvPr/>
        </p:nvSpPr>
        <p:spPr>
          <a:xfrm>
            <a:off x="1928794" y="2285992"/>
            <a:ext cx="485778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>
                <a:solidFill>
                  <a:srgbClr val="C00000"/>
                </a:solidFill>
              </a:rPr>
              <a:t>die Mutter/der Vater/die Eltern</a:t>
            </a:r>
          </a:p>
          <a:p>
            <a:r>
              <a:rPr lang="de-DE" sz="2400" dirty="0" smtClean="0">
                <a:solidFill>
                  <a:srgbClr val="C00000"/>
                </a:solidFill>
              </a:rPr>
              <a:t>der Opa/die Oma/die Großeltern</a:t>
            </a:r>
          </a:p>
          <a:p>
            <a:r>
              <a:rPr lang="de-DE" sz="2400" dirty="0" smtClean="0">
                <a:solidFill>
                  <a:srgbClr val="C00000"/>
                </a:solidFill>
              </a:rPr>
              <a:t>der Bruder/die Schwester/die Geschwister /die Tante/der  Onkel</a:t>
            </a:r>
          </a:p>
          <a:p>
            <a:r>
              <a:rPr lang="de-DE" sz="2400" dirty="0" smtClean="0">
                <a:solidFill>
                  <a:srgbClr val="C00000"/>
                </a:solidFill>
              </a:rPr>
              <a:t>/die Verwandte /der Enkel/die Enkelin/der Cousin/die Cousine</a:t>
            </a:r>
          </a:p>
          <a:p>
            <a:r>
              <a:rPr lang="de-DE" sz="2400" dirty="0" smtClean="0">
                <a:solidFill>
                  <a:srgbClr val="C00000"/>
                </a:solidFill>
              </a:rPr>
              <a:t>die Nichte/der Neffe/der Hund/die Katze/Tom/Anne/Renate/Fred/Ada/Monika/Alex/----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143768" y="3643314"/>
            <a:ext cx="1785950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200" dirty="0" smtClean="0"/>
              <a:t>Jahre alt</a:t>
            </a:r>
            <a:endParaRPr lang="ru-RU" sz="3200" dirty="0"/>
          </a:p>
        </p:txBody>
      </p:sp>
      <p:sp>
        <p:nvSpPr>
          <p:cNvPr id="16" name="Равнобедренный треугольник 15"/>
          <p:cNvSpPr/>
          <p:nvPr/>
        </p:nvSpPr>
        <p:spPr>
          <a:xfrm>
            <a:off x="1928794" y="5929330"/>
            <a:ext cx="1989398" cy="857256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 smtClean="0"/>
              <a:t>Ihr(e)</a:t>
            </a:r>
            <a:endParaRPr lang="ru-RU" sz="2800" dirty="0"/>
          </a:p>
        </p:txBody>
      </p:sp>
      <p:sp>
        <p:nvSpPr>
          <p:cNvPr id="17" name="Равнобедренный треугольник 16"/>
          <p:cNvSpPr/>
          <p:nvPr/>
        </p:nvSpPr>
        <p:spPr>
          <a:xfrm>
            <a:off x="4857752" y="5929330"/>
            <a:ext cx="2418026" cy="857256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 smtClean="0"/>
              <a:t>sein(e)</a:t>
            </a:r>
            <a:endParaRPr lang="ru-RU" sz="2800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7286644" y="4357694"/>
            <a:ext cx="1714480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200" dirty="0" smtClean="0"/>
              <a:t>Hobby</a:t>
            </a:r>
            <a:endParaRPr lang="ru-RU" sz="3200" dirty="0"/>
          </a:p>
        </p:txBody>
      </p:sp>
      <p:pic>
        <p:nvPicPr>
          <p:cNvPr id="20" name="Рисунок 19" descr="family_vocabular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2" y="-24"/>
            <a:ext cx="2000232" cy="20002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wandtattoo-familie-inkl-bilderrahmen-web-einze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100" y="0"/>
            <a:ext cx="7143800" cy="671514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4282" y="214290"/>
            <a:ext cx="8715436" cy="707886"/>
          </a:xfrm>
          <a:prstGeom prst="rect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de-DE" sz="4000" b="1" dirty="0" smtClean="0">
                <a:solidFill>
                  <a:srgbClr val="C00000"/>
                </a:solidFill>
                <a:latin typeface="Algerian" pitchFamily="82" charset="0"/>
              </a:rPr>
              <a:t>Schöne Sprüche über die Familie</a:t>
            </a:r>
            <a:endParaRPr lang="ru-RU" sz="4000" b="1" dirty="0">
              <a:solidFill>
                <a:srgbClr val="C00000"/>
              </a:solidFill>
            </a:endParaRPr>
          </a:p>
        </p:txBody>
      </p:sp>
      <p:pic>
        <p:nvPicPr>
          <p:cNvPr id="4" name="Рисунок 3" descr="csm_familie-26159_a594acd6a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71736" y="4572008"/>
            <a:ext cx="4311974" cy="22220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spruch-fuer-familien-die-familie-ist-fuer-uns-ein-leuchtturm-licht-im-dunkel-wegweiser-in-stuermischen-zeiten-heimathafen-schoene-geschenkidee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4414" y="71414"/>
            <a:ext cx="6786610" cy="6786610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  <p:pic>
        <p:nvPicPr>
          <p:cNvPr id="6" name="Рисунок 5" descr="family_vocabulary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34" y="1357298"/>
            <a:ext cx="3810000" cy="381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145_4-wandtattoo-familie-bedeutet-farb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681" y="142852"/>
            <a:ext cx="8763037" cy="6572278"/>
          </a:xfrm>
          <a:prstGeom prst="rect">
            <a:avLst/>
          </a:prstGeom>
          <a:ln w="57150">
            <a:solidFill>
              <a:schemeClr val="tx1"/>
            </a:solidFill>
          </a:ln>
        </p:spPr>
      </p:pic>
      <p:pic>
        <p:nvPicPr>
          <p:cNvPr id="3" name="Рисунок 2" descr="family_vocabulary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54" y="71414"/>
            <a:ext cx="2714644" cy="27146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images (2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3597" y="71414"/>
            <a:ext cx="2614617" cy="3081964"/>
          </a:xfrm>
          <a:prstGeom prst="rect">
            <a:avLst/>
          </a:prstGeom>
        </p:spPr>
      </p:pic>
      <p:pic>
        <p:nvPicPr>
          <p:cNvPr id="3" name="Рисунок 2" descr="61h2FqncQmL._AC_SX466_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659" y="142852"/>
            <a:ext cx="5005407" cy="6648813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4" name="Рисунок 3" descr="images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72066" y="2643182"/>
            <a:ext cx="4000496" cy="40004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f41b0d56-c8f9-4d8d-b7bd-280e12890617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 flipV="1">
            <a:off x="2766837" y="4799538"/>
            <a:ext cx="3448237" cy="1987047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71438" y="3714752"/>
            <a:ext cx="8929718" cy="861774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3200" dirty="0" smtClean="0">
                <a:solidFill>
                  <a:srgbClr val="002060"/>
                </a:solidFill>
              </a:rPr>
              <a:t>Die Familie ist der Stamm, die Kinder die Blüten.</a:t>
            </a:r>
          </a:p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00066" y="2143116"/>
            <a:ext cx="7715272" cy="584775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de-DE" sz="3200" dirty="0" smtClean="0">
                <a:solidFill>
                  <a:srgbClr val="002060"/>
                </a:solidFill>
              </a:rPr>
              <a:t>Meine Familie fängt mich auf, wenn ich falle.</a:t>
            </a:r>
            <a:endParaRPr lang="de-DE" sz="3200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71604" y="1486903"/>
            <a:ext cx="5786478" cy="58477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sz="3200" dirty="0" smtClean="0">
                <a:solidFill>
                  <a:srgbClr val="002060"/>
                </a:solidFill>
              </a:rPr>
              <a:t>Wo unsere Familie ist, da ist Liebe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0034" y="2786058"/>
            <a:ext cx="7715304" cy="861774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de-DE" sz="3200" dirty="0" smtClean="0">
                <a:solidFill>
                  <a:srgbClr val="002060"/>
                </a:solidFill>
              </a:rPr>
              <a:t>Mein Zuhause ist dort, wo meine Familie ist.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42876" y="212447"/>
            <a:ext cx="89297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 smtClean="0">
                <a:solidFill>
                  <a:srgbClr val="C00000"/>
                </a:solidFill>
                <a:latin typeface="Algerian" pitchFamily="82" charset="0"/>
              </a:rPr>
              <a:t>Übersetzt Schöne Sprüche über die Familie</a:t>
            </a:r>
            <a:endParaRPr lang="de-DE" sz="3600" dirty="0">
              <a:solidFill>
                <a:srgbClr val="C00000"/>
              </a:solidFill>
              <a:latin typeface="Algerian" pitchFamily="82" charset="0"/>
            </a:endParaRPr>
          </a:p>
        </p:txBody>
      </p:sp>
      <p:pic>
        <p:nvPicPr>
          <p:cNvPr id="7" name="Рисунок 6" descr="family_vocabulary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92" y="596979"/>
            <a:ext cx="1714512" cy="1714512"/>
          </a:xfrm>
          <a:prstGeom prst="rect">
            <a:avLst/>
          </a:prstGeom>
        </p:spPr>
      </p:pic>
      <p:pic>
        <p:nvPicPr>
          <p:cNvPr id="9" name="Рисунок 8" descr="images (2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29520" y="4883522"/>
            <a:ext cx="1614485" cy="1903064"/>
          </a:xfrm>
          <a:prstGeom prst="rect">
            <a:avLst/>
          </a:prstGeom>
        </p:spPr>
      </p:pic>
      <p:pic>
        <p:nvPicPr>
          <p:cNvPr id="10" name="Рисунок 9" descr="images (2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406" y="4883522"/>
            <a:ext cx="1614485" cy="19030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-24"/>
            <a:ext cx="8229600" cy="1143000"/>
          </a:xfrm>
        </p:spPr>
        <p:txBody>
          <a:bodyPr/>
          <a:lstStyle/>
          <a:p>
            <a:pPr algn="r"/>
            <a:r>
              <a:rPr lang="de-DE" b="1" dirty="0" smtClean="0">
                <a:solidFill>
                  <a:srgbClr val="C00000"/>
                </a:solidFill>
                <a:latin typeface="Algerian" pitchFamily="82" charset="0"/>
              </a:rPr>
              <a:t>ERZÄHLE ÜBER DEINE FAMILIE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1928802"/>
            <a:ext cx="842968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sz="3200" dirty="0" err="1" smtClean="0">
                <a:solidFill>
                  <a:srgbClr val="002060"/>
                </a:solidFill>
              </a:rPr>
              <a:t>Wie</a:t>
            </a:r>
            <a:r>
              <a:rPr lang="en-US" sz="3200" dirty="0" smtClean="0">
                <a:solidFill>
                  <a:srgbClr val="002060"/>
                </a:solidFill>
              </a:rPr>
              <a:t> </a:t>
            </a:r>
            <a:r>
              <a:rPr lang="en-US" sz="3200" dirty="0" err="1" smtClean="0">
                <a:solidFill>
                  <a:srgbClr val="002060"/>
                </a:solidFill>
              </a:rPr>
              <a:t>ist</a:t>
            </a:r>
            <a:r>
              <a:rPr lang="en-US" sz="3200" dirty="0" smtClean="0">
                <a:solidFill>
                  <a:srgbClr val="002060"/>
                </a:solidFill>
              </a:rPr>
              <a:t> </a:t>
            </a:r>
            <a:r>
              <a:rPr lang="en-US" sz="3200" dirty="0" err="1" smtClean="0">
                <a:solidFill>
                  <a:srgbClr val="002060"/>
                </a:solidFill>
              </a:rPr>
              <a:t>deine</a:t>
            </a:r>
            <a:r>
              <a:rPr lang="en-US" sz="3200" dirty="0" smtClean="0">
                <a:solidFill>
                  <a:srgbClr val="002060"/>
                </a:solidFill>
              </a:rPr>
              <a:t> </a:t>
            </a:r>
            <a:r>
              <a:rPr lang="en-US" sz="3200" dirty="0" err="1" smtClean="0">
                <a:solidFill>
                  <a:srgbClr val="002060"/>
                </a:solidFill>
              </a:rPr>
              <a:t>Familie</a:t>
            </a:r>
            <a:r>
              <a:rPr lang="en-US" sz="3200" dirty="0" smtClean="0">
                <a:solidFill>
                  <a:srgbClr val="002060"/>
                </a:solidFill>
              </a:rPr>
              <a:t>? (</a:t>
            </a:r>
            <a:r>
              <a:rPr lang="en-US" sz="3200" dirty="0" err="1" smtClean="0">
                <a:solidFill>
                  <a:srgbClr val="002060"/>
                </a:solidFill>
              </a:rPr>
              <a:t>groß</a:t>
            </a:r>
            <a:r>
              <a:rPr lang="en-US" sz="3200" dirty="0" smtClean="0">
                <a:solidFill>
                  <a:srgbClr val="002060"/>
                </a:solidFill>
              </a:rPr>
              <a:t>/</a:t>
            </a:r>
            <a:r>
              <a:rPr lang="en-US" sz="3200" dirty="0" err="1" smtClean="0">
                <a:solidFill>
                  <a:srgbClr val="002060"/>
                </a:solidFill>
              </a:rPr>
              <a:t>klein</a:t>
            </a:r>
            <a:r>
              <a:rPr lang="en-US" sz="3200" dirty="0" smtClean="0">
                <a:solidFill>
                  <a:srgbClr val="002060"/>
                </a:solidFill>
              </a:rPr>
              <a:t>/</a:t>
            </a:r>
            <a:r>
              <a:rPr lang="en-US" sz="3200" dirty="0" err="1" smtClean="0">
                <a:solidFill>
                  <a:srgbClr val="002060"/>
                </a:solidFill>
              </a:rPr>
              <a:t>nicht</a:t>
            </a:r>
            <a:r>
              <a:rPr lang="en-US" sz="3200" dirty="0" smtClean="0">
                <a:solidFill>
                  <a:srgbClr val="002060"/>
                </a:solidFill>
              </a:rPr>
              <a:t> </a:t>
            </a:r>
            <a:r>
              <a:rPr lang="en-US" sz="3200" dirty="0" err="1" smtClean="0">
                <a:solidFill>
                  <a:srgbClr val="002060"/>
                </a:solidFill>
              </a:rPr>
              <a:t>groß</a:t>
            </a:r>
            <a:r>
              <a:rPr lang="en-US" sz="3200" dirty="0" smtClean="0">
                <a:solidFill>
                  <a:srgbClr val="002060"/>
                </a:solidFill>
              </a:rPr>
              <a:t>)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3200" dirty="0" err="1" smtClean="0">
                <a:solidFill>
                  <a:srgbClr val="002060"/>
                </a:solidFill>
              </a:rPr>
              <a:t>Wer</a:t>
            </a:r>
            <a:r>
              <a:rPr lang="en-US" sz="3200" dirty="0" smtClean="0">
                <a:solidFill>
                  <a:srgbClr val="002060"/>
                </a:solidFill>
              </a:rPr>
              <a:t> </a:t>
            </a:r>
            <a:r>
              <a:rPr lang="en-US" sz="3200" dirty="0" err="1" smtClean="0">
                <a:solidFill>
                  <a:srgbClr val="002060"/>
                </a:solidFill>
              </a:rPr>
              <a:t>ist</a:t>
            </a:r>
            <a:r>
              <a:rPr lang="en-US" sz="3200" dirty="0" smtClean="0">
                <a:solidFill>
                  <a:srgbClr val="002060"/>
                </a:solidFill>
              </a:rPr>
              <a:t> das? (Das </a:t>
            </a:r>
            <a:r>
              <a:rPr lang="en-US" sz="3200" dirty="0" err="1" smtClean="0">
                <a:solidFill>
                  <a:srgbClr val="002060"/>
                </a:solidFill>
              </a:rPr>
              <a:t>sind</a:t>
            </a:r>
            <a:r>
              <a:rPr lang="en-US" sz="3200" dirty="0" smtClean="0">
                <a:solidFill>
                  <a:srgbClr val="002060"/>
                </a:solidFill>
              </a:rPr>
              <a:t> …).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002060"/>
                </a:solidFill>
              </a:rPr>
              <a:t>Name (</a:t>
            </a:r>
            <a:r>
              <a:rPr lang="ru-RU" sz="3200" dirty="0" smtClean="0">
                <a:solidFill>
                  <a:srgbClr val="002060"/>
                </a:solidFill>
              </a:rPr>
              <a:t>имя)</a:t>
            </a:r>
            <a:endParaRPr lang="en-US" sz="3200" dirty="0" smtClean="0">
              <a:solidFill>
                <a:srgbClr val="002060"/>
              </a:solidFill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002060"/>
                </a:solidFill>
              </a:rPr>
              <a:t>Alter</a:t>
            </a:r>
            <a:r>
              <a:rPr lang="ru-RU" sz="3200" dirty="0" smtClean="0">
                <a:solidFill>
                  <a:srgbClr val="002060"/>
                </a:solidFill>
              </a:rPr>
              <a:t> (возраст)</a:t>
            </a:r>
            <a:endParaRPr lang="en-US" sz="3200" dirty="0" smtClean="0">
              <a:solidFill>
                <a:srgbClr val="002060"/>
              </a:solidFill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sz="3200" dirty="0" err="1" smtClean="0">
                <a:solidFill>
                  <a:srgbClr val="002060"/>
                </a:solidFill>
              </a:rPr>
              <a:t>Beruf</a:t>
            </a:r>
            <a:r>
              <a:rPr lang="ru-RU" sz="3200" dirty="0" smtClean="0">
                <a:solidFill>
                  <a:srgbClr val="002060"/>
                </a:solidFill>
              </a:rPr>
              <a:t> (профессия)</a:t>
            </a:r>
            <a:endParaRPr lang="en-US" sz="3200" dirty="0" smtClean="0">
              <a:solidFill>
                <a:srgbClr val="002060"/>
              </a:solidFill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sz="3200" dirty="0" err="1" smtClean="0">
                <a:solidFill>
                  <a:srgbClr val="002060"/>
                </a:solidFill>
              </a:rPr>
              <a:t>Hobbys</a:t>
            </a:r>
            <a:r>
              <a:rPr lang="ru-RU" sz="3200" dirty="0" smtClean="0">
                <a:solidFill>
                  <a:srgbClr val="002060"/>
                </a:solidFill>
              </a:rPr>
              <a:t> (увлечения)</a:t>
            </a:r>
            <a:endParaRPr lang="de-DE" sz="3200" dirty="0" smtClean="0">
              <a:solidFill>
                <a:srgbClr val="002060"/>
              </a:solidFill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de-DE" sz="3200" dirty="0" smtClean="0">
                <a:solidFill>
                  <a:srgbClr val="002060"/>
                </a:solidFill>
              </a:rPr>
              <a:t>Charakter (lustig/ernst/klug/gut/</a:t>
            </a:r>
            <a:r>
              <a:rPr lang="de-DE" sz="3200" dirty="0" err="1" smtClean="0">
                <a:solidFill>
                  <a:srgbClr val="002060"/>
                </a:solidFill>
              </a:rPr>
              <a:t>frundlich</a:t>
            </a:r>
            <a:r>
              <a:rPr lang="de-DE" sz="3200" dirty="0" smtClean="0">
                <a:solidFill>
                  <a:srgbClr val="002060"/>
                </a:solidFill>
              </a:rPr>
              <a:t>/streng/fleißig/faul/hilfsbereit/nett/schön)</a:t>
            </a:r>
            <a:endParaRPr lang="en-US" sz="3200" dirty="0" smtClean="0">
              <a:solidFill>
                <a:srgbClr val="002060"/>
              </a:solidFill>
            </a:endParaRPr>
          </a:p>
        </p:txBody>
      </p:sp>
      <p:pic>
        <p:nvPicPr>
          <p:cNvPr id="4" name="Рисунок 3" descr="famili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7845" y="2625342"/>
            <a:ext cx="3357559" cy="2518170"/>
          </a:xfrm>
          <a:prstGeom prst="rect">
            <a:avLst/>
          </a:prstGeom>
          <a:ln w="38100">
            <a:solidFill>
              <a:srgbClr val="002060"/>
            </a:solidFill>
          </a:ln>
        </p:spPr>
      </p:pic>
      <p:pic>
        <p:nvPicPr>
          <p:cNvPr id="6" name="Рисунок 5" descr="family_vocabulary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 flipV="1">
            <a:off x="71406" y="642918"/>
            <a:ext cx="1690686" cy="16906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Без названия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3643314" cy="3643314"/>
          </a:xfrm>
          <a:prstGeom prst="rect">
            <a:avLst/>
          </a:prstGeom>
        </p:spPr>
      </p:pic>
      <p:pic>
        <p:nvPicPr>
          <p:cNvPr id="2" name="Рисунок 1" descr="360_F_69382324_6icmJphhtqqnufdHLnJA28gZRAZwYPFV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86182" y="-24"/>
            <a:ext cx="5286412" cy="3511270"/>
          </a:xfrm>
          <a:prstGeom prst="rect">
            <a:avLst/>
          </a:prstGeom>
        </p:spPr>
      </p:pic>
      <p:pic>
        <p:nvPicPr>
          <p:cNvPr id="3" name="Рисунок 2" descr="alles-gute-sprueche-gute-besserung-bilder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566395"/>
            <a:ext cx="4929192" cy="3291605"/>
          </a:xfrm>
          <a:prstGeom prst="rect">
            <a:avLst/>
          </a:prstGeom>
        </p:spPr>
      </p:pic>
      <p:pic>
        <p:nvPicPr>
          <p:cNvPr id="4" name="Рисунок 3" descr="family_vocabulary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3500430" cy="3500430"/>
          </a:xfrm>
          <a:prstGeom prst="rect">
            <a:avLst/>
          </a:prstGeom>
        </p:spPr>
      </p:pic>
      <p:pic>
        <p:nvPicPr>
          <p:cNvPr id="6" name="Рисунок 5" descr="images (1)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51767" y="3784937"/>
            <a:ext cx="2949323" cy="285877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500826" y="5072074"/>
            <a:ext cx="11430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C00000"/>
                </a:solidFill>
              </a:rPr>
              <a:t>A</a:t>
            </a:r>
            <a:r>
              <a:rPr lang="de-DE" sz="4000" smtClean="0">
                <a:solidFill>
                  <a:srgbClr val="C00000"/>
                </a:solidFill>
              </a:rPr>
              <a:t>.F.</a:t>
            </a:r>
            <a:endParaRPr lang="ru-RU" sz="4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76" y="71439"/>
            <a:ext cx="8858280" cy="1214421"/>
          </a:xfrm>
          <a:ln w="28575">
            <a:solidFill>
              <a:srgbClr val="002060"/>
            </a:solidFill>
          </a:ln>
        </p:spPr>
        <p:txBody>
          <a:bodyPr>
            <a:normAutofit fontScale="90000"/>
          </a:bodyPr>
          <a:lstStyle/>
          <a:p>
            <a:pPr algn="l"/>
            <a:r>
              <a:rPr lang="ru-RU" sz="3600" b="1" u="sng" dirty="0" smtClean="0">
                <a:solidFill>
                  <a:srgbClr val="FF0000"/>
                </a:solidFill>
              </a:rPr>
              <a:t>Цели урока:</a:t>
            </a:r>
            <a:r>
              <a:rPr lang="ru-RU" sz="3600" u="sng" dirty="0" smtClean="0">
                <a:solidFill>
                  <a:srgbClr val="FF0000"/>
                </a:solidFill>
              </a:rPr>
              <a:t> </a:t>
            </a:r>
            <a:r>
              <a:rPr lang="ru-RU" sz="3200" dirty="0" smtClean="0">
                <a:solidFill>
                  <a:srgbClr val="002060"/>
                </a:solidFill>
              </a:rPr>
              <a:t>повторить пройденный материал, научить учащихся рассказывать о членах своей семьи</a:t>
            </a:r>
            <a:r>
              <a:rPr lang="ru-RU" sz="3200" dirty="0" smtClean="0"/>
              <a:t>.</a:t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6" y="1428736"/>
            <a:ext cx="8858280" cy="5214974"/>
          </a:xfrm>
          <a:ln w="38100">
            <a:solidFill>
              <a:srgbClr val="002060"/>
            </a:solidFill>
          </a:ln>
        </p:spPr>
        <p:txBody>
          <a:bodyPr>
            <a:noAutofit/>
          </a:bodyPr>
          <a:lstStyle/>
          <a:p>
            <a:pPr algn="l"/>
            <a:r>
              <a:rPr lang="ru-RU" sz="2400" b="1" dirty="0" smtClean="0">
                <a:solidFill>
                  <a:srgbClr val="FF0000"/>
                </a:solidFill>
              </a:rPr>
              <a:t>Воспитательные задачи</a:t>
            </a:r>
            <a:r>
              <a:rPr lang="ru-RU" sz="2400" dirty="0" smtClean="0">
                <a:solidFill>
                  <a:srgbClr val="FF0000"/>
                </a:solidFill>
              </a:rPr>
              <a:t>: </a:t>
            </a:r>
            <a:r>
              <a:rPr lang="ru-RU" sz="2400" dirty="0" smtClean="0">
                <a:solidFill>
                  <a:srgbClr val="002060"/>
                </a:solidFill>
              </a:rPr>
              <a:t>воспитывать культурные ценности,  чувство ответственности и личной заинтересованности, формировать навыки учебного труда.</a:t>
            </a:r>
          </a:p>
          <a:p>
            <a:pPr algn="l"/>
            <a:r>
              <a:rPr lang="ru-RU" sz="2400" b="1" dirty="0" smtClean="0">
                <a:solidFill>
                  <a:srgbClr val="FF0000"/>
                </a:solidFill>
              </a:rPr>
              <a:t>Развивающие задачи</a:t>
            </a:r>
            <a:r>
              <a:rPr lang="ru-RU" sz="2400" dirty="0" smtClean="0">
                <a:solidFill>
                  <a:srgbClr val="FF0000"/>
                </a:solidFill>
              </a:rPr>
              <a:t>: </a:t>
            </a:r>
            <a:r>
              <a:rPr lang="ru-RU" sz="2400" dirty="0" smtClean="0">
                <a:solidFill>
                  <a:srgbClr val="002060"/>
                </a:solidFill>
              </a:rPr>
              <a:t>развивать способности оценивать свои умения в различных видах речевой деятельности, развивать внимание, развивать творческую языковую инициативу</a:t>
            </a:r>
          </a:p>
          <a:p>
            <a:pPr algn="l"/>
            <a:r>
              <a:rPr lang="ru-RU" sz="2400" b="1" dirty="0" smtClean="0">
                <a:solidFill>
                  <a:srgbClr val="FF0000"/>
                </a:solidFill>
              </a:rPr>
              <a:t>Образовательные задачи:</a:t>
            </a:r>
            <a:r>
              <a:rPr lang="ru-RU" sz="2400" dirty="0" smtClean="0">
                <a:solidFill>
                  <a:srgbClr val="FF0000"/>
                </a:solidFill>
              </a:rPr>
              <a:t> </a:t>
            </a:r>
            <a:r>
              <a:rPr lang="ru-RU" sz="2400" dirty="0" smtClean="0">
                <a:solidFill>
                  <a:srgbClr val="002060"/>
                </a:solidFill>
              </a:rPr>
              <a:t>расширять лингвистический кругозор по теме. </a:t>
            </a:r>
          </a:p>
          <a:p>
            <a:pPr algn="l"/>
            <a:r>
              <a:rPr lang="ru-RU" sz="2400" b="1" dirty="0" smtClean="0">
                <a:solidFill>
                  <a:srgbClr val="FF0000"/>
                </a:solidFill>
              </a:rPr>
              <a:t>Основные учебные практические задачи</a:t>
            </a:r>
            <a:r>
              <a:rPr lang="ru-RU" sz="2400" dirty="0" smtClean="0">
                <a:solidFill>
                  <a:srgbClr val="FF0000"/>
                </a:solidFill>
              </a:rPr>
              <a:t>: </a:t>
            </a:r>
          </a:p>
          <a:p>
            <a:pPr algn="l"/>
            <a:r>
              <a:rPr lang="ru-RU" sz="2400" dirty="0" smtClean="0">
                <a:solidFill>
                  <a:srgbClr val="002060"/>
                </a:solidFill>
              </a:rPr>
              <a:t>Развитие коммуникативной, языковой и речевой компетенций</a:t>
            </a:r>
            <a:r>
              <a:rPr lang="de-DE" sz="2400" dirty="0" smtClean="0">
                <a:solidFill>
                  <a:srgbClr val="002060"/>
                </a:solidFill>
              </a:rPr>
              <a:t>.</a:t>
            </a:r>
            <a:endParaRPr lang="ru-RU" sz="2400" dirty="0" smtClean="0">
              <a:solidFill>
                <a:srgbClr val="002060"/>
              </a:solidFill>
            </a:endParaRPr>
          </a:p>
          <a:p>
            <a:pPr lvl="0" algn="l"/>
            <a:r>
              <a:rPr lang="ru-RU" sz="2400" dirty="0" smtClean="0">
                <a:solidFill>
                  <a:srgbClr val="002060"/>
                </a:solidFill>
              </a:rPr>
              <a:t>Систематизация лексических и грамматических знаний</a:t>
            </a:r>
            <a:r>
              <a:rPr lang="de-DE" sz="2400" dirty="0" smtClean="0">
                <a:solidFill>
                  <a:srgbClr val="002060"/>
                </a:solidFill>
              </a:rPr>
              <a:t>.</a:t>
            </a:r>
            <a:endParaRPr lang="ru-RU" sz="2400" dirty="0" smtClean="0">
              <a:solidFill>
                <a:srgbClr val="002060"/>
              </a:solidFill>
            </a:endParaRPr>
          </a:p>
          <a:p>
            <a:pPr lvl="0" algn="l"/>
            <a:r>
              <a:rPr lang="ru-RU" sz="2400" dirty="0" smtClean="0">
                <a:solidFill>
                  <a:srgbClr val="002060"/>
                </a:solidFill>
              </a:rPr>
              <a:t>Обучение беседе по теме. Развитие навыков устной речи</a:t>
            </a:r>
            <a:r>
              <a:rPr lang="de-DE" sz="2400" dirty="0" smtClean="0">
                <a:solidFill>
                  <a:srgbClr val="002060"/>
                </a:solidFill>
              </a:rPr>
              <a:t>.</a:t>
            </a:r>
            <a:endParaRPr lang="ru-RU" sz="2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 rot="10800000" flipV="1">
            <a:off x="142844" y="0"/>
            <a:ext cx="8715436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76275" algn="l"/>
              </a:tabLst>
            </a:pPr>
            <a:r>
              <a:rPr kumimoji="0" lang="de-DE" sz="32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Die Possessivpronomen</a:t>
            </a:r>
            <a:endParaRPr kumimoji="0" lang="ru-RU" sz="3200" b="1" i="0" u="sng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76275" algn="l"/>
              </a:tabLst>
            </a:pPr>
            <a:endParaRPr lang="ru-RU" sz="1600" b="1" u="sng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6275" algn="l"/>
              </a:tabLst>
            </a:pPr>
            <a:r>
              <a:rPr kumimoji="0" lang="de-DE" sz="36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Ich</a:t>
            </a:r>
            <a:r>
              <a:rPr kumimoji="0" lang="de-DE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de-DE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de-DE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das ist </a:t>
            </a:r>
            <a:r>
              <a:rPr kumimoji="0" lang="de-DE" sz="36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mein</a:t>
            </a:r>
            <a:r>
              <a:rPr kumimoji="0" lang="de-DE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Ball.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 – мой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</a:t>
            </a:r>
            <a:endParaRPr kumimoji="0" lang="de-DE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6275" algn="l"/>
              </a:tabLst>
            </a:pPr>
            <a:r>
              <a:rPr kumimoji="0" lang="de-DE" sz="3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Du</a:t>
            </a:r>
            <a:r>
              <a:rPr kumimoji="0" lang="de-DE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de-DE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de-DE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das ist </a:t>
            </a:r>
            <a:r>
              <a:rPr kumimoji="0" lang="de-DE" sz="3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dein</a:t>
            </a:r>
            <a:r>
              <a:rPr kumimoji="0" lang="de-DE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Ball.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(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ты – твой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6275" algn="l"/>
              </a:tabLst>
            </a:pPr>
            <a:r>
              <a:rPr kumimoji="0" lang="de-DE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Er</a:t>
            </a:r>
            <a:r>
              <a:rPr kumimoji="0" lang="de-DE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de-DE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de-DE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das ist </a:t>
            </a:r>
            <a:r>
              <a:rPr kumimoji="0" lang="de-DE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sein</a:t>
            </a:r>
            <a:r>
              <a:rPr kumimoji="0" lang="de-DE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Ball.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(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он – его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</a:t>
            </a:r>
            <a:endParaRPr kumimoji="0" lang="de-DE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6275" algn="l"/>
              </a:tabLst>
            </a:pPr>
            <a:r>
              <a:rPr kumimoji="0" lang="de-DE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Sie</a:t>
            </a:r>
            <a:r>
              <a:rPr kumimoji="0" lang="de-DE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de-DE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de-DE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das ist </a:t>
            </a:r>
            <a:r>
              <a:rPr kumimoji="0" lang="de-DE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ihr</a:t>
            </a:r>
            <a:r>
              <a:rPr kumimoji="0" lang="de-DE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Ball.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(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она – её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      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6275" algn="l"/>
              </a:tabLst>
            </a:pPr>
            <a:r>
              <a:rPr kumimoji="0" lang="de-DE" sz="36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Wir</a:t>
            </a:r>
            <a:r>
              <a:rPr kumimoji="0" lang="de-DE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de-DE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de-DE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das ist</a:t>
            </a:r>
            <a:r>
              <a:rPr kumimoji="0" lang="de-DE" sz="36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de-DE" sz="36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unser</a:t>
            </a:r>
            <a:r>
              <a:rPr kumimoji="0" lang="de-DE" sz="36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de-DE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Ball.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мы – наш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</a:t>
            </a:r>
            <a:endParaRPr kumimoji="0" lang="de-DE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6275" algn="l"/>
              </a:tabLst>
            </a:pPr>
            <a:r>
              <a:rPr kumimoji="0" lang="de-DE" sz="3600" b="1" i="0" u="none" strike="noStrike" cap="none" normalizeH="0" baseline="0" dirty="0" smtClean="0">
                <a:ln>
                  <a:noFill/>
                </a:ln>
                <a:solidFill>
                  <a:schemeClr val="accent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Ihr</a:t>
            </a:r>
            <a:r>
              <a:rPr kumimoji="0" lang="de-DE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de-DE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de-DE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das ist </a:t>
            </a:r>
            <a:r>
              <a:rPr kumimoji="0" lang="de-DE" sz="3600" b="1" i="0" u="none" strike="noStrike" cap="none" normalizeH="0" baseline="0" dirty="0" smtClean="0">
                <a:ln>
                  <a:noFill/>
                </a:ln>
                <a:solidFill>
                  <a:schemeClr val="accent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euer</a:t>
            </a:r>
            <a:r>
              <a:rPr kumimoji="0" lang="de-DE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Ball.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 – ваш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6275" algn="l"/>
              </a:tabLst>
            </a:pPr>
            <a:r>
              <a:rPr kumimoji="0" lang="de-DE" sz="36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Sie</a:t>
            </a:r>
            <a:r>
              <a:rPr kumimoji="0" lang="de-DE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de-DE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de-DE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das ist </a:t>
            </a:r>
            <a:r>
              <a:rPr kumimoji="0" lang="de-DE" sz="36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ihr</a:t>
            </a:r>
            <a:r>
              <a:rPr kumimoji="0" lang="de-DE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Ball.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(они – их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</a:t>
            </a:r>
            <a:endParaRPr kumimoji="0" lang="de-DE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uchite_detey_igrat_v_myach.docx_image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1265" y="4214818"/>
            <a:ext cx="2751329" cy="2544979"/>
          </a:xfrm>
          <a:prstGeom prst="rect">
            <a:avLst/>
          </a:prstGeom>
        </p:spPr>
      </p:pic>
      <p:pic>
        <p:nvPicPr>
          <p:cNvPr id="6" name="Рисунок 5" descr="doodle-children-playing-ball_1308-2471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2" y="4572021"/>
            <a:ext cx="3554661" cy="2214565"/>
          </a:xfrm>
          <a:prstGeom prst="rect">
            <a:avLst/>
          </a:prstGeom>
        </p:spPr>
      </p:pic>
      <p:pic>
        <p:nvPicPr>
          <p:cNvPr id="8" name="Рисунок 7" descr="images (2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29454" y="142852"/>
            <a:ext cx="2000264" cy="20002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8794" y="5929330"/>
            <a:ext cx="5572164" cy="709614"/>
          </a:xfrm>
        </p:spPr>
        <p:txBody>
          <a:bodyPr>
            <a:noAutofit/>
          </a:bodyPr>
          <a:lstStyle/>
          <a:p>
            <a:pPr algn="ctr"/>
            <a:r>
              <a:rPr lang="de-DE" sz="4800" dirty="0" smtClean="0">
                <a:solidFill>
                  <a:srgbClr val="C00000"/>
                </a:solidFill>
                <a:latin typeface="Algerian" pitchFamily="82" charset="0"/>
              </a:rPr>
              <a:t>Familienbaum</a:t>
            </a:r>
            <a:endParaRPr lang="ru-RU" sz="4800" dirty="0">
              <a:solidFill>
                <a:srgbClr val="C00000"/>
              </a:solidFill>
            </a:endParaRPr>
          </a:p>
        </p:txBody>
      </p:sp>
      <p:pic>
        <p:nvPicPr>
          <p:cNvPr id="5" name="Рисунок 4" descr="1ks-1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2852" r="2852"/>
          <a:stretch>
            <a:fillRect/>
          </a:stretch>
        </p:blipFill>
        <p:spPr>
          <a:xfrm>
            <a:off x="857225" y="142852"/>
            <a:ext cx="7429551" cy="5572164"/>
          </a:xfrm>
          <a:ln>
            <a:solidFill>
              <a:srgbClr val="00206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7158" y="0"/>
            <a:ext cx="87868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b="1" dirty="0" smtClean="0">
                <a:solidFill>
                  <a:srgbClr val="C00000"/>
                </a:solidFill>
                <a:latin typeface="Algerian" pitchFamily="82" charset="0"/>
              </a:rPr>
              <a:t>Wir wiederholen Wortschatz zum Thema</a:t>
            </a:r>
            <a:endParaRPr lang="ru-RU" sz="3200" b="1" dirty="0">
              <a:solidFill>
                <a:srgbClr val="C00000"/>
              </a:solidFill>
            </a:endParaRPr>
          </a:p>
        </p:txBody>
      </p:sp>
      <p:pic>
        <p:nvPicPr>
          <p:cNvPr id="2" name="Рисунок 1" descr="3a7847a14f2f46b35ac2a31912aece5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1699" y="571480"/>
            <a:ext cx="5000387" cy="6213270"/>
          </a:xfrm>
          <a:prstGeom prst="rect">
            <a:avLst/>
          </a:prstGeom>
          <a:ln>
            <a:solidFill>
              <a:srgbClr val="C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4a7868b6db0eea790e05a8e4883c58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8794" y="18852"/>
            <a:ext cx="6143667" cy="6839147"/>
          </a:xfrm>
          <a:prstGeom prst="rect">
            <a:avLst/>
          </a:prstGeom>
          <a:ln>
            <a:solidFill>
              <a:srgbClr val="C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unnamed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3504" y="1357298"/>
            <a:ext cx="3857652" cy="538378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</p:pic>
      <p:sp>
        <p:nvSpPr>
          <p:cNvPr id="7" name="Прямоугольник 6"/>
          <p:cNvSpPr/>
          <p:nvPr/>
        </p:nvSpPr>
        <p:spPr>
          <a:xfrm>
            <a:off x="1428728" y="285728"/>
            <a:ext cx="592935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3200" b="1" dirty="0" smtClean="0">
                <a:solidFill>
                  <a:srgbClr val="C00000"/>
                </a:solidFill>
                <a:latin typeface="Algerian" pitchFamily="82" charset="0"/>
                <a:ea typeface="Times New Roman" pitchFamily="18" charset="0"/>
                <a:cs typeface="Times New Roman" pitchFamily="18" charset="0"/>
              </a:rPr>
              <a:t>Wir lesen und lernen Gedichte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57158" y="1400496"/>
            <a:ext cx="4572032" cy="5386090"/>
          </a:xfrm>
          <a:prstGeom prst="rect">
            <a:avLst/>
          </a:prstGeom>
          <a:ln w="38100"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2400" b="1" u="sng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„Meine Familie“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sz="32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Mein Vater hei</a:t>
            </a:r>
            <a:r>
              <a:rPr lang="de-DE" sz="3200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ß</a:t>
            </a:r>
            <a:r>
              <a:rPr lang="de-DE" sz="32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 Hans. </a:t>
            </a:r>
            <a:endParaRPr lang="ru-RU" sz="3200" dirty="0" smtClean="0">
              <a:solidFill>
                <a:srgbClr val="00206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sz="32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Mein Opa hei</a:t>
            </a:r>
            <a:r>
              <a:rPr lang="de-DE" sz="3200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ß</a:t>
            </a:r>
            <a:r>
              <a:rPr lang="de-DE" sz="32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 Franz.</a:t>
            </a:r>
            <a:endParaRPr lang="ru-RU" sz="32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sz="32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Meine Mutter hei</a:t>
            </a:r>
            <a:r>
              <a:rPr lang="de-DE" sz="3200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ß</a:t>
            </a:r>
            <a:r>
              <a:rPr lang="de-DE" sz="32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 Renate. </a:t>
            </a:r>
            <a:endParaRPr lang="ru-RU" sz="3200" dirty="0" smtClean="0">
              <a:solidFill>
                <a:srgbClr val="00206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sz="32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Meine Schwester hei</a:t>
            </a:r>
            <a:r>
              <a:rPr lang="de-DE" sz="3200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ß</a:t>
            </a:r>
            <a:r>
              <a:rPr lang="de-DE" sz="32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 Beate.</a:t>
            </a:r>
            <a:endParaRPr lang="ru-RU" sz="32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sz="32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Meine Oma hei</a:t>
            </a:r>
            <a:r>
              <a:rPr lang="de-DE" sz="3200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ß</a:t>
            </a:r>
            <a:r>
              <a:rPr lang="de-DE" sz="32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 Ottilie. </a:t>
            </a:r>
            <a:endParaRPr lang="ru-RU" sz="3200" dirty="0" smtClean="0">
              <a:solidFill>
                <a:srgbClr val="00206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sz="32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Das ist meine Familie.</a:t>
            </a:r>
            <a:endParaRPr lang="ru-RU" sz="32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sz="32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Ich hei</a:t>
            </a:r>
            <a:r>
              <a:rPr lang="de-DE" sz="3200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ß</a:t>
            </a:r>
            <a:r>
              <a:rPr lang="de-DE" sz="32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 Fritz, und </a:t>
            </a:r>
            <a:endParaRPr lang="ru-RU" sz="3200" dirty="0" smtClean="0">
              <a:solidFill>
                <a:srgbClr val="00206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sz="32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mein Hund hei</a:t>
            </a:r>
            <a:r>
              <a:rPr lang="de-DE" sz="3200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ß</a:t>
            </a:r>
            <a:r>
              <a:rPr lang="de-DE" sz="32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 Spitz.</a:t>
            </a:r>
            <a:endParaRPr lang="de-DE" sz="32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Рисунок 10" descr="family_vocabulary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2" y="0"/>
            <a:ext cx="1357322" cy="1357322"/>
          </a:xfrm>
          <a:prstGeom prst="rect">
            <a:avLst/>
          </a:prstGeom>
        </p:spPr>
      </p:pic>
      <p:pic>
        <p:nvPicPr>
          <p:cNvPr id="12" name="Рисунок 11" descr="family_vocabulary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357322" cy="1357322"/>
          </a:xfrm>
          <a:prstGeom prst="rect">
            <a:avLst/>
          </a:prstGeom>
        </p:spPr>
      </p:pic>
      <p:pic>
        <p:nvPicPr>
          <p:cNvPr id="14" name="Рисунок 13" descr="family_vocabulary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43834" y="-24"/>
            <a:ext cx="1428760" cy="14287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fotolia_64819872_subscription_yearly_xx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23" y="3546243"/>
            <a:ext cx="9026671" cy="3240343"/>
          </a:xfrm>
          <a:prstGeom prst="rect">
            <a:avLst/>
          </a:prstGeom>
        </p:spPr>
      </p:pic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428596" y="214290"/>
            <a:ext cx="8429684" cy="6247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40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lgerian" pitchFamily="82" charset="0"/>
                <a:ea typeface="Times New Roman" pitchFamily="18" charset="0"/>
                <a:cs typeface="Arial" pitchFamily="34" charset="0"/>
              </a:rPr>
              <a:t>Die Familie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3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Der Vater heißt Eiko,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3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die Mutter heißt Heike.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3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Die Tochter heißt Lilli,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3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der Sohn heißt Willi.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3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Der Bruder heißt Ronny,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3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die Schwester heißt Toni.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3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Der Opa heißt Klaus,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3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er sitzt nicht gern im Haus.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3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Die Oma heißt Emilie.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3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Das ist die ganze Familie.</a:t>
            </a:r>
            <a:endParaRPr kumimoji="0" lang="de-DE" sz="3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149625"/>
            <a:ext cx="5786478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3200" dirty="0" smtClean="0">
                <a:solidFill>
                  <a:srgbClr val="C00000"/>
                </a:solidFill>
              </a:rPr>
              <a:t>Ich heiße Tom </a:t>
            </a:r>
            <a:r>
              <a:rPr lang="de-DE" sz="3200" dirty="0" smtClean="0">
                <a:solidFill>
                  <a:srgbClr val="002060"/>
                </a:solidFill>
              </a:rPr>
              <a:t>und bin der Sohn. </a:t>
            </a:r>
            <a:endParaRPr lang="ru-RU" sz="3200" dirty="0" smtClean="0">
              <a:solidFill>
                <a:srgbClr val="002060"/>
              </a:solidFill>
            </a:endParaRPr>
          </a:p>
          <a:p>
            <a:r>
              <a:rPr lang="de-DE" sz="3200" dirty="0" smtClean="0">
                <a:solidFill>
                  <a:srgbClr val="002060"/>
                </a:solidFill>
              </a:rPr>
              <a:t>Mein Vater heißt Hans. </a:t>
            </a:r>
            <a:endParaRPr lang="ru-RU" sz="3200" dirty="0" smtClean="0">
              <a:solidFill>
                <a:srgbClr val="002060"/>
              </a:solidFill>
            </a:endParaRPr>
          </a:p>
          <a:p>
            <a:r>
              <a:rPr lang="de-DE" sz="3200" dirty="0" smtClean="0">
                <a:solidFill>
                  <a:srgbClr val="002060"/>
                </a:solidFill>
              </a:rPr>
              <a:t>Mein Opa heißt Franz. </a:t>
            </a:r>
            <a:endParaRPr lang="ru-RU" sz="3200" dirty="0" smtClean="0">
              <a:solidFill>
                <a:srgbClr val="002060"/>
              </a:solidFill>
            </a:endParaRPr>
          </a:p>
          <a:p>
            <a:r>
              <a:rPr lang="de-DE" sz="3200" dirty="0" smtClean="0">
                <a:solidFill>
                  <a:srgbClr val="002060"/>
                </a:solidFill>
              </a:rPr>
              <a:t>Meine Mutter heißt Renate. </a:t>
            </a:r>
            <a:endParaRPr lang="ru-RU" sz="3200" dirty="0" smtClean="0">
              <a:solidFill>
                <a:srgbClr val="002060"/>
              </a:solidFill>
            </a:endParaRPr>
          </a:p>
          <a:p>
            <a:r>
              <a:rPr lang="de-DE" sz="3200" dirty="0" smtClean="0">
                <a:solidFill>
                  <a:srgbClr val="002060"/>
                </a:solidFill>
              </a:rPr>
              <a:t>Meine Oma heißt Agathe. </a:t>
            </a:r>
            <a:endParaRPr lang="ru-RU" sz="3200" dirty="0" smtClean="0">
              <a:solidFill>
                <a:srgbClr val="002060"/>
              </a:solidFill>
            </a:endParaRPr>
          </a:p>
          <a:p>
            <a:r>
              <a:rPr lang="de-DE" sz="3200" dirty="0" smtClean="0">
                <a:solidFill>
                  <a:srgbClr val="002060"/>
                </a:solidFill>
              </a:rPr>
              <a:t>Meine Schwester heißt Annet. </a:t>
            </a:r>
            <a:endParaRPr lang="ru-RU" sz="3200" dirty="0" smtClean="0">
              <a:solidFill>
                <a:srgbClr val="002060"/>
              </a:solidFill>
            </a:endParaRPr>
          </a:p>
          <a:p>
            <a:r>
              <a:rPr lang="de-DE" sz="3200" dirty="0" smtClean="0">
                <a:solidFill>
                  <a:srgbClr val="002060"/>
                </a:solidFill>
              </a:rPr>
              <a:t>Meine Tante heißt </a:t>
            </a:r>
            <a:r>
              <a:rPr lang="de-DE" sz="3200" dirty="0" err="1" smtClean="0">
                <a:solidFill>
                  <a:srgbClr val="002060"/>
                </a:solidFill>
              </a:rPr>
              <a:t>Ivett</a:t>
            </a:r>
            <a:r>
              <a:rPr lang="de-DE" sz="3200" dirty="0" smtClean="0">
                <a:solidFill>
                  <a:srgbClr val="002060"/>
                </a:solidFill>
              </a:rPr>
              <a:t>. </a:t>
            </a:r>
            <a:endParaRPr lang="ru-RU" sz="3200" dirty="0" smtClean="0">
              <a:solidFill>
                <a:srgbClr val="002060"/>
              </a:solidFill>
            </a:endParaRPr>
          </a:p>
          <a:p>
            <a:r>
              <a:rPr lang="de-DE" sz="3200" dirty="0" smtClean="0">
                <a:solidFill>
                  <a:srgbClr val="002060"/>
                </a:solidFill>
              </a:rPr>
              <a:t>Mein Bruder heißt Fred. </a:t>
            </a:r>
            <a:endParaRPr lang="ru-RU" sz="3200" dirty="0" smtClean="0">
              <a:solidFill>
                <a:srgbClr val="002060"/>
              </a:solidFill>
            </a:endParaRPr>
          </a:p>
          <a:p>
            <a:r>
              <a:rPr lang="de-DE" sz="3200" dirty="0" smtClean="0">
                <a:solidFill>
                  <a:srgbClr val="002060"/>
                </a:solidFill>
              </a:rPr>
              <a:t>Mein Onkel heißt </a:t>
            </a:r>
            <a:r>
              <a:rPr lang="de-DE" sz="3200" dirty="0" err="1" smtClean="0">
                <a:solidFill>
                  <a:srgbClr val="002060"/>
                </a:solidFill>
              </a:rPr>
              <a:t>Tedd</a:t>
            </a:r>
            <a:r>
              <a:rPr lang="de-DE" sz="3200" dirty="0" smtClean="0">
                <a:solidFill>
                  <a:srgbClr val="002060"/>
                </a:solidFill>
              </a:rPr>
              <a:t>. </a:t>
            </a:r>
            <a:endParaRPr lang="ru-RU" sz="3200" dirty="0" smtClean="0">
              <a:solidFill>
                <a:srgbClr val="002060"/>
              </a:solidFill>
            </a:endParaRPr>
          </a:p>
          <a:p>
            <a:r>
              <a:rPr lang="de-DE" sz="3200" dirty="0" smtClean="0">
                <a:solidFill>
                  <a:srgbClr val="002060"/>
                </a:solidFill>
              </a:rPr>
              <a:t>Mein Vetter heißt Benjamin. </a:t>
            </a:r>
          </a:p>
          <a:p>
            <a:r>
              <a:rPr lang="de-DE" sz="3200" dirty="0" smtClean="0">
                <a:solidFill>
                  <a:srgbClr val="002060"/>
                </a:solidFill>
              </a:rPr>
              <a:t>Meine Kusine heißt Evelin. </a:t>
            </a:r>
          </a:p>
          <a:p>
            <a:r>
              <a:rPr lang="de-DE" sz="3200" dirty="0" smtClean="0">
                <a:solidFill>
                  <a:srgbClr val="002060"/>
                </a:solidFill>
              </a:rPr>
              <a:t>Wir wohnen alle in einem Haus. </a:t>
            </a:r>
          </a:p>
          <a:p>
            <a:r>
              <a:rPr lang="de-DE" sz="3200" dirty="0" smtClean="0">
                <a:solidFill>
                  <a:srgbClr val="002060"/>
                </a:solidFill>
              </a:rPr>
              <a:t>Nun ist die Geschichte aus</a:t>
            </a:r>
            <a:endParaRPr lang="ru-RU" sz="3200" dirty="0">
              <a:solidFill>
                <a:srgbClr val="002060"/>
              </a:solidFill>
            </a:endParaRPr>
          </a:p>
        </p:txBody>
      </p:sp>
      <p:pic>
        <p:nvPicPr>
          <p:cNvPr id="3" name="Рисунок 2" descr="4891340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0694" y="642918"/>
            <a:ext cx="3571900" cy="3571900"/>
          </a:xfrm>
          <a:prstGeom prst="rect">
            <a:avLst/>
          </a:prstGeom>
        </p:spPr>
      </p:pic>
      <p:pic>
        <p:nvPicPr>
          <p:cNvPr id="4" name="Рисунок 3" descr="12941502-glückliche-famili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5008" y="4597527"/>
            <a:ext cx="3286116" cy="218905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417</TotalTime>
  <Words>524</Words>
  <Application>Microsoft Office PowerPoint</Application>
  <PresentationFormat>Экран (4:3)</PresentationFormat>
  <Paragraphs>92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3" baseType="lpstr">
      <vt:lpstr>Algerian</vt:lpstr>
      <vt:lpstr>Arial</vt:lpstr>
      <vt:lpstr>Calibri</vt:lpstr>
      <vt:lpstr>Times New Roman</vt:lpstr>
      <vt:lpstr>Тема Office</vt:lpstr>
      <vt:lpstr>Урок - презентация по теме «Моя семья»</vt:lpstr>
      <vt:lpstr>Цели урока: повторить пройденный материал, научить учащихся рассказывать о членах своей семьи. </vt:lpstr>
      <vt:lpstr>Презентация PowerPoint</vt:lpstr>
      <vt:lpstr>Familienbaum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Wörtersalat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ERZÄHLE ÜBER DEINE FAMILIE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MEINE FAMILIE</dc:title>
  <dc:creator>Пользователь Windows</dc:creator>
  <cp:lastModifiedBy>Пользователь</cp:lastModifiedBy>
  <cp:revision>61</cp:revision>
  <dcterms:created xsi:type="dcterms:W3CDTF">2021-03-16T02:57:51Z</dcterms:created>
  <dcterms:modified xsi:type="dcterms:W3CDTF">2025-01-27T12:32:00Z</dcterms:modified>
</cp:coreProperties>
</file>