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8" r:id="rId3"/>
    <p:sldId id="257" r:id="rId4"/>
    <p:sldId id="287" r:id="rId5"/>
    <p:sldId id="289" r:id="rId6"/>
    <p:sldId id="292" r:id="rId7"/>
    <p:sldId id="291" r:id="rId8"/>
    <p:sldId id="293" r:id="rId9"/>
    <p:sldId id="276" r:id="rId10"/>
    <p:sldId id="263" r:id="rId11"/>
    <p:sldId id="277" r:id="rId12"/>
    <p:sldId id="294" r:id="rId13"/>
    <p:sldId id="282" r:id="rId14"/>
    <p:sldId id="265" r:id="rId15"/>
    <p:sldId id="264" r:id="rId16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622" autoAdjust="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78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069D4-B57A-45F2-8837-62D668502DEA}" type="datetimeFigureOut">
              <a:rPr lang="ru-RU" smtClean="0"/>
              <a:t>04.12.2024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5EC8C-F7AA-44B8-A1B9-82BFC93F21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06627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069D4-B57A-45F2-8837-62D668502DEA}" type="datetimeFigureOut">
              <a:rPr lang="ru-RU" smtClean="0"/>
              <a:t>04.12.2024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5EC8C-F7AA-44B8-A1B9-82BFC93F21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78492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069D4-B57A-45F2-8837-62D668502DEA}" type="datetimeFigureOut">
              <a:rPr lang="ru-RU" smtClean="0"/>
              <a:t>04.12.2024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5EC8C-F7AA-44B8-A1B9-82BFC93F21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2081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069D4-B57A-45F2-8837-62D668502DEA}" type="datetimeFigureOut">
              <a:rPr lang="ru-RU" smtClean="0"/>
              <a:t>04.12.2024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5EC8C-F7AA-44B8-A1B9-82BFC93F21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11059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069D4-B57A-45F2-8837-62D668502DEA}" type="datetimeFigureOut">
              <a:rPr lang="ru-RU" smtClean="0"/>
              <a:t>04.12.2024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5EC8C-F7AA-44B8-A1B9-82BFC93F21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2659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069D4-B57A-45F2-8837-62D668502DEA}" type="datetimeFigureOut">
              <a:rPr lang="ru-RU" smtClean="0"/>
              <a:t>04.12.2024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5EC8C-F7AA-44B8-A1B9-82BFC93F21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5625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069D4-B57A-45F2-8837-62D668502DEA}" type="datetimeFigureOut">
              <a:rPr lang="ru-RU" smtClean="0"/>
              <a:t>04.12.2024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5EC8C-F7AA-44B8-A1B9-82BFC93F21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84937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069D4-B57A-45F2-8837-62D668502DEA}" type="datetimeFigureOut">
              <a:rPr lang="ru-RU" smtClean="0"/>
              <a:t>04.12.2024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5EC8C-F7AA-44B8-A1B9-82BFC93F21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3925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069D4-B57A-45F2-8837-62D668502DEA}" type="datetimeFigureOut">
              <a:rPr lang="ru-RU" smtClean="0"/>
              <a:t>04.12.2024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5EC8C-F7AA-44B8-A1B9-82BFC93F21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53993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069D4-B57A-45F2-8837-62D668502DEA}" type="datetimeFigureOut">
              <a:rPr lang="ru-RU" smtClean="0"/>
              <a:t>04.12.2024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5EC8C-F7AA-44B8-A1B9-82BFC93F21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2660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069D4-B57A-45F2-8837-62D668502DEA}" type="datetimeFigureOut">
              <a:rPr lang="ru-RU" smtClean="0"/>
              <a:t>04.12.2024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5EC8C-F7AA-44B8-A1B9-82BFC93F21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4954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1069D4-B57A-45F2-8837-62D668502DEA}" type="datetimeFigureOut">
              <a:rPr lang="ru-RU" smtClean="0"/>
              <a:t>04.12.2024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45EC8C-F7AA-44B8-A1B9-82BFC93F21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8669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image" Target="../media/image9.png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0.png"/><Relationship Id="rId5" Type="http://schemas.openxmlformats.org/officeDocument/2006/relationships/image" Target="../media/image12.png"/><Relationship Id="rId4" Type="http://schemas.openxmlformats.org/officeDocument/2006/relationships/image" Target="http://www.mathege.ru:8080/or/GetPicture?picId=731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0.wmf"/><Relationship Id="rId4" Type="http://schemas.openxmlformats.org/officeDocument/2006/relationships/oleObject" Target="../embeddings/oleObject2.bin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tudes.ru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4%D0%BE%D1%80%D0%BC%D1%83%D0%BB%D0%B0_%D0%9F%D0%B8%D0%BA%D0%B0" TargetMode="External"/><Relationship Id="rId3" Type="http://schemas.openxmlformats.org/officeDocument/2006/relationships/hyperlink" Target="http://ru.wikipedia.org/wiki/1859" TargetMode="External"/><Relationship Id="rId7" Type="http://schemas.openxmlformats.org/officeDocument/2006/relationships/hyperlink" Target="http://ru.wikipedia.org/wiki/%D0%9C%D0%B0%D1%82%D0%B5%D0%BC%D0%B0%D1%82%D0%B8%D0%BA" TargetMode="External"/><Relationship Id="rId2" Type="http://schemas.openxmlformats.org/officeDocument/2006/relationships/hyperlink" Target="http://ru.wikipedia.org/wiki/10_%D0%B0%D0%B2%D0%B3%D1%83%D1%81%D1%82%D0%B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0%D0%B2%D1%81%D1%82%D1%80%D0%B8%D1%8F" TargetMode="External"/><Relationship Id="rId5" Type="http://schemas.openxmlformats.org/officeDocument/2006/relationships/hyperlink" Target="http://ru.wikipedia.org/wiki/1942" TargetMode="External"/><Relationship Id="rId4" Type="http://schemas.openxmlformats.org/officeDocument/2006/relationships/hyperlink" Target="http://ru.wikipedia.org/wiki/13_%D0%B8%D1%8E%D0%BB%D1%8F" TargetMode="External"/><Relationship Id="rId9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hijos.ru/wp-content/uploads/2011/08/pick1.bmp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hijos.ru/wp-content/uploads/2011/08/pick1.bmp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hijos.ru/wp-content/uploads/2011/08/pick1.bmp" TargetMode="External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116633"/>
            <a:ext cx="9001000" cy="1080120"/>
          </a:xfrm>
        </p:spPr>
        <p:txBody>
          <a:bodyPr>
            <a:normAutofit fontScale="90000"/>
          </a:bodyPr>
          <a:lstStyle/>
          <a:p>
            <a:pPr>
              <a:spcBef>
                <a:spcPct val="50000"/>
              </a:spcBef>
            </a:pPr>
            <a:r>
              <a:rPr lang="ru-RU" altLang="ru-RU" sz="2700" b="1" dirty="0" smtClean="0"/>
              <a:t/>
            </a:r>
            <a:br>
              <a:rPr lang="ru-RU" altLang="ru-RU" sz="2700" b="1" dirty="0" smtClean="0"/>
            </a:br>
            <a:r>
              <a:rPr lang="ru-RU" altLang="ru-RU" sz="2700" b="1" dirty="0"/>
              <a:t/>
            </a:r>
            <a:br>
              <a:rPr lang="ru-RU" altLang="ru-RU" sz="2700" b="1" dirty="0"/>
            </a:br>
            <a:r>
              <a:rPr lang="ru-RU" altLang="ru-RU" sz="2700" b="1" dirty="0" smtClean="0"/>
              <a:t/>
            </a:r>
            <a:br>
              <a:rPr lang="ru-RU" altLang="ru-RU" sz="2700" b="1" dirty="0" smtClean="0"/>
            </a:br>
            <a:r>
              <a:rPr lang="ru-RU" altLang="ru-RU" sz="2700" b="1" dirty="0" smtClean="0"/>
              <a:t/>
            </a:r>
            <a:br>
              <a:rPr lang="ru-RU" altLang="ru-RU" sz="2700" b="1" dirty="0" smtClean="0"/>
            </a:br>
            <a:r>
              <a:rPr lang="ru-RU" altLang="ru-RU" sz="2700" b="1" dirty="0"/>
              <a:t/>
            </a:r>
            <a:br>
              <a:rPr lang="ru-RU" altLang="ru-RU" sz="2700" b="1" dirty="0"/>
            </a:br>
            <a:r>
              <a:rPr lang="ru-RU" altLang="ru-RU" sz="2700" b="1" dirty="0" smtClean="0"/>
              <a:t/>
            </a:r>
            <a:br>
              <a:rPr lang="ru-RU" altLang="ru-RU" sz="2700" b="1" dirty="0" smtClean="0"/>
            </a:br>
            <a:r>
              <a:rPr lang="ru-RU" altLang="ru-RU" sz="2700" b="1" dirty="0"/>
              <a:t/>
            </a:r>
            <a:br>
              <a:rPr lang="ru-RU" altLang="ru-RU" sz="2700" b="1" dirty="0"/>
            </a:br>
            <a:r>
              <a:rPr lang="ru-RU" altLang="ru-RU" sz="2700" b="1" dirty="0" smtClean="0"/>
              <a:t/>
            </a:r>
            <a:br>
              <a:rPr lang="ru-RU" altLang="ru-RU" sz="2700" b="1" dirty="0" smtClean="0"/>
            </a:br>
            <a:r>
              <a:rPr lang="ru-RU" altLang="ru-RU" sz="2700" b="1" dirty="0"/>
              <a:t/>
            </a:r>
            <a:br>
              <a:rPr lang="ru-RU" altLang="ru-RU" sz="2700" b="1" dirty="0"/>
            </a:br>
            <a:r>
              <a:rPr lang="ru-RU" altLang="ru-RU" sz="2200" b="1" dirty="0" smtClean="0"/>
              <a:t>Муниципальное бюджетное образовательное учреждение  «</a:t>
            </a:r>
            <a:r>
              <a:rPr lang="ru-RU" altLang="ru-RU" sz="2200" b="1" dirty="0" err="1" smtClean="0"/>
              <a:t>Харыялахская</a:t>
            </a:r>
            <a:r>
              <a:rPr lang="ru-RU" altLang="ru-RU" sz="2200" b="1" dirty="0" smtClean="0"/>
              <a:t> средняя общеобразовательная школа  имени Х.А. Христофорова»</a:t>
            </a:r>
            <a:br>
              <a:rPr lang="ru-RU" altLang="ru-RU" sz="2200" b="1" dirty="0" smtClean="0"/>
            </a:br>
            <a:r>
              <a:rPr lang="ru-RU" altLang="ru-RU" dirty="0" smtClean="0"/>
              <a:t/>
            </a:r>
            <a:br>
              <a:rPr lang="ru-RU" altLang="ru-RU" dirty="0" smtClean="0"/>
            </a:br>
            <a:r>
              <a:rPr lang="ru-RU" altLang="ru-RU" dirty="0" smtClean="0"/>
              <a:t/>
            </a:r>
            <a:br>
              <a:rPr lang="ru-RU" altLang="ru-RU" dirty="0" smtClean="0"/>
            </a:br>
            <a:r>
              <a:rPr lang="ru-RU" altLang="ru-RU" b="1" dirty="0" smtClean="0"/>
              <a:t>Научно-исследовательская работа:</a:t>
            </a:r>
            <a:br>
              <a:rPr lang="ru-RU" altLang="ru-RU" b="1" dirty="0" smtClean="0"/>
            </a:br>
            <a:r>
              <a:rPr lang="ru-RU" altLang="ru-RU" b="1" dirty="0" smtClean="0">
                <a:solidFill>
                  <a:srgbClr val="FF0000"/>
                </a:solidFill>
              </a:rPr>
              <a:t>«</a:t>
            </a:r>
            <a:r>
              <a:rPr lang="ru-RU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Формула Пика». </a:t>
            </a:r>
            <a:r>
              <a:rPr lang="ru-RU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altLang="ru-RU" b="1" dirty="0" smtClean="0"/>
              <a:t/>
            </a:r>
            <a:br>
              <a:rPr lang="ru-RU" alt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67944" y="4365104"/>
            <a:ext cx="4752528" cy="1273696"/>
          </a:xfrm>
        </p:spPr>
        <p:txBody>
          <a:bodyPr>
            <a:normAutofit fontScale="55000" lnSpcReduction="20000"/>
          </a:bodyPr>
          <a:lstStyle/>
          <a:p>
            <a:pPr>
              <a:spcBef>
                <a:spcPct val="0"/>
              </a:spcBef>
            </a:pPr>
            <a:r>
              <a:rPr lang="ru-RU" altLang="ru-RU" b="1" dirty="0" smtClean="0">
                <a:solidFill>
                  <a:schemeClr val="tx1"/>
                </a:solidFill>
              </a:rPr>
              <a:t>Автор:</a:t>
            </a:r>
            <a:r>
              <a:rPr lang="ru-RU" altLang="ru-RU" b="1" i="1" dirty="0" smtClean="0">
                <a:solidFill>
                  <a:schemeClr val="tx1"/>
                </a:solidFill>
              </a:rPr>
              <a:t> Романов Ярослав Владимирович</a:t>
            </a:r>
            <a:r>
              <a:rPr lang="ru-RU" altLang="ru-RU" b="1" dirty="0" smtClean="0">
                <a:solidFill>
                  <a:schemeClr val="tx1"/>
                </a:solidFill>
              </a:rPr>
              <a:t> ученик 9 класса.</a:t>
            </a:r>
          </a:p>
          <a:p>
            <a:pPr>
              <a:spcBef>
                <a:spcPct val="0"/>
              </a:spcBef>
            </a:pPr>
            <a:endParaRPr lang="ru-RU" altLang="ru-RU" b="1" dirty="0" smtClean="0">
              <a:solidFill>
                <a:schemeClr val="tx1"/>
              </a:solidFill>
            </a:endParaRPr>
          </a:p>
          <a:p>
            <a:pPr>
              <a:spcBef>
                <a:spcPct val="0"/>
              </a:spcBef>
            </a:pPr>
            <a:r>
              <a:rPr lang="ru-RU" altLang="ru-RU" b="1" dirty="0" smtClean="0">
                <a:solidFill>
                  <a:schemeClr val="tx1"/>
                </a:solidFill>
              </a:rPr>
              <a:t>Научный руководитель: </a:t>
            </a:r>
            <a:r>
              <a:rPr lang="ru-RU" altLang="ru-RU" b="1" dirty="0" err="1" smtClean="0">
                <a:solidFill>
                  <a:schemeClr val="tx1"/>
                </a:solidFill>
              </a:rPr>
              <a:t>Оюн</a:t>
            </a:r>
            <a:r>
              <a:rPr lang="ru-RU" altLang="ru-RU" b="1" dirty="0" smtClean="0">
                <a:solidFill>
                  <a:schemeClr val="tx1"/>
                </a:solidFill>
              </a:rPr>
              <a:t> Анастасия Кан-</a:t>
            </a:r>
            <a:r>
              <a:rPr lang="ru-RU" altLang="ru-RU" b="1" dirty="0" err="1" smtClean="0">
                <a:solidFill>
                  <a:schemeClr val="tx1"/>
                </a:solidFill>
              </a:rPr>
              <a:t>ооловна</a:t>
            </a:r>
            <a:r>
              <a:rPr lang="ru-RU" altLang="ru-RU" b="1" dirty="0" smtClean="0">
                <a:solidFill>
                  <a:schemeClr val="tx1"/>
                </a:solidFill>
              </a:rPr>
              <a:t>, учитель математики.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8457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altLang="ru-RU" sz="2800" b="1" dirty="0" err="1" smtClean="0">
                <a:solidFill>
                  <a:srgbClr val="0000FF"/>
                </a:solidFill>
              </a:rPr>
              <a:t>Исследование</a:t>
            </a:r>
            <a:r>
              <a:rPr lang="uk-UA" altLang="ru-RU" sz="2800" b="1" dirty="0" smtClean="0">
                <a:solidFill>
                  <a:srgbClr val="0000FF"/>
                </a:solidFill>
              </a:rPr>
              <a:t> </a:t>
            </a:r>
            <a:r>
              <a:rPr lang="uk-UA" altLang="ru-RU" sz="2800" b="1" dirty="0" err="1" smtClean="0">
                <a:solidFill>
                  <a:srgbClr val="0000FF"/>
                </a:solidFill>
              </a:rPr>
              <a:t>площадей</a:t>
            </a:r>
            <a:r>
              <a:rPr lang="uk-UA" altLang="ru-RU" sz="2800" b="1" dirty="0" smtClean="0">
                <a:solidFill>
                  <a:srgbClr val="0000FF"/>
                </a:solidFill>
              </a:rPr>
              <a:t> </a:t>
            </a:r>
            <a:r>
              <a:rPr lang="uk-UA" altLang="ru-RU" sz="2800" b="1" dirty="0" err="1" smtClean="0">
                <a:solidFill>
                  <a:srgbClr val="0000FF"/>
                </a:solidFill>
              </a:rPr>
              <a:t>многоугольников</a:t>
            </a:r>
            <a:r>
              <a:rPr lang="uk-UA" altLang="ru-RU" sz="2800" b="1" dirty="0" smtClean="0">
                <a:solidFill>
                  <a:srgbClr val="0000FF"/>
                </a:solidFill>
              </a:rPr>
              <a:t>, </a:t>
            </a:r>
            <a:r>
              <a:rPr lang="uk-UA" altLang="ru-RU" sz="2800" b="1" dirty="0" err="1" smtClean="0">
                <a:solidFill>
                  <a:srgbClr val="0000FF"/>
                </a:solidFill>
              </a:rPr>
              <a:t>изображенных</a:t>
            </a:r>
            <a:r>
              <a:rPr lang="uk-UA" altLang="ru-RU" sz="2800" b="1" dirty="0" smtClean="0">
                <a:solidFill>
                  <a:srgbClr val="0000FF"/>
                </a:solidFill>
              </a:rPr>
              <a:t>. на </a:t>
            </a:r>
            <a:r>
              <a:rPr lang="uk-UA" altLang="ru-RU" sz="2800" b="1" dirty="0" err="1" smtClean="0">
                <a:solidFill>
                  <a:srgbClr val="0000FF"/>
                </a:solidFill>
              </a:rPr>
              <a:t>клетчатой</a:t>
            </a:r>
            <a:r>
              <a:rPr lang="uk-UA" altLang="ru-RU" sz="2800" b="1" dirty="0" smtClean="0">
                <a:solidFill>
                  <a:srgbClr val="0000FF"/>
                </a:solidFill>
              </a:rPr>
              <a:t> </a:t>
            </a:r>
            <a:r>
              <a:rPr lang="uk-UA" altLang="ru-RU" sz="2800" b="1" dirty="0" err="1" smtClean="0">
                <a:solidFill>
                  <a:srgbClr val="0000FF"/>
                </a:solidFill>
              </a:rPr>
              <a:t>бумаге</a:t>
            </a:r>
            <a:endParaRPr lang="ru-RU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07504" y="1340768"/>
                <a:ext cx="8856984" cy="5400600"/>
              </a:xfrm>
            </p:spPr>
            <p:txBody>
              <a:bodyPr>
                <a:normAutofit lnSpcReduction="10000"/>
              </a:bodyPr>
              <a:lstStyle/>
              <a:p>
                <a:pPr marL="457200" indent="-457200">
                  <a:buAutoNum type="arabicParenR"/>
                </a:pPr>
                <a:r>
                  <a:rPr lang="ru-RU" altLang="ru-RU" sz="2000" i="1" dirty="0" smtClean="0"/>
                  <a:t>На клетчатой бумаге с клетками размером 1 см х 1 см изображен </a:t>
                </a:r>
              </a:p>
              <a:p>
                <a:pPr marL="0" indent="0">
                  <a:buNone/>
                </a:pPr>
                <a:r>
                  <a:rPr lang="ru-RU" altLang="ru-RU" sz="2000" i="1" dirty="0" smtClean="0"/>
                  <a:t>треугольник. Найдите его площадь в квадратных сантиметрах</a:t>
                </a:r>
                <a:endParaRPr lang="ru-RU" altLang="ru-RU" sz="2000" dirty="0" smtClean="0"/>
              </a:p>
              <a:p>
                <a:pPr marL="0" indent="0">
                  <a:buNone/>
                </a:pPr>
                <a:r>
                  <a:rPr lang="en-US" altLang="ru-RU" sz="2400" dirty="0" smtClean="0"/>
                  <a:t>               </a:t>
                </a:r>
                <a:r>
                  <a:rPr lang="ru-RU" altLang="ru-RU" sz="2400" dirty="0" smtClean="0"/>
                  <a:t>Рисунок</a:t>
                </a:r>
                <a:r>
                  <a:rPr lang="en-US" altLang="ru-RU" sz="2400" dirty="0" smtClean="0"/>
                  <a:t>                                 </a:t>
                </a:r>
                <a:r>
                  <a:rPr lang="ru-RU" altLang="ru-RU" sz="2400" dirty="0" smtClean="0">
                    <a:solidFill>
                      <a:srgbClr val="FF0000"/>
                    </a:solidFill>
                  </a:rPr>
                  <a:t>По формуле геометрии</a:t>
                </a:r>
                <a:endParaRPr lang="en-US" altLang="ru-RU" sz="2400" dirty="0" smtClean="0">
                  <a:solidFill>
                    <a:srgbClr val="FF0000"/>
                  </a:solidFill>
                </a:endParaRPr>
              </a:p>
              <a:p>
                <a:pPr marL="0" indent="0">
                  <a:buNone/>
                </a:pPr>
                <a:r>
                  <a:rPr lang="en-US" altLang="ru-RU" sz="2400" dirty="0" smtClean="0"/>
                  <a:t>                                                        </a:t>
                </a:r>
                <a:r>
                  <a:rPr lang="ru-RU" altLang="ru-RU" sz="2400" dirty="0" smtClean="0"/>
                  <a:t> </a:t>
                </a:r>
                <a14:m>
                  <m:oMath xmlns:m="http://schemas.openxmlformats.org/officeDocument/2006/math">
                    <m:r>
                      <a:rPr lang="en-US" altLang="ru-RU" sz="2400" b="0" i="1" smtClean="0">
                        <a:latin typeface="Cambria Math"/>
                      </a:rPr>
                      <m:t>𝑠</m:t>
                    </m:r>
                    <m:r>
                      <a:rPr lang="en-US" altLang="ru-RU" sz="24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altLang="ru-RU" sz="2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ru-RU" sz="24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altLang="ru-RU" sz="2400" b="0" i="1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ru-RU" sz="2400" dirty="0" smtClean="0"/>
                  <a:t>  ah            </a:t>
                </a:r>
              </a:p>
              <a:p>
                <a:pPr marL="0" indent="0">
                  <a:buNone/>
                </a:pPr>
                <a:r>
                  <a:rPr lang="en-US" altLang="ru-RU" sz="2400" dirty="0" smtClean="0"/>
                  <a:t>                                                            a=6  </a:t>
                </a:r>
              </a:p>
              <a:p>
                <a:pPr marL="0" indent="0">
                  <a:buNone/>
                </a:pPr>
                <a:r>
                  <a:rPr lang="en-US" altLang="ru-RU" sz="2400" dirty="0" smtClean="0"/>
                  <a:t>                                                            h=5</a:t>
                </a:r>
              </a:p>
              <a:p>
                <a:pPr marL="0" indent="0">
                  <a:buNone/>
                </a:pPr>
                <a:r>
                  <a:rPr lang="en-US" altLang="ru-RU" sz="2400" dirty="0" smtClean="0"/>
                  <a:t>                                                         </a:t>
                </a:r>
                <a14:m>
                  <m:oMath xmlns:m="http://schemas.openxmlformats.org/officeDocument/2006/math">
                    <m:r>
                      <a:rPr lang="en-US" altLang="ru-RU" sz="2400" b="0" i="1" smtClean="0">
                        <a:latin typeface="Cambria Math"/>
                      </a:rPr>
                      <m:t>𝑠</m:t>
                    </m:r>
                    <m:r>
                      <a:rPr lang="en-US" altLang="ru-RU" sz="24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altLang="ru-RU" sz="2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ru-RU" sz="24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altLang="ru-RU" sz="2400" b="0" i="1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altLang="ru-RU" sz="2400" b="0" i="0" smtClean="0">
                        <a:latin typeface="Cambria Math"/>
                      </a:rPr>
                      <m:t> ∗6∗5=15</m:t>
                    </m:r>
                  </m:oMath>
                </a14:m>
                <a:endParaRPr lang="en-US" sz="2400" dirty="0" smtClean="0"/>
              </a:p>
              <a:p>
                <a:pPr marL="0" indent="0">
                  <a:buNone/>
                </a:pPr>
                <a:r>
                  <a:rPr lang="en-US" altLang="ru-RU" sz="2400" dirty="0" smtClean="0">
                    <a:solidFill>
                      <a:srgbClr val="FF0000"/>
                    </a:solidFill>
                  </a:rPr>
                  <a:t>                                                                </a:t>
                </a:r>
                <a:r>
                  <a:rPr lang="ru-RU" altLang="ru-RU" sz="2400" dirty="0" smtClean="0">
                    <a:solidFill>
                      <a:srgbClr val="FF0000"/>
                    </a:solidFill>
                  </a:rPr>
                  <a:t>По формуле Пика</a:t>
                </a:r>
              </a:p>
              <a:p>
                <a:pPr marL="0" indent="0">
                  <a:buNone/>
                </a:pPr>
                <a:r>
                  <a:rPr lang="en-US" altLang="ru-RU" sz="2400" b="0" dirty="0" smtClean="0"/>
                  <a:t>                                                                      </a:t>
                </a:r>
                <a14:m>
                  <m:oMath xmlns:m="http://schemas.openxmlformats.org/officeDocument/2006/math">
                    <m:r>
                      <a:rPr lang="en-US" altLang="ru-RU" sz="2400" b="0" i="1" smtClean="0">
                        <a:latin typeface="Cambria Math"/>
                      </a:rPr>
                      <m:t>𝑠</m:t>
                    </m:r>
                    <m:r>
                      <a:rPr lang="en-US" altLang="ru-RU" sz="2400" b="0" i="1" smtClean="0">
                        <a:latin typeface="Cambria Math"/>
                      </a:rPr>
                      <m:t>=В+</m:t>
                    </m:r>
                    <m:f>
                      <m:fPr>
                        <m:ctrlPr>
                          <a:rPr lang="en-US" altLang="ru-RU" sz="2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altLang="ru-RU" sz="2400" b="0" i="1" smtClean="0">
                            <a:latin typeface="Cambria Math"/>
                          </a:rPr>
                          <m:t>Г</m:t>
                        </m:r>
                      </m:num>
                      <m:den>
                        <m:r>
                          <a:rPr lang="ru-RU" altLang="ru-RU" sz="2400" b="0" i="1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altLang="ru-RU" sz="2400" dirty="0" smtClean="0"/>
                  <a:t>-1</a:t>
                </a:r>
                <a:endParaRPr lang="en-US" altLang="ru-RU" sz="2400" dirty="0" smtClean="0"/>
              </a:p>
              <a:p>
                <a:pPr marL="0" indent="0">
                  <a:buNone/>
                </a:pPr>
                <a:r>
                  <a:rPr lang="en-US" altLang="ru-RU" sz="2400" dirty="0" smtClean="0"/>
                  <a:t>                                                                      </a:t>
                </a:r>
                <a:r>
                  <a:rPr lang="ru-RU" altLang="ru-RU" sz="2400" dirty="0" smtClean="0"/>
                  <a:t> Г=12     В=10</a:t>
                </a:r>
                <a:endParaRPr lang="en-US" altLang="ru-RU" sz="2400" dirty="0" smtClean="0"/>
              </a:p>
              <a:p>
                <a:pPr marL="0" indent="0">
                  <a:buNone/>
                </a:pPr>
                <a:r>
                  <a:rPr lang="en-US" altLang="ru-RU" sz="2400" b="0" dirty="0" smtClean="0"/>
                  <a:t>                                                                      </a:t>
                </a:r>
                <a14:m>
                  <m:oMath xmlns:m="http://schemas.openxmlformats.org/officeDocument/2006/math">
                    <m:r>
                      <a:rPr lang="en-US" altLang="ru-RU" sz="2400" b="0" i="1" smtClean="0">
                        <a:latin typeface="Cambria Math"/>
                      </a:rPr>
                      <m:t>𝑠</m:t>
                    </m:r>
                    <m:r>
                      <a:rPr lang="en-US" altLang="ru-RU" sz="2400" b="0" i="1" smtClean="0">
                        <a:latin typeface="Cambria Math"/>
                      </a:rPr>
                      <m:t>=10+</m:t>
                    </m:r>
                    <m:f>
                      <m:fPr>
                        <m:ctrlPr>
                          <a:rPr lang="en-US" altLang="ru-RU" sz="2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ru-RU" sz="2400" b="0" i="1" smtClean="0">
                            <a:latin typeface="Cambria Math"/>
                          </a:rPr>
                          <m:t>12</m:t>
                        </m:r>
                      </m:num>
                      <m:den>
                        <m:r>
                          <a:rPr lang="en-US" altLang="ru-RU" sz="2400" b="0" i="1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altLang="ru-RU" sz="2400" b="0" i="0" smtClean="0">
                        <a:latin typeface="Cambria Math"/>
                      </a:rPr>
                      <m:t> −1=15</m:t>
                    </m:r>
                    <m:r>
                      <a:rPr lang="ru-RU" altLang="ru-RU" sz="2400" b="0" i="0" smtClean="0">
                        <a:latin typeface="Cambria Math"/>
                      </a:rPr>
                      <m:t>                           ответ:15</m:t>
                    </m:r>
                  </m:oMath>
                </a14:m>
                <a:endParaRPr lang="en-US" altLang="ru-RU" sz="2400" dirty="0" smtClean="0"/>
              </a:p>
              <a:p>
                <a:endParaRPr lang="ru-RU" sz="24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7504" y="1340768"/>
                <a:ext cx="8856984" cy="5400600"/>
              </a:xfrm>
              <a:blipFill rotWithShape="1">
                <a:blip r:embed="rId2"/>
                <a:stretch>
                  <a:fillRect l="-757" t="-124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Рисунок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07" b="11575"/>
          <a:stretch>
            <a:fillRect/>
          </a:stretch>
        </p:blipFill>
        <p:spPr bwMode="auto">
          <a:xfrm>
            <a:off x="47903" y="2538381"/>
            <a:ext cx="3497114" cy="3402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3345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19256" cy="864096"/>
          </a:xfrm>
        </p:spPr>
        <p:txBody>
          <a:bodyPr>
            <a:normAutofit fontScale="90000"/>
          </a:bodyPr>
          <a:lstStyle/>
          <a:p>
            <a:r>
              <a:rPr lang="ru-RU" altLang="ru-RU" b="1" i="1" dirty="0" smtClean="0">
                <a:solidFill>
                  <a:srgbClr val="0000FF"/>
                </a:solidFill>
              </a:rPr>
              <a:t/>
            </a:r>
            <a:br>
              <a:rPr lang="ru-RU" altLang="ru-RU" b="1" i="1" dirty="0" smtClean="0">
                <a:solidFill>
                  <a:srgbClr val="0000FF"/>
                </a:solidFill>
              </a:rPr>
            </a:br>
            <a:r>
              <a:rPr lang="ru-RU" altLang="ru-RU" b="1" i="1" dirty="0" smtClean="0">
                <a:solidFill>
                  <a:srgbClr val="0000FF"/>
                </a:solidFill>
              </a:rPr>
              <a:t>Задание из ОГЭ</a:t>
            </a:r>
            <a:br>
              <a:rPr lang="ru-RU" altLang="ru-RU" b="1" i="1" dirty="0" smtClean="0">
                <a:solidFill>
                  <a:srgbClr val="0000FF"/>
                </a:solidFill>
              </a:rPr>
            </a:br>
            <a:endParaRPr lang="ru-RU" dirty="0"/>
          </a:p>
        </p:txBody>
      </p:sp>
      <p:pic>
        <p:nvPicPr>
          <p:cNvPr id="4" name="Picture 179" descr="pic.148"/>
          <p:cNvPicPr>
            <a:picLocks noGrp="1" noChangeAspect="1" noChangeArrowheads="1"/>
          </p:cNvPicPr>
          <p:nvPr>
            <p:ph idx="1"/>
          </p:nvPr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1" y="1196752"/>
            <a:ext cx="3445493" cy="1872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3995936" y="1052736"/>
                <a:ext cx="4896544" cy="596060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ru-RU" altLang="ru-RU" sz="2800" dirty="0" smtClean="0"/>
                  <a:t>На клетчатой бумаге с клетками размером 1 см *1 см изображена трапеция Найдите ее площадь в квадратных сантиметрах.</a:t>
                </a:r>
                <a:endParaRPr lang="ru-RU" altLang="ru-RU" sz="2800" i="1" dirty="0" smtClean="0"/>
              </a:p>
              <a:p>
                <a:pPr>
                  <a:lnSpc>
                    <a:spcPct val="90000"/>
                  </a:lnSpc>
                </a:pPr>
                <a:r>
                  <a:rPr lang="ru-RU" altLang="ru-RU" sz="3200" i="1" dirty="0" smtClean="0"/>
                  <a:t>Решение.</a:t>
                </a:r>
                <a:r>
                  <a:rPr lang="ru-RU" altLang="ru-RU" sz="3200" dirty="0" smtClean="0"/>
                  <a:t> Воспользуемся </a:t>
                </a:r>
                <a:r>
                  <a:rPr lang="ru-RU" altLang="ru-RU" sz="3200" dirty="0" smtClean="0">
                    <a:solidFill>
                      <a:srgbClr val="FF0000"/>
                    </a:solidFill>
                  </a:rPr>
                  <a:t>формулой Пика:</a:t>
                </a:r>
                <a:endParaRPr lang="en-US" altLang="ru-RU" sz="3200" dirty="0" smtClean="0">
                  <a:solidFill>
                    <a:srgbClr val="FF0000"/>
                  </a:solidFill>
                </a:endParaRPr>
              </a:p>
              <a:p>
                <a:pPr>
                  <a:lnSpc>
                    <a:spcPct val="9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ru-RU" sz="32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𝑠</m:t>
                      </m:r>
                      <m:r>
                        <a:rPr lang="en-US" altLang="ru-RU" sz="32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r>
                        <a:rPr lang="en-US" altLang="ru-RU" sz="32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𝐵</m:t>
                      </m:r>
                      <m:r>
                        <a:rPr lang="en-US" altLang="ru-RU" sz="32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altLang="ru-RU" sz="32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altLang="ru-RU" sz="32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Г</m:t>
                          </m:r>
                        </m:num>
                        <m:den>
                          <m:r>
                            <a:rPr lang="ru-RU" altLang="ru-RU" sz="32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ru-RU" altLang="ru-RU" sz="3200" b="0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r>
                        <a:rPr lang="ru-RU" altLang="ru-RU" sz="3200" b="0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1</m:t>
                      </m:r>
                    </m:oMath>
                  </m:oMathPara>
                </a14:m>
                <a:endParaRPr lang="ru-RU" altLang="ru-RU" sz="3200" dirty="0" smtClean="0">
                  <a:solidFill>
                    <a:srgbClr val="FF0000"/>
                  </a:solidFill>
                </a:endParaRPr>
              </a:p>
              <a:p>
                <a:pPr>
                  <a:lnSpc>
                    <a:spcPct val="90000"/>
                  </a:lnSpc>
                </a:pPr>
                <a:r>
                  <a:rPr lang="ru-RU" altLang="ru-RU" sz="3200" dirty="0" smtClean="0"/>
                  <a:t>В =  12,  Г = 17                           </a:t>
                </a:r>
                <a:r>
                  <a:rPr lang="en-US" altLang="ru-RU" sz="3200" dirty="0" smtClean="0"/>
                  <a:t>S</a:t>
                </a:r>
                <a:r>
                  <a:rPr lang="ru-RU" altLang="ru-RU" sz="3200" dirty="0" smtClean="0"/>
                  <a:t> = 12 + </a:t>
                </a:r>
                <a:r>
                  <a:rPr lang="en-US" altLang="ru-RU" sz="3200" dirty="0" smtClean="0"/>
                  <a:t>17/2</a:t>
                </a:r>
                <a:r>
                  <a:rPr lang="ru-RU" altLang="ru-RU" sz="3200" dirty="0" smtClean="0"/>
                  <a:t> – 1 = 19,5(см²)</a:t>
                </a:r>
              </a:p>
              <a:p>
                <a:pPr>
                  <a:lnSpc>
                    <a:spcPct val="90000"/>
                  </a:lnSpc>
                </a:pPr>
                <a:endParaRPr lang="ru-RU" altLang="ru-RU" sz="3200" dirty="0" smtClean="0"/>
              </a:p>
              <a:p>
                <a:pPr>
                  <a:lnSpc>
                    <a:spcPct val="90000"/>
                  </a:lnSpc>
                </a:pPr>
                <a:r>
                  <a:rPr lang="ru-RU" altLang="ru-RU" sz="3200" dirty="0"/>
                  <a:t>Ответ:19,5(см²)</a:t>
                </a:r>
              </a:p>
              <a:p>
                <a:pPr>
                  <a:lnSpc>
                    <a:spcPct val="90000"/>
                  </a:lnSpc>
                </a:pPr>
                <a:endParaRPr lang="ru-RU" altLang="ru-RU" sz="3200" dirty="0" smtClean="0"/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5936" y="1052736"/>
                <a:ext cx="4896544" cy="5960606"/>
              </a:xfrm>
              <a:prstGeom prst="rect">
                <a:avLst/>
              </a:prstGeom>
              <a:blipFill rotWithShape="1">
                <a:blip r:embed="rId5"/>
                <a:stretch>
                  <a:fillRect l="-3238" t="-1638" r="-610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107504" y="3244334"/>
                <a:ext cx="3888432" cy="214655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ct val="0"/>
                  </a:spcBef>
                </a:pPr>
                <a:r>
                  <a:rPr lang="ru-RU" altLang="ru-RU" sz="2800" dirty="0" smtClean="0">
                    <a:solidFill>
                      <a:srgbClr val="FF0000"/>
                    </a:solidFill>
                  </a:rPr>
                  <a:t>По формуле геометрии:</a:t>
                </a:r>
              </a:p>
              <a:p>
                <a:pPr algn="ctr">
                  <a:spcBef>
                    <a:spcPct val="0"/>
                  </a:spcBef>
                </a:pPr>
                <a14:m>
                  <m:oMath xmlns:m="http://schemas.openxmlformats.org/officeDocument/2006/math">
                    <m:r>
                      <a:rPr lang="en-US" altLang="ru-RU" sz="5400" b="0" i="1" smtClean="0">
                        <a:solidFill>
                          <a:srgbClr val="FF0000"/>
                        </a:solidFill>
                        <a:latin typeface="Cambria Math"/>
                      </a:rPr>
                      <m:t>𝑠</m:t>
                    </m:r>
                    <m:r>
                      <a:rPr lang="en-US" altLang="ru-RU" sz="5400" b="0" i="1" smtClean="0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altLang="ru-RU" sz="54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ru-RU" sz="54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𝑎</m:t>
                        </m:r>
                        <m:r>
                          <a:rPr lang="en-US" altLang="ru-RU" sz="54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+</m:t>
                        </m:r>
                        <m:r>
                          <a:rPr lang="en-US" altLang="ru-RU" sz="54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𝑏</m:t>
                        </m:r>
                      </m:num>
                      <m:den>
                        <m:r>
                          <a:rPr lang="en-US" altLang="ru-RU" sz="54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ru-RU" sz="5400" dirty="0" smtClean="0">
                    <a:solidFill>
                      <a:srgbClr val="FF0000"/>
                    </a:solidFill>
                  </a:rPr>
                  <a:t>*h</a:t>
                </a:r>
              </a:p>
              <a:p>
                <a:pPr algn="ctr">
                  <a:spcBef>
                    <a:spcPct val="0"/>
                  </a:spcBef>
                </a:pPr>
                <a:endParaRPr lang="ru-RU" altLang="ru-RU" sz="28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3244334"/>
                <a:ext cx="3888432" cy="2146550"/>
              </a:xfrm>
              <a:prstGeom prst="rect">
                <a:avLst/>
              </a:prstGeom>
              <a:blipFill rotWithShape="1">
                <a:blip r:embed="rId6"/>
                <a:stretch>
                  <a:fillRect l="-1881" t="-2557" r="-172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2501818"/>
              </p:ext>
            </p:extLst>
          </p:nvPr>
        </p:nvGraphicFramePr>
        <p:xfrm>
          <a:off x="251512" y="5236644"/>
          <a:ext cx="3267970" cy="10132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3" name="Формула" r:id="rId7" imgW="1269449" imgH="393529" progId="Equation.3">
                  <p:embed/>
                </p:oleObj>
              </mc:Choice>
              <mc:Fallback>
                <p:oleObj name="Формула" r:id="rId7" imgW="1269449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12" y="5236644"/>
                        <a:ext cx="3267970" cy="101321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37068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56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75" t="11110" r="48332" b="21666"/>
          <a:stretch>
            <a:fillRect/>
          </a:stretch>
        </p:blipFill>
        <p:spPr bwMode="auto">
          <a:xfrm>
            <a:off x="179512" y="1268760"/>
            <a:ext cx="4248472" cy="3883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67544" y="692696"/>
            <a:ext cx="83529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ru-RU" altLang="ru-RU" sz="2400" b="1" dirty="0" smtClean="0">
                <a:solidFill>
                  <a:srgbClr val="FF0000"/>
                </a:solidFill>
              </a:rPr>
              <a:t>Карточка №1                                            По </a:t>
            </a:r>
            <a:r>
              <a:rPr lang="ru-RU" altLang="ru-RU" sz="2400" b="1" dirty="0">
                <a:solidFill>
                  <a:srgbClr val="FF0000"/>
                </a:solidFill>
              </a:rPr>
              <a:t>формуле геометрии</a:t>
            </a: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2418386"/>
              </p:ext>
            </p:extLst>
          </p:nvPr>
        </p:nvGraphicFramePr>
        <p:xfrm>
          <a:off x="5004046" y="1299409"/>
          <a:ext cx="2516187" cy="3074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4" name="Формула" r:id="rId4" imgW="1143000" imgH="1397000" progId="Equation.3">
                  <p:embed/>
                </p:oleObj>
              </mc:Choice>
              <mc:Fallback>
                <p:oleObj name="Формула" r:id="rId4" imgW="1143000" imgH="1397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4046" y="1299409"/>
                        <a:ext cx="2516187" cy="3074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Прямоугольник 6"/>
          <p:cNvSpPr/>
          <p:nvPr/>
        </p:nvSpPr>
        <p:spPr>
          <a:xfrm flipH="1">
            <a:off x="7452320" y="4005064"/>
            <a:ext cx="5760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ru-RU" altLang="ru-RU" dirty="0"/>
              <a:t>см²</a:t>
            </a:r>
          </a:p>
        </p:txBody>
      </p:sp>
      <p:sp>
        <p:nvSpPr>
          <p:cNvPr id="8" name="Прямоугольник 7"/>
          <p:cNvSpPr/>
          <p:nvPr/>
        </p:nvSpPr>
        <p:spPr>
          <a:xfrm rot="10800000" flipV="1">
            <a:off x="5004046" y="4590507"/>
            <a:ext cx="38164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ru-RU" altLang="ru-RU" sz="2400" b="1" dirty="0">
                <a:solidFill>
                  <a:srgbClr val="FF0000"/>
                </a:solidFill>
              </a:rPr>
              <a:t>По формуле Пика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899592" y="3717032"/>
            <a:ext cx="4824536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endParaRPr lang="ru-RU" altLang="ru-RU" dirty="0" smtClean="0"/>
          </a:p>
          <a:p>
            <a:pPr>
              <a:spcBef>
                <a:spcPct val="0"/>
              </a:spcBef>
            </a:pPr>
            <a:endParaRPr lang="ru-RU" altLang="ru-RU" dirty="0"/>
          </a:p>
          <a:p>
            <a:pPr>
              <a:spcBef>
                <a:spcPct val="0"/>
              </a:spcBef>
            </a:pPr>
            <a:endParaRPr lang="ru-RU" altLang="ru-RU" dirty="0" smtClean="0"/>
          </a:p>
          <a:p>
            <a:pPr>
              <a:spcBef>
                <a:spcPct val="0"/>
              </a:spcBef>
            </a:pPr>
            <a:endParaRPr lang="ru-RU" altLang="ru-RU" dirty="0"/>
          </a:p>
          <a:p>
            <a:pPr>
              <a:spcBef>
                <a:spcPct val="0"/>
              </a:spcBef>
            </a:pPr>
            <a:endParaRPr lang="ru-RU" altLang="ru-RU" dirty="0" smtClean="0"/>
          </a:p>
          <a:p>
            <a:pPr>
              <a:spcBef>
                <a:spcPct val="0"/>
              </a:spcBef>
            </a:pPr>
            <a:r>
              <a:rPr lang="ru-RU" altLang="ru-RU" sz="3200" dirty="0" smtClean="0">
                <a:solidFill>
                  <a:srgbClr val="C00000"/>
                </a:solidFill>
              </a:rPr>
              <a:t>Г</a:t>
            </a:r>
            <a:r>
              <a:rPr lang="en-US" altLang="ru-RU" sz="3200" dirty="0" smtClean="0">
                <a:solidFill>
                  <a:srgbClr val="C00000"/>
                </a:solidFill>
              </a:rPr>
              <a:t>=18;</a:t>
            </a:r>
            <a:r>
              <a:rPr lang="ru-RU" altLang="ru-RU" sz="3200" dirty="0" smtClean="0">
                <a:solidFill>
                  <a:srgbClr val="C00000"/>
                </a:solidFill>
              </a:rPr>
              <a:t>В</a:t>
            </a:r>
            <a:r>
              <a:rPr lang="en-US" altLang="ru-RU" sz="3200" dirty="0" smtClean="0">
                <a:solidFill>
                  <a:srgbClr val="C00000"/>
                </a:solidFill>
              </a:rPr>
              <a:t>=28.</a:t>
            </a:r>
          </a:p>
          <a:p>
            <a:pPr>
              <a:spcBef>
                <a:spcPct val="0"/>
              </a:spcBef>
            </a:pPr>
            <a:r>
              <a:rPr lang="en-US" altLang="ru-RU" sz="3200" dirty="0" smtClean="0">
                <a:solidFill>
                  <a:srgbClr val="C00000"/>
                </a:solidFill>
              </a:rPr>
              <a:t>S=28+</a:t>
            </a:r>
            <a:r>
              <a:rPr lang="ru-RU" altLang="ru-RU" sz="3200" dirty="0" smtClean="0">
                <a:solidFill>
                  <a:srgbClr val="C00000"/>
                </a:solidFill>
              </a:rPr>
              <a:t>18/2 </a:t>
            </a:r>
            <a:r>
              <a:rPr lang="en-US" altLang="ru-RU" sz="3200" dirty="0" smtClean="0">
                <a:solidFill>
                  <a:srgbClr val="C00000"/>
                </a:solidFill>
              </a:rPr>
              <a:t>-1=</a:t>
            </a:r>
            <a:r>
              <a:rPr lang="ru-RU" altLang="ru-RU" sz="3200" dirty="0" smtClean="0">
                <a:solidFill>
                  <a:srgbClr val="C00000"/>
                </a:solidFill>
              </a:rPr>
              <a:t>36см² </a:t>
            </a:r>
            <a:endParaRPr lang="ru-RU" altLang="ru-RU" sz="32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6753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Таблица 1. 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91864116"/>
              </p:ext>
            </p:extLst>
          </p:nvPr>
        </p:nvGraphicFramePr>
        <p:xfrm>
          <a:off x="179512" y="1916832"/>
          <a:ext cx="8229600" cy="1562100"/>
        </p:xfrm>
        <a:graphic>
          <a:graphicData uri="http://schemas.openxmlformats.org/drawingml/2006/table">
            <a:tbl>
              <a:tblPr/>
              <a:tblGrid>
                <a:gridCol w="2743200"/>
                <a:gridCol w="2743200"/>
                <a:gridCol w="2743200"/>
              </a:tblGrid>
              <a:tr h="0">
                <a:tc>
                  <a:txBody>
                    <a:bodyPr/>
                    <a:lstStyle/>
                    <a:p>
                      <a:r>
                        <a:rPr lang="ru-RU" dirty="0">
                          <a:effectLst/>
                        </a:rPr>
                        <a:t>Справились удачно с заданием, используя формулу Пика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effectLst/>
                        </a:rPr>
                        <a:t>С первого раза были не внимательны, поэтому ответы не сошлись, но ход решения был правильным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>Не серьезно подошли к заданию, и во время объяснения вписали правильные ответы.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  <a:effectLst/>
                        </a:rPr>
                        <a:t>8 </a:t>
                      </a:r>
                      <a:r>
                        <a:rPr lang="ru-RU" dirty="0">
                          <a:solidFill>
                            <a:srgbClr val="FF0000"/>
                          </a:solidFill>
                          <a:effectLst/>
                        </a:rPr>
                        <a:t>человек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  <a:effectLst/>
                        </a:rPr>
                        <a:t>3 </a:t>
                      </a:r>
                      <a:r>
                        <a:rPr lang="ru-RU" dirty="0">
                          <a:solidFill>
                            <a:srgbClr val="FF0000"/>
                          </a:solidFill>
                          <a:effectLst/>
                        </a:rPr>
                        <a:t>человек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  <a:effectLst/>
                        </a:rPr>
                        <a:t>2 </a:t>
                      </a:r>
                      <a:r>
                        <a:rPr lang="ru-RU" dirty="0">
                          <a:solidFill>
                            <a:srgbClr val="FF0000"/>
                          </a:solidFill>
                          <a:effectLst/>
                        </a:rPr>
                        <a:t>человека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649555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60648"/>
            <a:ext cx="8291264" cy="6336704"/>
          </a:xfrm>
        </p:spPr>
        <p:txBody>
          <a:bodyPr>
            <a:normAutofit fontScale="77500" lnSpcReduction="20000"/>
          </a:bodyPr>
          <a:lstStyle/>
          <a:p>
            <a:pPr algn="ctr">
              <a:lnSpc>
                <a:spcPct val="80000"/>
              </a:lnSpc>
              <a:buNone/>
            </a:pPr>
            <a:r>
              <a:rPr lang="ru-RU" altLang="ru-RU" b="1" dirty="0" smtClean="0">
                <a:solidFill>
                  <a:srgbClr val="FF0000"/>
                </a:solidFill>
              </a:rPr>
              <a:t>Заключение </a:t>
            </a:r>
          </a:p>
          <a:p>
            <a:r>
              <a:rPr lang="ru-RU" altLang="ru-RU" dirty="0" smtClean="0"/>
              <a:t>В результате моей  работы я расширил свои  знания о решении задач на клетчатой бумаге, определил для себя классификацию исследуемых задач, убедился в их многообразии.   </a:t>
            </a:r>
          </a:p>
          <a:p>
            <a:r>
              <a:rPr lang="ru-RU" altLang="ru-RU" dirty="0" smtClean="0"/>
              <a:t>В процессе исследования  в своем классе я провел практический эксперимент: решить задачи по нахождению площади многоугольника, изображенного на клетчатой бумаге.. </a:t>
            </a:r>
          </a:p>
          <a:p>
            <a:r>
              <a:rPr lang="ru-RU" altLang="ru-RU" dirty="0" smtClean="0"/>
              <a:t>Существуют различные способы вычисления площадей фигур. Формула Пика для вычисления площадей различных многоугольников с вершинами в узлах сетки позволяет быстро, рационально и правильно вычислять площади.  Эта формула экономит время при вычислениях площади фигуры. Учащиеся при вычислении площадей могут использовать любой способ. Формула Пика имеет значительную познавательную и практическую ценность.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66640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</a:rPr>
              <a:t>Литература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altLang="ru-RU" dirty="0" smtClean="0"/>
              <a:t>Геометрия на клетчатой бумаге. Малый </a:t>
            </a:r>
            <a:r>
              <a:rPr lang="ru-RU" altLang="ru-RU" dirty="0" err="1" smtClean="0"/>
              <a:t>МЕХмат</a:t>
            </a:r>
            <a:r>
              <a:rPr lang="ru-RU" altLang="ru-RU" dirty="0" smtClean="0"/>
              <a:t> МГУ. </a:t>
            </a:r>
          </a:p>
          <a:p>
            <a:r>
              <a:rPr lang="ru-RU" altLang="ru-RU" dirty="0" err="1" smtClean="0"/>
              <a:t>Жарковская</a:t>
            </a:r>
            <a:r>
              <a:rPr lang="ru-RU" altLang="ru-RU" dirty="0" smtClean="0"/>
              <a:t> Н. М., Рисс Е. А. Геометрия клетчатой бумаги. Формула Пика. Математика, 2021, № 17, с. 34-38.</a:t>
            </a:r>
          </a:p>
          <a:p>
            <a:r>
              <a:rPr lang="ru-RU" altLang="ru-RU" dirty="0" smtClean="0"/>
              <a:t>Задачи открытого банка заданий по математике ФИПИ, 2024 – 2025.</a:t>
            </a:r>
          </a:p>
          <a:p>
            <a:r>
              <a:rPr lang="ru-RU" altLang="ru-RU" dirty="0" smtClean="0"/>
              <a:t>Игнатьев Е. И. В царстве смекалки. – М.: Наука, 2022г.</a:t>
            </a:r>
          </a:p>
          <a:p>
            <a:r>
              <a:rPr lang="ru-RU" altLang="ru-RU" dirty="0" smtClean="0"/>
              <a:t>Математические этюды. </a:t>
            </a:r>
            <a:r>
              <a:rPr lang="ru-RU" altLang="ru-RU" u="sng" dirty="0" smtClean="0">
                <a:hlinkClick r:id="rId2"/>
              </a:rPr>
              <a:t>etudes.ru</a:t>
            </a:r>
            <a:endParaRPr lang="ru-RU" altLang="ru-RU" dirty="0" smtClean="0"/>
          </a:p>
          <a:p>
            <a:r>
              <a:rPr lang="ru-RU" altLang="ru-RU" dirty="0" smtClean="0"/>
              <a:t>Интернет ресурсы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45413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0648"/>
            <a:ext cx="8784976" cy="64087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altLang="ru-RU" sz="2400" b="1" dirty="0">
                <a:solidFill>
                  <a:srgbClr val="FF0000"/>
                </a:solidFill>
              </a:rPr>
              <a:t>Актуальность </a:t>
            </a:r>
            <a:r>
              <a:rPr lang="ru-RU" altLang="ru-RU" sz="2400" dirty="0"/>
              <a:t>темы данного исследования определяется рациональностью вычисления площади любой фигуры на клетчатой бумаге с вершинами в узлах сетки</a:t>
            </a:r>
            <a:r>
              <a:rPr lang="ru-RU" altLang="ru-RU" sz="2400" dirty="0" smtClean="0"/>
              <a:t>..</a:t>
            </a:r>
          </a:p>
          <a:p>
            <a:pPr marL="0" indent="0">
              <a:buNone/>
            </a:pPr>
            <a:r>
              <a:rPr lang="ru-RU" altLang="ru-RU" sz="2400" b="1" i="1" dirty="0">
                <a:solidFill>
                  <a:srgbClr val="FF0000"/>
                </a:solidFill>
              </a:rPr>
              <a:t>Цель исследования</a:t>
            </a:r>
            <a:r>
              <a:rPr lang="ru-RU" altLang="ru-RU" sz="2400" b="1" i="1" dirty="0"/>
              <a:t>:</a:t>
            </a:r>
            <a:r>
              <a:rPr lang="ru-RU" altLang="ru-RU" sz="2400" dirty="0"/>
              <a:t> Проверить формулу Пика для вычисления площадей геометрических фигур в сравнении с формулами геометрии.</a:t>
            </a:r>
          </a:p>
          <a:p>
            <a:pPr>
              <a:spcBef>
                <a:spcPct val="0"/>
              </a:spcBef>
              <a:buNone/>
            </a:pPr>
            <a:r>
              <a:rPr lang="ru-RU" altLang="ru-RU" sz="2600" b="1" i="1" dirty="0" smtClean="0">
                <a:solidFill>
                  <a:srgbClr val="FF0000"/>
                </a:solidFill>
              </a:rPr>
              <a:t>задачи:</a:t>
            </a:r>
            <a:endParaRPr lang="ru-RU" altLang="ru-RU" sz="2600" b="1" i="1" dirty="0">
              <a:solidFill>
                <a:srgbClr val="FF0000"/>
              </a:solidFill>
            </a:endParaRPr>
          </a:p>
          <a:p>
            <a:pPr marL="0" indent="0">
              <a:spcBef>
                <a:spcPct val="0"/>
              </a:spcBef>
              <a:buNone/>
            </a:pPr>
            <a:r>
              <a:rPr lang="ru-RU" altLang="ru-RU" sz="2600" dirty="0"/>
              <a:t> Подобрать необходимую литературу.</a:t>
            </a:r>
          </a:p>
          <a:p>
            <a:pPr>
              <a:spcBef>
                <a:spcPct val="0"/>
              </a:spcBef>
            </a:pPr>
            <a:r>
              <a:rPr lang="ru-RU" altLang="ru-RU" sz="2600" dirty="0"/>
              <a:t> Отобрать материал для исследования, выбрать главную, интересную, понятную информацию.</a:t>
            </a:r>
          </a:p>
          <a:p>
            <a:pPr>
              <a:spcBef>
                <a:spcPct val="0"/>
              </a:spcBef>
            </a:pPr>
            <a:r>
              <a:rPr lang="ru-RU" altLang="ru-RU" sz="2600" dirty="0"/>
              <a:t> Проанализировать и систематизировать полученную информацию.</a:t>
            </a:r>
          </a:p>
          <a:p>
            <a:pPr>
              <a:spcBef>
                <a:spcPct val="0"/>
              </a:spcBef>
            </a:pPr>
            <a:r>
              <a:rPr lang="ru-RU" altLang="ru-RU" sz="2600" dirty="0"/>
              <a:t> Найти различные методы и приёмы решения задач на клетчатой бумаге.</a:t>
            </a:r>
          </a:p>
          <a:p>
            <a:pPr>
              <a:spcBef>
                <a:spcPct val="0"/>
              </a:spcBef>
            </a:pPr>
            <a:r>
              <a:rPr lang="ru-RU" altLang="ru-RU" sz="2600" dirty="0"/>
              <a:t> Создать электронную презентацию работы для представления собранного материала одноклассникам.</a:t>
            </a:r>
          </a:p>
          <a:p>
            <a:pPr marL="0" indent="0">
              <a:buNone/>
            </a:pPr>
            <a:endParaRPr lang="ru-RU" alt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89492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6632"/>
            <a:ext cx="8435280" cy="6408712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ct val="0"/>
              </a:spcBef>
              <a:buNone/>
            </a:pPr>
            <a:r>
              <a:rPr lang="ru-RU" altLang="ru-RU" sz="2800" b="1" i="1" dirty="0" smtClean="0">
                <a:solidFill>
                  <a:srgbClr val="FF0000"/>
                </a:solidFill>
              </a:rPr>
              <a:t>Объект </a:t>
            </a:r>
            <a:r>
              <a:rPr lang="ru-RU" altLang="ru-RU" sz="2800" b="1" i="1" dirty="0">
                <a:solidFill>
                  <a:srgbClr val="FF0000"/>
                </a:solidFill>
              </a:rPr>
              <a:t>исследования</a:t>
            </a:r>
            <a:r>
              <a:rPr lang="ru-RU" altLang="ru-RU" sz="2800" dirty="0"/>
              <a:t>: задачи на клетчатой бумаге. </a:t>
            </a:r>
          </a:p>
          <a:p>
            <a:pPr>
              <a:spcBef>
                <a:spcPct val="0"/>
              </a:spcBef>
              <a:buNone/>
            </a:pPr>
            <a:endParaRPr lang="ru-RU" altLang="ru-RU" sz="2800" b="1" i="1" dirty="0" smtClean="0">
              <a:solidFill>
                <a:srgbClr val="FF0000"/>
              </a:solidFill>
            </a:endParaRPr>
          </a:p>
          <a:p>
            <a:pPr>
              <a:spcBef>
                <a:spcPct val="0"/>
              </a:spcBef>
              <a:buNone/>
            </a:pPr>
            <a:r>
              <a:rPr lang="ru-RU" altLang="ru-RU" sz="2800" b="1" i="1" dirty="0" smtClean="0">
                <a:solidFill>
                  <a:srgbClr val="FF0000"/>
                </a:solidFill>
              </a:rPr>
              <a:t>Предмет </a:t>
            </a:r>
            <a:r>
              <a:rPr lang="ru-RU" altLang="ru-RU" sz="2800" b="1" i="1" dirty="0">
                <a:solidFill>
                  <a:srgbClr val="FF0000"/>
                </a:solidFill>
              </a:rPr>
              <a:t>исследования</a:t>
            </a:r>
            <a:r>
              <a:rPr lang="ru-RU" altLang="ru-RU" sz="2800" dirty="0"/>
              <a:t>: задачи на вычисление площади многоугольника на клетчатой бумаге, методы и приёмы их решения</a:t>
            </a:r>
            <a:r>
              <a:rPr lang="ru-RU" altLang="ru-RU" sz="2800" dirty="0" smtClean="0"/>
              <a:t>.</a:t>
            </a:r>
          </a:p>
          <a:p>
            <a:pPr>
              <a:spcBef>
                <a:spcPct val="0"/>
              </a:spcBef>
              <a:buNone/>
            </a:pPr>
            <a:r>
              <a:rPr lang="ru-RU" altLang="ru-RU" sz="2800" b="1" i="1" dirty="0" smtClean="0">
                <a:solidFill>
                  <a:srgbClr val="FF0000"/>
                </a:solidFill>
              </a:rPr>
              <a:t>Гипотеза</a:t>
            </a:r>
            <a:r>
              <a:rPr lang="ru-RU" altLang="ru-RU" sz="2800" dirty="0">
                <a:solidFill>
                  <a:srgbClr val="FF0000"/>
                </a:solidFill>
              </a:rPr>
              <a:t>: </a:t>
            </a:r>
            <a:r>
              <a:rPr lang="ru-RU" altLang="ru-RU" sz="2800" dirty="0"/>
              <a:t>Площадь фигуры, вычисленная по формуле Пика равна площади фигуры, вычисленной по формуле планиметрии. </a:t>
            </a:r>
          </a:p>
          <a:p>
            <a:pPr>
              <a:spcBef>
                <a:spcPct val="0"/>
              </a:spcBef>
              <a:buNone/>
            </a:pPr>
            <a:r>
              <a:rPr lang="ru-RU" altLang="ru-RU" sz="2800" b="1" i="1" dirty="0" smtClean="0">
                <a:solidFill>
                  <a:srgbClr val="FF0000"/>
                </a:solidFill>
              </a:rPr>
              <a:t>Методы </a:t>
            </a:r>
            <a:r>
              <a:rPr lang="ru-RU" altLang="ru-RU" sz="2800" b="1" i="1" dirty="0">
                <a:solidFill>
                  <a:srgbClr val="FF0000"/>
                </a:solidFill>
              </a:rPr>
              <a:t>исследования</a:t>
            </a:r>
            <a:r>
              <a:rPr lang="ru-RU" altLang="ru-RU" sz="2800" dirty="0"/>
              <a:t>: </a:t>
            </a:r>
          </a:p>
          <a:p>
            <a:pPr>
              <a:spcBef>
                <a:spcPct val="0"/>
              </a:spcBef>
              <a:buNone/>
            </a:pPr>
            <a:r>
              <a:rPr lang="ru-RU" altLang="ru-RU" sz="2800" dirty="0"/>
              <a:t>Теоретические: анализ и синтез.</a:t>
            </a:r>
          </a:p>
          <a:p>
            <a:pPr>
              <a:spcBef>
                <a:spcPct val="0"/>
              </a:spcBef>
              <a:buNone/>
            </a:pPr>
            <a:r>
              <a:rPr lang="ru-RU" altLang="ru-RU" sz="2800" dirty="0"/>
              <a:t>Эмпирические: </a:t>
            </a:r>
            <a:r>
              <a:rPr lang="ru-RU" altLang="ru-RU" sz="2800" dirty="0" smtClean="0"/>
              <a:t>сравнение.</a:t>
            </a:r>
          </a:p>
          <a:p>
            <a:pPr>
              <a:spcBef>
                <a:spcPct val="0"/>
              </a:spcBef>
              <a:buNone/>
            </a:pPr>
            <a:r>
              <a:rPr lang="ru-RU" altLang="ru-RU" sz="2800" dirty="0" smtClean="0"/>
              <a:t>Индуктивный </a:t>
            </a:r>
            <a:r>
              <a:rPr lang="ru-RU" altLang="ru-RU" sz="2800" dirty="0"/>
              <a:t>метод – получение выводов из конкретных примеров.</a:t>
            </a:r>
          </a:p>
          <a:p>
            <a:pPr>
              <a:spcBef>
                <a:spcPct val="0"/>
              </a:spcBef>
              <a:buNone/>
            </a:pPr>
            <a:r>
              <a:rPr lang="ru-RU" altLang="ru-RU" sz="2800" dirty="0"/>
              <a:t>Эксперимент</a:t>
            </a:r>
            <a:r>
              <a:rPr lang="ru-RU" altLang="ru-RU" sz="2800" dirty="0" smtClean="0"/>
              <a:t>.</a:t>
            </a:r>
          </a:p>
          <a:p>
            <a:pPr>
              <a:spcBef>
                <a:spcPct val="0"/>
              </a:spcBef>
              <a:buNone/>
            </a:pPr>
            <a:r>
              <a:rPr lang="ru-RU" altLang="ru-RU" sz="2800" b="1" dirty="0">
                <a:solidFill>
                  <a:srgbClr val="FF0000"/>
                </a:solidFill>
              </a:rPr>
              <a:t>Практическая значимость</a:t>
            </a:r>
            <a:r>
              <a:rPr lang="ru-RU" altLang="ru-RU" sz="2800" dirty="0">
                <a:solidFill>
                  <a:srgbClr val="FF0000"/>
                </a:solidFill>
              </a:rPr>
              <a:t>: </a:t>
            </a:r>
            <a:r>
              <a:rPr lang="ru-RU" altLang="ru-RU" sz="2800" dirty="0"/>
              <a:t>результаты можно использовать на уроках геометрии, при  подготовке к  ОГЭ и</a:t>
            </a:r>
            <a:r>
              <a:rPr lang="en-US" altLang="ru-RU" sz="2800" dirty="0"/>
              <a:t> </a:t>
            </a:r>
            <a:r>
              <a:rPr lang="ru-RU" altLang="ru-RU" sz="2800" dirty="0" smtClean="0"/>
              <a:t>ЕГЭ.</a:t>
            </a:r>
            <a:endParaRPr lang="ru-RU" altLang="ru-RU" sz="2800" dirty="0"/>
          </a:p>
          <a:p>
            <a:pPr>
              <a:spcBef>
                <a:spcPct val="0"/>
              </a:spcBef>
              <a:buNone/>
            </a:pPr>
            <a:endParaRPr lang="ru-RU" altLang="ru-RU" sz="2800" dirty="0" smtClean="0"/>
          </a:p>
          <a:p>
            <a:pPr>
              <a:spcBef>
                <a:spcPct val="0"/>
              </a:spcBef>
              <a:buNone/>
            </a:pPr>
            <a:endParaRPr lang="ru-RU" altLang="ru-RU" sz="2800" dirty="0"/>
          </a:p>
        </p:txBody>
      </p:sp>
    </p:spTree>
    <p:extLst>
      <p:ext uri="{BB962C8B-B14F-4D97-AF65-F5344CB8AC3E}">
        <p14:creationId xmlns:p14="http://schemas.microsoft.com/office/powerpoint/2010/main" val="1720251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1858218"/>
          </a:xfrm>
        </p:spPr>
        <p:txBody>
          <a:bodyPr>
            <a:normAutofit fontScale="90000"/>
          </a:bodyPr>
          <a:lstStyle/>
          <a:p>
            <a:r>
              <a:rPr lang="ru-RU" altLang="ru-RU" sz="2000" b="1" dirty="0" smtClean="0"/>
              <a:t/>
            </a:r>
            <a:br>
              <a:rPr lang="ru-RU" altLang="ru-RU" sz="2000" b="1" dirty="0" smtClean="0"/>
            </a:br>
            <a:r>
              <a:rPr lang="ru-RU" altLang="ru-RU" sz="2000" b="1" dirty="0"/>
              <a:t/>
            </a:r>
            <a:br>
              <a:rPr lang="ru-RU" altLang="ru-RU" sz="2000" b="1" dirty="0"/>
            </a:br>
            <a:r>
              <a:rPr lang="ru-RU" altLang="ru-RU" sz="2700" b="1" dirty="0" smtClean="0"/>
              <a:t>Георг </a:t>
            </a:r>
            <a:r>
              <a:rPr lang="ru-RU" altLang="ru-RU" sz="2700" b="1" dirty="0" err="1"/>
              <a:t>Алекса́ндр</a:t>
            </a:r>
            <a:r>
              <a:rPr lang="ru-RU" altLang="ru-RU" sz="2700" b="1" dirty="0"/>
              <a:t> Пик</a:t>
            </a:r>
            <a:r>
              <a:rPr lang="ru-RU" altLang="ru-RU" sz="2700" dirty="0"/>
              <a:t>  </a:t>
            </a:r>
            <a:r>
              <a:rPr lang="ru-RU" altLang="ru-RU" sz="2700" dirty="0" smtClean="0"/>
              <a:t> (</a:t>
            </a:r>
            <a:r>
              <a:rPr lang="ru-RU" altLang="ru-RU" sz="2700" dirty="0" smtClean="0">
                <a:hlinkClick r:id="rId2" tooltip="10 августа"/>
              </a:rPr>
              <a:t>10 </a:t>
            </a:r>
            <a:r>
              <a:rPr lang="ru-RU" altLang="ru-RU" sz="2700" dirty="0">
                <a:hlinkClick r:id="rId2" tooltip="10 августа"/>
              </a:rPr>
              <a:t>августа</a:t>
            </a:r>
            <a:r>
              <a:rPr lang="ru-RU" altLang="ru-RU" sz="2700" dirty="0"/>
              <a:t> </a:t>
            </a:r>
            <a:r>
              <a:rPr lang="ru-RU" altLang="ru-RU" sz="2700" dirty="0">
                <a:hlinkClick r:id="rId3" tooltip="1859"/>
              </a:rPr>
              <a:t>1859</a:t>
            </a:r>
            <a:r>
              <a:rPr lang="ru-RU" altLang="ru-RU" sz="2700" dirty="0"/>
              <a:t> — </a:t>
            </a:r>
            <a:r>
              <a:rPr lang="ru-RU" altLang="ru-RU" sz="2700" dirty="0">
                <a:hlinkClick r:id="rId4" tooltip="13 июля"/>
              </a:rPr>
              <a:t>13 июля</a:t>
            </a:r>
            <a:r>
              <a:rPr lang="ru-RU" altLang="ru-RU" sz="2700" dirty="0"/>
              <a:t> </a:t>
            </a:r>
            <a:r>
              <a:rPr lang="ru-RU" altLang="ru-RU" sz="2700" dirty="0">
                <a:hlinkClick r:id="rId5" tooltip="1942"/>
              </a:rPr>
              <a:t>1942</a:t>
            </a:r>
            <a:r>
              <a:rPr lang="ru-RU" altLang="ru-RU" sz="2700" dirty="0"/>
              <a:t>) — </a:t>
            </a:r>
            <a:r>
              <a:rPr lang="ru-RU" altLang="ru-RU" sz="2700" dirty="0">
                <a:hlinkClick r:id="rId6" tooltip="Австрия"/>
              </a:rPr>
              <a:t>австрийский</a:t>
            </a:r>
            <a:r>
              <a:rPr lang="ru-RU" altLang="ru-RU" sz="2700" dirty="0"/>
              <a:t> </a:t>
            </a:r>
            <a:r>
              <a:rPr lang="ru-RU" altLang="ru-RU" sz="2700" u="sng" dirty="0" smtClean="0">
                <a:hlinkClick r:id="rId7" tooltip="Математик"/>
              </a:rPr>
              <a:t>математик</a:t>
            </a:r>
            <a:r>
              <a:rPr lang="ru-RU" altLang="ru-RU" sz="2700" u="sng" dirty="0" smtClean="0"/>
              <a:t/>
            </a:r>
            <a:br>
              <a:rPr lang="ru-RU" altLang="ru-RU" sz="2700" u="sng" dirty="0" smtClean="0"/>
            </a:br>
            <a:r>
              <a:rPr lang="ru-RU" altLang="ru-RU" sz="2700" dirty="0"/>
              <a:t>Широкую известность получила открытая им в 1899 году </a:t>
            </a:r>
            <a:r>
              <a:rPr lang="ru-RU" altLang="ru-RU" sz="2700" dirty="0">
                <a:hlinkClick r:id="rId8" tooltip="Формула Пика"/>
              </a:rPr>
              <a:t>теорема Пика</a:t>
            </a:r>
            <a:r>
              <a:rPr lang="ru-RU" altLang="ru-RU" sz="2700" dirty="0"/>
              <a:t> для расчёта площади </a:t>
            </a:r>
            <a:r>
              <a:rPr lang="ru-RU" altLang="ru-RU" sz="2700" dirty="0" smtClean="0"/>
              <a:t>многоугольника.</a:t>
            </a:r>
            <a:r>
              <a:rPr lang="ru-RU" altLang="ru-RU" sz="2700" dirty="0"/>
              <a:t/>
            </a:r>
            <a:br>
              <a:rPr lang="ru-RU" altLang="ru-RU" sz="2700" dirty="0"/>
            </a:br>
            <a:endParaRPr lang="ru-RU" sz="2700" dirty="0"/>
          </a:p>
        </p:txBody>
      </p:sp>
      <p:pic>
        <p:nvPicPr>
          <p:cNvPr id="4" name="Объект 3" descr="Picture background"/>
          <p:cNvPicPr>
            <a:picLocks noGrp="1"/>
          </p:cNvPicPr>
          <p:nvPr>
            <p:ph idx="1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132856"/>
            <a:ext cx="6768752" cy="42484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414761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sz="3200" b="1" i="1" dirty="0">
                <a:solidFill>
                  <a:srgbClr val="0000FF"/>
                </a:solidFill>
              </a:rPr>
              <a:t>Формула Пика</a:t>
            </a:r>
            <a:r>
              <a:rPr lang="ru-RU" altLang="ru-RU" sz="3200" b="1" i="1" dirty="0" smtClean="0">
                <a:solidFill>
                  <a:srgbClr val="0000FF"/>
                </a:solidFill>
              </a:rPr>
              <a:t>.  Узлы. </a:t>
            </a:r>
            <a:endParaRPr lang="ru-RU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79512" y="1196752"/>
                <a:ext cx="8856984" cy="547260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/>
                      </a:rPr>
                      <m:t>𝑠</m:t>
                    </m:r>
                    <m:r>
                      <a:rPr lang="en-US" sz="2800" b="0" i="1" smtClean="0">
                        <a:latin typeface="Cambria Math"/>
                      </a:rPr>
                      <m:t>=</m:t>
                    </m:r>
                    <m:r>
                      <a:rPr lang="en-US" sz="2800" b="0" i="1" smtClean="0">
                        <a:latin typeface="Cambria Math"/>
                      </a:rPr>
                      <m:t>𝐵</m:t>
                    </m:r>
                    <m:r>
                      <a:rPr lang="en-US" sz="2800" b="0" i="1" smtClean="0"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en-US" sz="28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800" b="0" i="1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ru-RU" sz="2800" b="0" i="0" smtClean="0">
                        <a:latin typeface="Cambria Math"/>
                      </a:rPr>
                      <m:t>Г−1</m:t>
                    </m:r>
                  </m:oMath>
                </a14:m>
                <a:r>
                  <a:rPr lang="ru-RU" sz="2800" dirty="0" smtClean="0"/>
                  <a:t>, где</a:t>
                </a:r>
              </a:p>
              <a:p>
                <a:pPr marL="0" indent="0">
                  <a:buNone/>
                </a:pPr>
                <a:r>
                  <a:rPr lang="en-US" sz="2800" dirty="0" smtClean="0"/>
                  <a:t>B-</a:t>
                </a:r>
                <a:r>
                  <a:rPr lang="ru-RU" sz="2800" dirty="0" smtClean="0"/>
                  <a:t> количество </a:t>
                </a:r>
                <a:r>
                  <a:rPr lang="en-US" sz="2800" dirty="0" smtClean="0"/>
                  <a:t> </a:t>
                </a:r>
                <a:r>
                  <a:rPr lang="ru-RU" sz="2800" dirty="0" smtClean="0"/>
                  <a:t>внутренних узлов;</a:t>
                </a:r>
              </a:p>
              <a:p>
                <a:pPr marL="0" indent="0">
                  <a:buNone/>
                </a:pPr>
                <a:r>
                  <a:rPr lang="ru-RU" sz="2800" dirty="0" smtClean="0"/>
                  <a:t>Г- количество  узлов на границе.</a:t>
                </a:r>
              </a:p>
              <a:p>
                <a:pPr marL="0" indent="0">
                  <a:buNone/>
                  <a:defRPr/>
                </a:pPr>
                <a:r>
                  <a:rPr lang="en-US" dirty="0" smtClean="0">
                    <a:effectLst>
                      <a:outerShdw blurRad="38100" dist="38100" dir="2700000" algn="tl" rotWithShape="0">
                        <a:srgbClr val="C0C0C0"/>
                      </a:outerShdw>
                    </a:effectLst>
                  </a:rPr>
                  <a:t>   </a:t>
                </a:r>
                <a:r>
                  <a:rPr lang="ru-RU" sz="2800" dirty="0"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Узел </a:t>
                </a:r>
                <a:r>
                  <a:rPr lang="ru-RU" sz="2800" dirty="0" smtClean="0"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–это </a:t>
                </a:r>
                <a:r>
                  <a:rPr lang="ru-RU" sz="2800" dirty="0"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пересечение двух прямых.</a:t>
                </a:r>
                <a:endParaRPr lang="en-US" sz="2800" dirty="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  <a:p>
                <a:pPr>
                  <a:defRPr/>
                </a:pPr>
                <a:r>
                  <a:rPr lang="ru-RU" sz="2800" dirty="0" smtClean="0"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 – </a:t>
                </a:r>
                <a:r>
                  <a:rPr lang="ru-RU" sz="2800" dirty="0" smtClean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внутренние узлы.</a:t>
                </a:r>
                <a:endParaRPr lang="en-US" sz="2800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  <a:p>
                <a:pPr>
                  <a:defRPr/>
                </a:pPr>
                <a:r>
                  <a:rPr lang="ru-RU" sz="2800" dirty="0" smtClean="0"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 – </a:t>
                </a:r>
                <a:r>
                  <a:rPr lang="ru-RU" sz="2800" dirty="0" smtClean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узлы на границе.</a:t>
                </a:r>
              </a:p>
              <a:p>
                <a:pPr marL="0" indent="0" fontAlgn="base">
                  <a:buNone/>
                </a:pPr>
                <a:endParaRPr lang="ru-RU" dirty="0"/>
              </a:p>
              <a:p>
                <a:pPr marL="0" indent="0">
                  <a:buNone/>
                </a:pP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1196752"/>
                <a:ext cx="8856984" cy="5472608"/>
              </a:xfrm>
              <a:blipFill rotWithShape="1">
                <a:blip r:embed="rId2"/>
                <a:stretch>
                  <a:fillRect l="-137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Объект 3" descr="http://hijos.ru/wp-content/uploads/2011/08/pick1.bmp">
            <a:hlinkClick r:id="rId3"/>
          </p:cNvPr>
          <p:cNvPicPr>
            <a:picLocks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3140968"/>
            <a:ext cx="2952328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Блок-схема: узел 4"/>
          <p:cNvSpPr/>
          <p:nvPr/>
        </p:nvSpPr>
        <p:spPr>
          <a:xfrm>
            <a:off x="175011" y="3573016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6" name="Блок-схема: узел 5"/>
          <p:cNvSpPr/>
          <p:nvPr/>
        </p:nvSpPr>
        <p:spPr>
          <a:xfrm>
            <a:off x="197342" y="4137871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7277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Picture background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32656"/>
            <a:ext cx="8785101" cy="61206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678725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323528" y="404664"/>
                <a:ext cx="8363272" cy="5721499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ru-RU" b="1" dirty="0">
                    <a:solidFill>
                      <a:srgbClr val="FF0000"/>
                    </a:solidFill>
                  </a:rPr>
                  <a:t>Задача </a:t>
                </a:r>
                <a:r>
                  <a:rPr lang="ru-RU" b="1" dirty="0" smtClean="0">
                    <a:solidFill>
                      <a:srgbClr val="FF0000"/>
                    </a:solidFill>
                  </a:rPr>
                  <a:t>1.</a:t>
                </a:r>
                <a:r>
                  <a:rPr lang="ru-RU" dirty="0" smtClean="0">
                    <a:solidFill>
                      <a:srgbClr val="FF0000"/>
                    </a:solidFill>
                  </a:rPr>
                  <a:t> </a:t>
                </a:r>
                <a:r>
                  <a:rPr lang="ru-RU" dirty="0"/>
                  <a:t>На клет­ча­той бу­ма­ге с раз­ме­ром клет­ки 1x1 изоб­ра­же­на фи­гу­ра. Най­ди­те её пло­щадь. </a:t>
                </a:r>
              </a:p>
              <a:p>
                <a:r>
                  <a:rPr lang="ru-RU" b="1" dirty="0">
                    <a:solidFill>
                      <a:srgbClr val="FF0000"/>
                    </a:solidFill>
                  </a:rPr>
                  <a:t>Решение:</a:t>
                </a:r>
                <a:r>
                  <a:rPr lang="ru-RU" dirty="0">
                    <a:solidFill>
                      <a:srgbClr val="FF0000"/>
                    </a:solidFill>
                  </a:rPr>
                  <a:t> </a:t>
                </a:r>
                <a:r>
                  <a:rPr lang="ru-RU" dirty="0" smtClean="0"/>
                  <a:t>Подсчитаем </a:t>
                </a:r>
                <a:r>
                  <a:rPr lang="ru-RU" dirty="0"/>
                  <a:t>количество полных клеток внутри данного многоугольника, это и будет площадь. Получилось 11 клеток, значит </a:t>
                </a:r>
                <a14:m>
                  <m:oMath xmlns:m="http://schemas.openxmlformats.org/officeDocument/2006/math">
                    <m:r>
                      <a:rPr lang="ru-RU" b="1" i="1">
                        <a:latin typeface="Cambria Math"/>
                      </a:rPr>
                      <m:t>𝑺</m:t>
                    </m:r>
                    <m:r>
                      <a:rPr lang="ru-RU" b="1" i="1">
                        <a:latin typeface="Cambria Math"/>
                      </a:rPr>
                      <m:t>фигуры=</m:t>
                    </m:r>
                    <m:r>
                      <a:rPr lang="ru-RU" b="1" i="1">
                        <a:latin typeface="Cambria Math"/>
                      </a:rPr>
                      <m:t>𝟏𝟏</m:t>
                    </m:r>
                    <m:r>
                      <a:rPr lang="ru-RU" b="1" i="1">
                        <a:latin typeface="Cambria Math"/>
                      </a:rPr>
                      <m:t>.</m:t>
                    </m:r>
                  </m:oMath>
                </a14:m>
                <a:r>
                  <a:rPr lang="ru-RU" dirty="0"/>
                  <a:t>           </a:t>
                </a:r>
                <a:r>
                  <a:rPr lang="ru-RU" dirty="0" smtClean="0"/>
                  <a:t> </a:t>
                </a:r>
                <a:r>
                  <a:rPr lang="ru-RU" b="1" dirty="0"/>
                  <a:t>Ответ: 11.</a:t>
                </a:r>
                <a:endParaRPr lang="ru-RU" dirty="0"/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528" y="404664"/>
                <a:ext cx="8363272" cy="5721499"/>
              </a:xfrm>
              <a:blipFill rotWithShape="1">
                <a:blip r:embed="rId2"/>
                <a:stretch>
                  <a:fillRect l="-1822" t="-138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Рисунок 3" descr="Описание: https://oge.sdamgia.ru/get_file?id=8511"/>
          <p:cNvPicPr/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149080"/>
            <a:ext cx="3600401" cy="218285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 rot="10800000" flipV="1">
            <a:off x="4139952" y="2625008"/>
            <a:ext cx="4320480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sz="2800" dirty="0" smtClean="0"/>
              <a:t>В </a:t>
            </a:r>
            <a:r>
              <a:rPr lang="ru-RU" sz="2800" dirty="0"/>
              <a:t>данной задаче удобно было подсчитать клетки, потому что они целые, но не всегда данный способ </a:t>
            </a:r>
            <a:r>
              <a:rPr lang="ru-RU" sz="2800" dirty="0" smtClean="0"/>
              <a:t>удобен.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235241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04664"/>
            <a:ext cx="8363272" cy="57214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solidFill>
                  <a:srgbClr val="FF0000"/>
                </a:solidFill>
              </a:rPr>
              <a:t>Задача 2. </a:t>
            </a:r>
            <a:r>
              <a:rPr lang="ru-RU" sz="2400" dirty="0"/>
              <a:t>На клет­ча­той бу­ма­ге с раз­ме­ром клет­ки 1x1 изоб­ра­же­на геометрическая фи­гу­ра. Най­ди­те её пло­щадь. </a:t>
            </a:r>
          </a:p>
          <a:p>
            <a:pPr marL="0" indent="0">
              <a:buNone/>
            </a:pPr>
            <a:r>
              <a:rPr lang="ru-RU" sz="2400" dirty="0" smtClean="0"/>
              <a:t>На этом </a:t>
            </a:r>
            <a:r>
              <a:rPr lang="ru-RU" sz="2400" dirty="0"/>
              <a:t>рисунке не целые клетки. </a:t>
            </a:r>
            <a:r>
              <a:rPr lang="ru-RU" sz="2400" dirty="0" smtClean="0"/>
              <a:t>Тогда, как можем найти площадь геометрической фигуры, удобным способом. </a:t>
            </a:r>
          </a:p>
          <a:p>
            <a:pPr marL="0" indent="0">
              <a:buNone/>
            </a:pPr>
            <a:r>
              <a:rPr lang="ru-RU" sz="2400" dirty="0" smtClean="0"/>
              <a:t>Пусть  </a:t>
            </a:r>
            <a:r>
              <a:rPr lang="ru-RU" sz="2400" dirty="0"/>
              <a:t>В – число узлов решетки, расположенных строго внутри многоугольника, Г – число узлов решетки, расположенных на его границе, включая вершины, S – его площадь. Тогда справедлива формула Пика: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  <a:p>
            <a:endParaRPr lang="ru-RU" dirty="0"/>
          </a:p>
        </p:txBody>
      </p:sp>
      <p:pic>
        <p:nvPicPr>
          <p:cNvPr id="4" name="Объект 3" descr="http://hijos.ru/wp-content/uploads/2011/08/pick1.bmp">
            <a:hlinkClick r:id="rId2"/>
          </p:cNvPr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3573016"/>
            <a:ext cx="3456384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872909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3707904" y="2852936"/>
                <a:ext cx="4989240" cy="3877891"/>
              </a:xfrm>
            </p:spPr>
            <p:txBody>
              <a:bodyPr>
                <a:normAutofit fontScale="92500"/>
              </a:bodyPr>
              <a:lstStyle/>
              <a:p>
                <a:pPr marL="0" indent="0">
                  <a:buNone/>
                </a:pPr>
                <a:r>
                  <a:rPr lang="ru-RU" dirty="0" smtClean="0">
                    <a:solidFill>
                      <a:srgbClr val="FFFF00"/>
                    </a:solidFill>
                  </a:rPr>
                  <a:t>В</a:t>
                </a:r>
                <a:r>
                  <a:rPr lang="ru-RU" dirty="0" smtClean="0"/>
                  <a:t>=23,    Г=7    подставляем в формулу пика и вычисляем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𝑠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𝐵</m:t>
                      </m:r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b="0" i="1" smtClean="0">
                              <a:latin typeface="Cambria Math"/>
                            </a:rPr>
                            <m:t>Г</m:t>
                          </m:r>
                        </m:num>
                        <m:den>
                          <m:r>
                            <a:rPr lang="ru-RU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ru-RU" b="0" i="0" smtClean="0">
                          <a:latin typeface="Cambria Math"/>
                        </a:rPr>
                        <m:t>−1=23+</m:t>
                      </m:r>
                      <m:f>
                        <m:fPr>
                          <m:ctrlPr>
                            <a:rPr lang="ru-RU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b="0" i="1" smtClean="0">
                              <a:latin typeface="Cambria Math"/>
                            </a:rPr>
                            <m:t>7</m:t>
                          </m:r>
                        </m:num>
                        <m:den>
                          <m:r>
                            <a:rPr lang="ru-RU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ru-RU" b="0" i="0" smtClean="0">
                          <a:latin typeface="Cambria Math"/>
                        </a:rPr>
                        <m:t>−1=25,5</m:t>
                      </m:r>
                    </m:oMath>
                  </m:oMathPara>
                </a14:m>
                <a:endParaRPr lang="ru-RU" dirty="0" smtClean="0"/>
              </a:p>
              <a:p>
                <a:pPr marL="0" indent="0">
                  <a:buNone/>
                </a:pPr>
                <a:r>
                  <a:rPr lang="ru-RU" dirty="0" smtClean="0"/>
                  <a:t>Значит,  </a:t>
                </a:r>
                <a14:m>
                  <m:oMath xmlns:m="http://schemas.openxmlformats.org/officeDocument/2006/math">
                    <m:r>
                      <a:rPr lang="ru-RU" b="1" i="1">
                        <a:latin typeface="Cambria Math"/>
                      </a:rPr>
                      <m:t>𝑺</m:t>
                    </m:r>
                    <m:r>
                      <a:rPr lang="ru-RU" b="1" i="1">
                        <a:latin typeface="Cambria Math"/>
                      </a:rPr>
                      <m:t>фигуры=</m:t>
                    </m:r>
                    <m:r>
                      <a:rPr lang="ru-RU" b="1" i="1" smtClean="0">
                        <a:latin typeface="Cambria Math"/>
                      </a:rPr>
                      <m:t>𝟐𝟓</m:t>
                    </m:r>
                    <m:r>
                      <a:rPr lang="ru-RU" b="1" i="1" smtClean="0">
                        <a:latin typeface="Cambria Math"/>
                      </a:rPr>
                      <m:t>,</m:t>
                    </m:r>
                    <m:r>
                      <a:rPr lang="ru-RU" b="1" i="1" smtClean="0">
                        <a:latin typeface="Cambria Math"/>
                      </a:rPr>
                      <m:t>𝟓</m:t>
                    </m:r>
                    <m:r>
                      <a:rPr lang="ru-RU" b="1" i="1">
                        <a:latin typeface="Cambria Math"/>
                      </a:rPr>
                      <m:t>.</m:t>
                    </m:r>
                  </m:oMath>
                </a14:m>
                <a:endParaRPr lang="ru-RU" dirty="0" smtClean="0"/>
              </a:p>
              <a:p>
                <a:pPr marL="0" indent="0">
                  <a:buNone/>
                </a:pPr>
                <a:r>
                  <a:rPr lang="ru-RU" dirty="0" smtClean="0"/>
                  <a:t>                                Ответ: 25,5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707904" y="2852936"/>
                <a:ext cx="4989240" cy="3877891"/>
              </a:xfrm>
              <a:blipFill rotWithShape="1">
                <a:blip r:embed="rId2"/>
                <a:stretch>
                  <a:fillRect l="-2808" t="-188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67544" y="476673"/>
            <a:ext cx="8208912" cy="30963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Решение: </a:t>
            </a:r>
            <a:r>
              <a:rPr lang="ru-RU" sz="2400" dirty="0" smtClean="0"/>
              <a:t>Подсчитаем </a:t>
            </a:r>
            <a:r>
              <a:rPr lang="ru-RU" sz="2400" dirty="0"/>
              <a:t>количество </a:t>
            </a:r>
            <a:r>
              <a:rPr lang="ru-RU" sz="2400" dirty="0" smtClean="0"/>
              <a:t>пересечение двух прямых , внутри </a:t>
            </a:r>
            <a:r>
              <a:rPr lang="ru-RU" sz="2400" dirty="0"/>
              <a:t>данного многоугольника, это и </a:t>
            </a:r>
            <a:r>
              <a:rPr lang="ru-RU" sz="2400" dirty="0" smtClean="0"/>
              <a:t>будет внутренние узлы, таких узлов 23, и еще подсчитаем количество пересечения двух прямых на его границе, включая вершины, таких узлов 7.  </a:t>
            </a:r>
            <a:r>
              <a:rPr lang="en-US" sz="2400" dirty="0" smtClean="0"/>
              <a:t>s-</a:t>
            </a:r>
            <a:r>
              <a:rPr lang="ru-RU" sz="2400" dirty="0" smtClean="0"/>
              <a:t>площадь</a:t>
            </a:r>
            <a:r>
              <a:rPr lang="ru-RU" sz="2400" dirty="0"/>
              <a:t>. </a:t>
            </a:r>
          </a:p>
          <a:p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Объект 3" descr="http://hijos.ru/wp-content/uploads/2011/08/pick1.bmp">
            <a:hlinkClick r:id="rId3"/>
          </p:cNvPr>
          <p:cNvPicPr>
            <a:picLocks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2708920"/>
            <a:ext cx="3456384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235898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603</TotalTime>
  <Words>749</Words>
  <Application>Microsoft Office PowerPoint</Application>
  <PresentationFormat>Экран (4:3)</PresentationFormat>
  <Paragraphs>96</Paragraphs>
  <Slides>15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Тема Office</vt:lpstr>
      <vt:lpstr>Формула</vt:lpstr>
      <vt:lpstr>         Муниципальное бюджетное образовательное учреждение  «Харыялахская средняя общеобразовательная школа  имени Х.А. Христофорова»   Научно-исследовательская работа: «Формула Пика».   </vt:lpstr>
      <vt:lpstr>Презентация PowerPoint</vt:lpstr>
      <vt:lpstr>Презентация PowerPoint</vt:lpstr>
      <vt:lpstr>  Георг Алекса́ндр Пик   (10 августа 1859 — 13 июля 1942) — австрийский математик Широкую известность получила открытая им в 1899 году теорема Пика для расчёта площади многоугольника. </vt:lpstr>
      <vt:lpstr>Формула Пика.  Узлы. </vt:lpstr>
      <vt:lpstr>Презентация PowerPoint</vt:lpstr>
      <vt:lpstr>Презентация PowerPoint</vt:lpstr>
      <vt:lpstr>Презентация PowerPoint</vt:lpstr>
      <vt:lpstr>Презентация PowerPoint</vt:lpstr>
      <vt:lpstr>Исследование площадей многоугольников, изображенных. на клетчатой бумаге</vt:lpstr>
      <vt:lpstr> Задание из ОГЭ </vt:lpstr>
      <vt:lpstr>Презентация PowerPoint</vt:lpstr>
      <vt:lpstr>Таблица 1. </vt:lpstr>
      <vt:lpstr>Презентация PowerPoint</vt:lpstr>
      <vt:lpstr>Литература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образовательное учреждение Харыялахская средняя общеобразовательная школа имени Х.А. Христофорова.  Исследовательский проект  Формула Пика.</dc:title>
  <dc:creator>Андрей Матвеев</dc:creator>
  <cp:lastModifiedBy>Андрей Матвеев</cp:lastModifiedBy>
  <cp:revision>89</cp:revision>
  <cp:lastPrinted>2024-11-29T05:46:04Z</cp:lastPrinted>
  <dcterms:created xsi:type="dcterms:W3CDTF">2024-11-28T07:20:37Z</dcterms:created>
  <dcterms:modified xsi:type="dcterms:W3CDTF">2024-12-04T07:38:13Z</dcterms:modified>
</cp:coreProperties>
</file>