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79" r:id="rId6"/>
    <p:sldId id="280" r:id="rId7"/>
    <p:sldId id="260" r:id="rId8"/>
    <p:sldId id="261" r:id="rId9"/>
    <p:sldId id="262" r:id="rId10"/>
    <p:sldId id="263" r:id="rId11"/>
    <p:sldId id="264" r:id="rId12"/>
    <p:sldId id="265" r:id="rId13"/>
    <p:sldId id="258" r:id="rId14"/>
  </p:sldIdLst>
  <p:sldSz cx="12192000" cy="6858000"/>
  <p:notesSz cx="6858000" cy="9144000"/>
  <p:defaultTextStyle>
    <a:defPPr>
      <a:defRPr lang="en-GB"/>
    </a:defPPr>
    <a:lvl1pPr marL="0" lvl="0" indent="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lvl="1" indent="-28575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lvl="2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lvl="3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lvl="4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lvl="5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lvl="6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lvl="7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lvl="8" indent="-228600" algn="l" defTabSz="449580" rtl="0" eaLnBrk="1" fontAlgn="base" latinLnBrk="0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121890"/>
    <a:srgbClr val="FF66FF"/>
    <a:srgbClr val="33CCFF"/>
    <a:srgbClr val="FF0000"/>
    <a:srgbClr val="66FFFF"/>
    <a:srgbClr val="FFCCFF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72" d="100"/>
          <a:sy n="72" d="100"/>
        </p:scale>
        <p:origin x="-404" y="2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1"/>
          <p:cNvSpPr>
            <a:spLocks noGrp="1"/>
          </p:cNvSpPr>
          <p:nvPr>
            <p:ph type="sldImg"/>
          </p:nvPr>
        </p:nvSpPr>
        <p:spPr>
          <a:xfrm>
            <a:off x="217488" y="812800"/>
            <a:ext cx="7121525" cy="40068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p>
            <a:pPr lvl="0" algn="r" defTabSz="449580" eaLnBrk="1">
              <a:lnSpc>
                <a:spcPct val="95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x-none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x-none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338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1"/>
          <p:cNvSpPr>
            <a:spLocks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40" name="Rectangle 2"/>
          <p:cNvSpPr/>
          <p:nvPr>
            <p:ph type="body" idx="1"/>
          </p:nvPr>
        </p:nvSpPr>
        <p:spPr>
          <a:xfrm>
            <a:off x="755650" y="5078413"/>
            <a:ext cx="6048375" cy="481171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0" tIns="0" rIns="0" bIns="0" anchor="t" anchorCtr="0"/>
          <a:p>
            <a:pPr lvl="0"/>
            <a:endParaRPr lang="ru-RU" altLang="ru-RU" dirty="0"/>
          </a:p>
        </p:txBody>
      </p:sp>
      <p:sp>
        <p:nvSpPr>
          <p:cNvPr id="15364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49580" eaLnBrk="1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Rectangle 1"/>
          <p:cNvSpPr>
            <a:spLocks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8" name="Rectangle 2"/>
          <p:cNvSpPr/>
          <p:nvPr>
            <p:ph type="body" idx="1"/>
          </p:nvPr>
        </p:nvSpPr>
        <p:spPr>
          <a:xfrm>
            <a:off x="755650" y="5078413"/>
            <a:ext cx="6048375" cy="481171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779463"/>
            <a:ext cx="2741613" cy="5349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779463"/>
            <a:ext cx="8077200" cy="5349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6563" y="779463"/>
            <a:ext cx="5835650" cy="3190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4363" y="1754188"/>
            <a:ext cx="5576887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3650" y="1754188"/>
            <a:ext cx="5576888" cy="4421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0000" tIns="45000" rIns="90000" bIns="4500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580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94788" y="274638"/>
            <a:ext cx="282575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4363" y="274638"/>
            <a:ext cx="8328025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Замещающий 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3" name="Замещающий 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0" tIns="49391" rIns="0" bIns="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580" rtl="0" eaLnBrk="0" fontAlgn="base" latinLnBrk="0" hangingPunct="0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idx="10"/>
          </p:nvPr>
        </p:nvSpPr>
        <p:spPr/>
        <p:txBody>
          <a:bodyPr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"/>
          <p:cNvSpPr>
            <a:spLocks noGrp="1"/>
          </p:cNvSpPr>
          <p:nvPr>
            <p:ph type="title"/>
          </p:nvPr>
        </p:nvSpPr>
        <p:spPr>
          <a:xfrm>
            <a:off x="5516563" y="779463"/>
            <a:ext cx="5835650" cy="319087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b" anchorCtr="0"/>
          <a:p>
            <a:pPr lvl="0"/>
            <a:r>
              <a:rPr lang="en-GB" altLang="ru-RU" dirty="0"/>
              <a:t>Для правки текста заголовка щелкните мышьюОбразец заголовка</a:t>
            </a:r>
            <a:endParaRPr lang="en-GB" altLang="ru-RU" dirty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028" name="Text Box 3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lvl="0" eaLnBrk="1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1030" name="Rectangle 5"/>
          <p:cNvSpPr>
            <a:spLocks noGrp="1"/>
          </p:cNvSpPr>
          <p:nvPr>
            <p:ph type="body" idx="1"/>
          </p:nvPr>
        </p:nvSpPr>
        <p:spPr>
          <a:xfrm>
            <a:off x="609600" y="1604963"/>
            <a:ext cx="10971213" cy="4524375"/>
          </a:xfrm>
          <a:prstGeom prst="rect">
            <a:avLst/>
          </a:prstGeom>
          <a:noFill/>
          <a:ln w="9525">
            <a:noFill/>
          </a:ln>
        </p:spPr>
        <p:txBody>
          <a:bodyPr lIns="0" tIns="49391" rIns="0" bIns="0"/>
          <a:p>
            <a:pPr lvl="0"/>
            <a:r>
              <a:rPr lang="en-GB" altLang="ru-RU" dirty="0"/>
              <a:t>Для правки структуры щелкните мышью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 структуры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 структуры</a:t>
            </a:r>
            <a:endParaRPr lang="en-GB" altLang="ru-RU" dirty="0"/>
          </a:p>
          <a:p>
            <a:pPr lvl="3"/>
            <a:r>
              <a:rPr lang="en-GB" altLang="ru-RU" dirty="0"/>
              <a:t>Четвёртый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Пятый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Шестой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Седьмой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Восьмой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Девятый уровень структуры</a:t>
            </a:r>
            <a:endParaRPr lang="en-GB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580" rtl="0" eaLnBrk="0" fontAlgn="base" hangingPunct="0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lnSpc>
          <a:spcPct val="86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1"/>
          <p:cNvSpPr>
            <a:spLocks noGrp="1"/>
          </p:cNvSpPr>
          <p:nvPr>
            <p:ph type="title"/>
          </p:nvPr>
        </p:nvSpPr>
        <p:spPr>
          <a:xfrm>
            <a:off x="614363" y="274638"/>
            <a:ext cx="11306175" cy="132397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lvl="0"/>
            <a:r>
              <a:rPr lang="en-GB" altLang="ru-RU" dirty="0"/>
              <a:t>Для правки текста заголовка щелкните мышьюОбразец заголовка</a:t>
            </a:r>
            <a:endParaRPr lang="en-GB" altLang="ru-RU" dirty="0"/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>
          <a:xfrm>
            <a:off x="614363" y="1754188"/>
            <a:ext cx="11306175" cy="442118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lvl="0"/>
            <a:r>
              <a:rPr lang="en-GB" altLang="ru-RU" dirty="0"/>
              <a:t>Для правки структуры щелкните мышью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 структуры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 структуры</a:t>
            </a:r>
            <a:endParaRPr lang="en-GB" altLang="ru-RU" dirty="0"/>
          </a:p>
          <a:p>
            <a:pPr lvl="3"/>
            <a:r>
              <a:rPr lang="en-GB" altLang="ru-RU" dirty="0"/>
              <a:t>Четвёртый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Пятый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Шестой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Седьмой уровень структуры</a:t>
            </a:r>
            <a:endParaRPr lang="en-GB" altLang="ru-RU" dirty="0"/>
          </a:p>
          <a:p>
            <a:pPr lvl="4"/>
            <a:r>
              <a:rPr lang="en-GB" altLang="ru-RU" dirty="0"/>
              <a:t>Восьмой уровень структуры</a:t>
            </a:r>
            <a:endParaRPr lang="en-GB" altLang="ru-RU" dirty="0"/>
          </a:p>
          <a:p>
            <a:pPr lvl="0"/>
            <a:r>
              <a:rPr lang="en-GB" altLang="ru-RU" dirty="0"/>
              <a:t>Девятый уровень структурыОбразец текста</a:t>
            </a:r>
            <a:endParaRPr lang="en-GB" altLang="ru-RU" dirty="0"/>
          </a:p>
          <a:p>
            <a:pPr lvl="1"/>
            <a:r>
              <a:rPr lang="en-GB" altLang="ru-RU" dirty="0"/>
              <a:t>Второй уровень</a:t>
            </a:r>
            <a:endParaRPr lang="en-GB" altLang="ru-RU" dirty="0"/>
          </a:p>
          <a:p>
            <a:pPr lvl="2"/>
            <a:r>
              <a:rPr lang="en-GB" altLang="ru-RU" dirty="0"/>
              <a:t>Третий уровень</a:t>
            </a:r>
            <a:endParaRPr lang="en-GB" altLang="ru-RU" dirty="0"/>
          </a:p>
          <a:p>
            <a:pPr lvl="3"/>
            <a:r>
              <a:rPr lang="en-GB" altLang="ru-RU" dirty="0"/>
              <a:t>Четвертый уровень</a:t>
            </a:r>
            <a:endParaRPr lang="en-GB" altLang="ru-RU" dirty="0"/>
          </a:p>
          <a:p>
            <a:pPr lvl="4"/>
            <a:r>
              <a:rPr lang="en-GB" altLang="ru-RU" dirty="0"/>
              <a:t>Пятый уровень</a:t>
            </a:r>
            <a:endParaRPr lang="en-GB" alt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8382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053" name="Text Box 4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lvl="0" eaLnBrk="1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90000" tIns="45000" rIns="90000" bIns="45000" numCol="1" anchor="t" anchorCtr="0" compatLnSpc="1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 lvl="0" defTabSz="449580" eaLnBrk="1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</a:tabLst>
            </a:pPr>
            <a:fld id="{9A0DB2DC-4C9A-4742-B13C-FB6460FD3503}" type="slidenum">
              <a:rPr lang="ru-RU" altLang="x-none" dirty="0"/>
            </a:fld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580" rtl="0" eaLnBrk="0" fontAlgn="base" hangingPunct="0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580" rtl="0" fontAlgn="base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580" rtl="0" eaLnBrk="0" fontAlgn="base" hangingPunct="0">
        <a:lnSpc>
          <a:spcPct val="8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580" rtl="0" eaLnBrk="0" fontAlgn="base" hangingPunct="0">
        <a:lnSpc>
          <a:spcPct val="86000"/>
        </a:lnSpc>
        <a:spcBef>
          <a:spcPct val="0"/>
        </a:spcBef>
        <a:spcAft>
          <a:spcPts val="114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580" rtl="0" eaLnBrk="0" fontAlgn="base" hangingPunct="0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580" rtl="0" fontAlgn="base">
        <a:lnSpc>
          <a:spcPct val="86000"/>
        </a:lnSpc>
        <a:spcBef>
          <a:spcPct val="0"/>
        </a:spcBef>
        <a:spcAft>
          <a:spcPts val="29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"/>
          <p:cNvSpPr/>
          <p:nvPr>
            <p:ph type="title"/>
          </p:nvPr>
        </p:nvSpPr>
        <p:spPr>
          <a:xfrm>
            <a:off x="5167313" y="285750"/>
            <a:ext cx="6643687" cy="3929063"/>
          </a:xfrm>
          <a:ln/>
        </p:spPr>
        <p:txBody>
          <a:bodyPr vert="horz" wrap="square" lIns="90000" tIns="45000" rIns="90000" bIns="45000" anchor="t" anchorCtr="0"/>
          <a:p>
            <a:pPr algn="ctr" defTabSz="449580" eaLnBrk="1" hangingPunct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br>
              <a:rPr lang="ru-RU" altLang="ru-RU" b="1" dirty="0">
                <a:solidFill>
                  <a:srgbClr val="003CFA"/>
                </a:solidFill>
                <a:latin typeface="Ludvig van Bethoveen" pitchFamily="2" charset="0"/>
              </a:rPr>
            </a:br>
            <a:r>
              <a:rPr lang="ru-RU" altLang="ru-RU" sz="2800" b="1" dirty="0">
                <a:solidFill>
                  <a:srgbClr val="003CFA"/>
                </a:solidFill>
                <a:latin typeface="Ludvig van Bethoveen" pitchFamily="2" charset="0"/>
              </a:rPr>
              <a:t>Игра «Рупор Победы»№ 2</a:t>
            </a:r>
            <a:r>
              <a:rPr lang="ru-RU" altLang="ru-RU" sz="6000" dirty="0"/>
              <a:t> </a:t>
            </a:r>
            <a:br>
              <a:rPr lang="ru-RU" altLang="ru-RU" sz="6000" dirty="0"/>
            </a:br>
            <a:r>
              <a:rPr lang="ru-RU" altLang="ru-RU" sz="2800" b="1" dirty="0"/>
              <a:t>Статья «Все силы на разгром врага» газета «Стахановец» </a:t>
            </a:r>
            <a:br>
              <a:rPr lang="ru-RU" altLang="ru-RU" sz="2800" dirty="0"/>
            </a:br>
            <a:br>
              <a:rPr lang="ru-RU" altLang="ru-RU" sz="2800" b="1" dirty="0"/>
            </a:br>
            <a:r>
              <a:rPr lang="ru-RU" altLang="ru-RU" sz="2800" b="1" dirty="0"/>
              <a:t>(работа с текстом)</a:t>
            </a:r>
            <a:br>
              <a:rPr lang="ru-RU" altLang="ru-RU" sz="2800" b="1" dirty="0"/>
            </a:br>
            <a:endParaRPr lang="ru-RU" altLang="ru-RU" sz="28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95938" y="5500688"/>
            <a:ext cx="5837238" cy="1066800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ctr" defTabSz="449580" rtl="0" eaLnBrk="1" fontAlgn="base" latinLnBrk="0" hangingPunct="1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r>
              <a:rPr kumimoji="0" lang="ru-RU" alt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1218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n-ea"/>
                <a:cs typeface="+mn-cs"/>
              </a:rPr>
              <a:t>2025г. 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12189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n-ea"/>
              <a:cs typeface="+mn-cs"/>
            </a:endParaRPr>
          </a:p>
        </p:txBody>
      </p:sp>
      <p:pic>
        <p:nvPicPr>
          <p:cNvPr id="3076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3625" y="5214938"/>
            <a:ext cx="1357313" cy="996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667000" y="357188"/>
            <a:ext cx="1498600" cy="587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449580" rtl="0" eaLnBrk="1" fontAlgn="base" latinLnBrk="0" hangingPunct="1">
              <a:lnSpc>
                <a:spcPct val="86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anose="03010101010201010101" pitchFamily="66" charset="0"/>
                <a:ea typeface="Microsoft YaHei" panose="020B0503020204020204" pitchFamily="34" charset="-122"/>
                <a:cs typeface="+mn-cs"/>
              </a:rPr>
              <a:t>11класс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anose="03010101010201010101" pitchFamily="66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133" y="5286388"/>
            <a:ext cx="4552950" cy="11201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Разводова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Е.В., учитель истории и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обществознания МБОУ «СОШ № 10»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ct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12189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г. Нижневартовск.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2530" y="4786322"/>
            <a:ext cx="3643338" cy="349968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</a:bodyPr>
          <a:lstStyle/>
          <a:p>
            <a:pPr marR="0" defTabSz="449580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kern="1200" cap="none" spc="0" normalizeH="0" baseline="0" noProof="0" dirty="0"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084" name="Picture 13" descr="C:\Users\user\Desktop\1617285749_55-p-fon-vov-dlya-prezentatsii-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88" y="944563"/>
            <a:ext cx="3960812" cy="3516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14363" y="274638"/>
            <a:ext cx="11309350" cy="850900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sz="44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Источники ресурса</a:t>
            </a:r>
            <a:endParaRPr kumimoji="0" lang="ru-RU" sz="4400" b="1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623888" y="1052513"/>
            <a:ext cx="113077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0000" tIns="45000" rIns="90000" bIns="45000"/>
          <a:lstStyle>
            <a:lvl1pPr marL="228600" indent="-22733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58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28600" marR="0" lvl="0" indent="-227330" algn="l" defTabSz="44958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ts val="1425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Автор шаблона презентации: учитель русского языка и литературы Тихонова Н. А., г. </a:t>
            </a:r>
            <a:r>
              <a:rPr kumimoji="0" lang="ru-RU" alt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Костанай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Microsoft YaHei" panose="020B0503020204020204" pitchFamily="34" charset="-122"/>
              <a:cs typeface="+mn-cs"/>
            </a:endParaRPr>
          </a:p>
          <a:p>
            <a:pPr marL="228600" marR="0" lvl="0" indent="-22733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Шаблон задания подготовила учитель истории и обществознания МБОУ «СШ № 7» г. Нижневартовск </a:t>
            </a:r>
            <a:r>
              <a:rPr kumimoji="0" lang="ru-RU" alt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Разводова</a:t>
            </a: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 Е.В.</a:t>
            </a:r>
            <a:r>
              <a: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icrosoft YaHei" panose="020B0503020204020204" pitchFamily="34" charset="-122"/>
                <a:cs typeface="+mn-cs"/>
              </a:rPr>
              <a:t>  </a:t>
            </a: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Microsoft YaHei" panose="020B0503020204020204" pitchFamily="34" charset="-122"/>
              <a:cs typeface="+mn-cs"/>
            </a:endParaRPr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325" y="2924175"/>
            <a:ext cx="717550" cy="528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il_fi" descr="http://3.bp.blogspot.com/-4-lsdUtyXiQ/Tjmi9tEMq8I/AAAAAAAAABA/rniau-5Ed1M/s1600/196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763" y="3573463"/>
            <a:ext cx="57785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Дата 1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4099" name="Прямоугольник 2"/>
          <p:cNvSpPr/>
          <p:nvPr/>
        </p:nvSpPr>
        <p:spPr>
          <a:xfrm>
            <a:off x="623888" y="115888"/>
            <a:ext cx="11233150" cy="7419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400" dirty="0">
                <a:latin typeface="Arial" panose="020B0604020202020204" pitchFamily="34" charset="0"/>
              </a:rPr>
              <a:t>В силу навязанной нам войны наша  страна вступила в смертельную схватку с свои злейшим врагом - германским фашизмом. Шайка немецких головорезов, во главе с кровавым Гитлером давно мечтали захватить наши заводы, фабрики, разрушить колхозы и посадить на колхозной земле немецких баронов, превратив свободных советских людей в рабов.</a:t>
            </a:r>
            <a:endParaRPr lang="ru-RU" altLang="ru-RU" sz="2400" dirty="0">
              <a:latin typeface="Arial" panose="020B0604020202020204" pitchFamily="34" charset="0"/>
            </a:endParaRPr>
          </a:p>
          <a:p>
            <a:r>
              <a:rPr lang="ru-RU" altLang="ru-RU" sz="2400" dirty="0">
                <a:latin typeface="Arial" panose="020B0604020202020204" pitchFamily="34" charset="0"/>
              </a:rPr>
              <a:t>Но этому не бывать! Могучий советский народ не раз бил немецких захватчиков, не сдобровать и на этот раз. Два с лишним месяца идут ожесточенные бои. Наша Красная армия, флот и авиация, преодолевая многочисленные трудности, самоотверженно отстаивают каждую пядь советской земли. Более двух миллионов германских солдат и офицеров, как послушные слуги Гитлера нашли себе могилу на советской земле. Бок о бок с регулярными частями Красной армии и в тылу дерутся преданные родине красные партизаны. Везде и всюду советский народ оказывает помощь своей Красной армии и флоту. В советском тылу, как и на фронте, кипит сознательный труд народа. Рабочие заводов из дня в день дают фронту все большие и большие потоки боеприпасов, танки, самолеты, пушки и другое оружие. Рабочие совхозов и колхозники, убирая богатый урожай, посылают для снабжения армии и тыла первосортного качества продукты. Наша Красная Армия не должна иметь нужды ни  в боеприпасах, </a:t>
            </a:r>
            <a:r>
              <a:rPr lang="ru-RU" altLang="ru-RU" sz="2000" dirty="0">
                <a:latin typeface="Arial" panose="020B0604020202020204" pitchFamily="34" charset="0"/>
              </a:rPr>
              <a:t>ни в продовольствии.</a:t>
            </a:r>
            <a:endParaRPr lang="ru-RU" altLang="ru-RU" sz="2000" dirty="0">
              <a:latin typeface="Arial" panose="020B0604020202020204" pitchFamily="34" charset="0"/>
            </a:endParaRPr>
          </a:p>
          <a:p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i="1" dirty="0">
                <a:latin typeface="Arial" panose="020B0604020202020204" pitchFamily="34" charset="0"/>
              </a:rPr>
              <a:t>      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Дата 1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123" name="Прямоугольник 2"/>
          <p:cNvSpPr/>
          <p:nvPr/>
        </p:nvSpPr>
        <p:spPr>
          <a:xfrm>
            <a:off x="695325" y="404813"/>
            <a:ext cx="11377613" cy="653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dirty="0">
                <a:latin typeface="Arial" panose="020B0604020202020204" pitchFamily="34" charset="0"/>
              </a:rPr>
              <a:t>Трудящиеся нашего района, особенно рыбаки,  колхозники,  своим упорном трудом немалую помощь оказывают стране и фронту в снабжении такими полезными продуктами, как рыба ягода и другие.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Колхозы: «Ударник второй пятилетки» председатель тов. Камип И.М. сверх годового плана сдал государству свыше двух сот центнеров рыбы. Им.Ворошилова (Тельки) председатель тов. Кунил «Советский рыбак» и ряд других колхозов приступили к сдаче сверхпланового  лова. Многие колхозы нашего района близки к завершению годового плана добычи рыбы. За одну пятидневку с 20 по 25 августа колхоз Ахтиурского сельсовета ( председатель исполкома т. Сергеев) сдал 222 центера рыы.  Значительно улучшили вылов рыб колхоз им. Чкалов председатель  Шестаков; «Путь социализма» - т . Яров.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Отдельные колхозы Вампугольского и Нижне Вартовского районов не добились нужных темпов в повышении лова и сдачи рыбы, а колхоз «Новая жизнь» Нижне Вартовского сельсовета даже снизил вылов рыбы. Все это свидетельствует о том, что руководители колхозов и сельских советов в своей работе живут старой довоенной жизнью. Не мобилизовали общественность, не навели порядок в колхозном производстве, особенно в рыболовецких бригадах.</a:t>
            </a:r>
            <a:endParaRPr lang="ru-RU" altLang="ru-RU" dirty="0">
              <a:latin typeface="Arial" panose="020B0604020202020204" pitchFamily="34" charset="0"/>
            </a:endParaRPr>
          </a:p>
          <a:p>
            <a:r>
              <a:rPr lang="ru-RU" altLang="ru-RU" dirty="0">
                <a:latin typeface="Arial" panose="020B0604020202020204" pitchFamily="34" charset="0"/>
              </a:rPr>
              <a:t>Сентябрь месяц является решающим  в деле завершения государственного плана  вылова  и сдачи рыбы государству.  К этой важной работе нужно привлечь женщин, подростков, под руководством опытных рыбаков они   окажут большую помощь  в этом деле. Партийные организации, комсомол, коллектив профсоюзов должны организовать  дополнительные людские резервы, помочь своим колхозам.  Мы не  можем не радоваться  успехам нашей Красной Армии и флота,, наносящие все  более более тяжелые удары по врагу,  но мы не должны забывать слова товарища Сталина том, что «Враг силен, хитер и коварен». Его резервы еще не исчерпаны, он бросает все  новые и новые  силы на место уничтоженных. Чтобы окончательно уничтожить фашистскую гадину нам нужно огромное напряжение сил всего советского народа как на фронте, так и в тылу. Мы убеждены, что враг не только будет разбит, но и уничтожен. Мы победим.</a:t>
            </a:r>
            <a:endParaRPr lang="ru-RU" altLang="ru-RU" dirty="0">
              <a:latin typeface="Arial" panose="020B0604020202020204" pitchFamily="34" charset="0"/>
            </a:endParaRPr>
          </a:p>
          <a:p>
            <a:endParaRPr lang="ru-RU" alt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1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12298" name="AutoShape 10"/>
          <p:cNvSpPr/>
          <p:nvPr/>
        </p:nvSpPr>
        <p:spPr>
          <a:xfrm rot="239795">
            <a:off x="6392863" y="798513"/>
            <a:ext cx="5000625" cy="2498725"/>
          </a:xfrm>
          <a:prstGeom prst="cloudCallout">
            <a:avLst>
              <a:gd name="adj1" fmla="val -65269"/>
              <a:gd name="adj2" fmla="val 63231"/>
            </a:avLst>
          </a:prstGeom>
          <a:solidFill>
            <a:srgbClr val="FFCCFF"/>
          </a:solidFill>
          <a:ln w="57150" cap="flat" cmpd="sng">
            <a:solidFill>
              <a:srgbClr val="FF66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400" i="1" u="sng" dirty="0">
                <a:latin typeface="Arial" panose="020B0604020202020204" pitchFamily="34" charset="0"/>
              </a:rPr>
              <a:t>Сентябрь 1941года.</a:t>
            </a: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49" name="Rectangle 9"/>
          <p:cNvSpPr>
            <a:spLocks noGrp="1"/>
          </p:cNvSpPr>
          <p:nvPr>
            <p:ph idx="1"/>
          </p:nvPr>
        </p:nvSpPr>
        <p:spPr>
          <a:xfrm>
            <a:off x="3167063" y="5072063"/>
            <a:ext cx="8639175" cy="1785937"/>
          </a:xfrm>
          <a:ln/>
        </p:spPr>
        <p:txBody>
          <a:bodyPr vert="horz" wrap="square" lIns="90000" tIns="45000" rIns="90000" bIns="45000" anchor="t" anchorCtr="0"/>
          <a:p>
            <a:pPr algn="ctr" eaLnBrk="1" hangingPunct="1">
              <a:buNone/>
            </a:pPr>
            <a:r>
              <a:rPr lang="ru-RU" altLang="ru-RU" sz="4000" dirty="0"/>
              <a:t>Укажите месяц и год выхода статьи.</a:t>
            </a:r>
            <a:endParaRPr lang="ru-RU" altLang="ru-RU" sz="40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50" name="Picture 7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2058988"/>
            <a:ext cx="2879725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3.9.17</a:t>
            </a: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2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7172" name="Rectangle 9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0000" tIns="45000" rIns="90000" bIns="45000" anchor="t" anchorCtr="0"/>
          <a:p>
            <a:pPr eaLnBrk="1" hangingPunct="1">
              <a:buNone/>
            </a:pPr>
            <a:endParaRPr lang="ru-RU" altLang="ru-RU" dirty="0"/>
          </a:p>
        </p:txBody>
      </p:sp>
      <p:sp>
        <p:nvSpPr>
          <p:cNvPr id="13322" name="AutoShape 10"/>
          <p:cNvSpPr/>
          <p:nvPr/>
        </p:nvSpPr>
        <p:spPr>
          <a:xfrm>
            <a:off x="6280150" y="188913"/>
            <a:ext cx="5543550" cy="2714625"/>
          </a:xfrm>
          <a:prstGeom prst="wedgeEllipseCallout">
            <a:avLst>
              <a:gd name="adj1" fmla="val -49019"/>
              <a:gd name="adj2" fmla="val 54194"/>
            </a:avLst>
          </a:prstGeom>
          <a:solidFill>
            <a:srgbClr val="FFFF99"/>
          </a:solidFill>
          <a:ln w="5715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400" dirty="0">
                <a:latin typeface="Arial" panose="020B0604020202020204" pitchFamily="34" charset="0"/>
              </a:rPr>
              <a:t>В</a:t>
            </a:r>
            <a:r>
              <a:rPr lang="ru-RU" altLang="ru-RU" sz="2400" i="1" u="sng" dirty="0">
                <a:latin typeface="Arial" panose="020B0604020202020204" pitchFamily="34" charset="0"/>
              </a:rPr>
              <a:t>се ради Победы , помощь Красной Армии,успехи рыболов и сдача государственного плана по вылову рыбы</a:t>
            </a:r>
            <a:r>
              <a:rPr lang="ru-RU" altLang="ru-RU" sz="2400" b="1" i="1" u="sng" dirty="0">
                <a:latin typeface="Arial" panose="020B0604020202020204" pitchFamily="34" charset="0"/>
              </a:rPr>
              <a:t>.</a:t>
            </a:r>
            <a:endParaRPr lang="ru-RU" altLang="ru-RU" sz="2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174" name="TextBox 6"/>
          <p:cNvSpPr txBox="1"/>
          <p:nvPr/>
        </p:nvSpPr>
        <p:spPr>
          <a:xfrm>
            <a:off x="6456363" y="3714750"/>
            <a:ext cx="5033962" cy="1236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4000" dirty="0">
                <a:latin typeface="Arial" panose="020B0604020202020204" pitchFamily="34" charset="0"/>
              </a:rPr>
              <a:t>Выделите главные мысли статьи?</a:t>
            </a:r>
            <a:endParaRPr lang="ru-RU" altLang="ru-RU" sz="40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1063" y="6286500"/>
            <a:ext cx="3929063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176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9775" y="1685925"/>
            <a:ext cx="1730375" cy="173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Picture 10" descr="C:\Users\user\Desktop\o907UrOfK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8" y="2019300"/>
            <a:ext cx="5472112" cy="4446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595313" y="214313"/>
            <a:ext cx="11306175" cy="1323975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3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14347" name="AutoShape 11"/>
          <p:cNvSpPr/>
          <p:nvPr/>
        </p:nvSpPr>
        <p:spPr>
          <a:xfrm>
            <a:off x="5548313" y="571500"/>
            <a:ext cx="6643687" cy="2095500"/>
          </a:xfrm>
          <a:prstGeom prst="wedgeRoundRectCallout">
            <a:avLst>
              <a:gd name="adj1" fmla="val -49130"/>
              <a:gd name="adj2" fmla="val 66616"/>
              <a:gd name="adj3" fmla="val 16667"/>
            </a:avLst>
          </a:prstGeom>
          <a:solidFill>
            <a:srgbClr val="66FFFF">
              <a:alpha val="10196"/>
            </a:srgbClr>
          </a:solidFill>
          <a:ln w="57150" cap="flat" cmpd="sng">
            <a:solidFill>
              <a:srgbClr val="33CC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400" i="1" u="sng" dirty="0">
                <a:latin typeface="Arial" panose="020B0604020202020204" pitchFamily="34" charset="0"/>
              </a:rPr>
              <a:t>Сентябрь месяц является решающим  в деле завершения государственного плана  вылова  и сдачи рыбы государству)</a:t>
            </a:r>
            <a:endParaRPr lang="ru-RU" altLang="ru-RU" sz="2400" dirty="0">
              <a:latin typeface="Arial" panose="020B0604020202020204" pitchFamily="34" charset="0"/>
            </a:endParaRPr>
          </a:p>
          <a:p>
            <a:pPr algn="ctr"/>
            <a:endParaRPr lang="ru-RU" altLang="ru-RU" sz="4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197" name="TextBox 7"/>
          <p:cNvSpPr txBox="1"/>
          <p:nvPr/>
        </p:nvSpPr>
        <p:spPr>
          <a:xfrm>
            <a:off x="7535863" y="3068638"/>
            <a:ext cx="4275137" cy="2382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4000" dirty="0">
                <a:latin typeface="Arial" panose="020B0604020202020204" pitchFamily="34" charset="0"/>
              </a:rPr>
              <a:t>Почему статья автора вышла именно в сентябре? </a:t>
            </a:r>
            <a:endParaRPr lang="ru-RU" altLang="ru-RU" sz="40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8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-1133858">
            <a:off x="3355975" y="1192213"/>
            <a:ext cx="2100263" cy="2100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8" descr="C:\Users\user\Desktop\_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2708275"/>
            <a:ext cx="5688013" cy="3898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19.08.2022г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4</a:t>
            </a:r>
            <a:endParaRPr kumimoji="0" lang="ru-RU" sz="96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Ludvig van Bethoveen" pitchFamily="2" charset="0"/>
              <a:ea typeface="+mj-ea"/>
              <a:cs typeface="+mj-cs"/>
            </a:endParaRPr>
          </a:p>
        </p:txBody>
      </p:sp>
      <p:sp>
        <p:nvSpPr>
          <p:cNvPr id="9220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0000" tIns="45000" rIns="90000" bIns="45000" anchor="t" anchorCtr="0"/>
          <a:p>
            <a:pPr eaLnBrk="1" hangingPunct="1">
              <a:buNone/>
            </a:pPr>
            <a:endParaRPr lang="ru-RU" altLang="ru-RU" dirty="0"/>
          </a:p>
        </p:txBody>
      </p:sp>
      <p:sp>
        <p:nvSpPr>
          <p:cNvPr id="21509" name="AutoShape 5"/>
          <p:cNvSpPr/>
          <p:nvPr/>
        </p:nvSpPr>
        <p:spPr>
          <a:xfrm rot="-344823">
            <a:off x="5672138" y="642938"/>
            <a:ext cx="5924550" cy="2714625"/>
          </a:xfrm>
          <a:prstGeom prst="cloudCallout">
            <a:avLst>
              <a:gd name="adj1" fmla="val -65269"/>
              <a:gd name="adj2" fmla="val 63231"/>
            </a:avLst>
          </a:prstGeom>
          <a:solidFill>
            <a:srgbClr val="FFCCFF"/>
          </a:solidFill>
          <a:ln w="57150" cap="flat" cmpd="sng">
            <a:solidFill>
              <a:srgbClr val="FF66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000" i="1" u="sng" dirty="0">
                <a:latin typeface="Arial" panose="020B0604020202020204" pitchFamily="34" charset="0"/>
              </a:rPr>
              <a:t>Трудящиеся нашего района, особенно рыбаки,  колхозники,  своим упорном трудом немалую помощь оказывают стране и фронту в снабжении такими полезными продуктами, как рыба ягода и другие.</a:t>
            </a:r>
            <a:r>
              <a:rPr lang="ru-RU" altLang="ru-RU" sz="2000" i="1" dirty="0">
                <a:latin typeface="Arial" panose="020B0604020202020204" pitchFamily="34" charset="0"/>
              </a:rPr>
              <a:t>.</a:t>
            </a:r>
            <a:endParaRPr lang="ru-RU" altLang="ru-RU" sz="2000" b="1" dirty="0">
              <a:latin typeface="Monotype Corsiva" panose="03010101010201010101" pitchFamily="66" charset="0"/>
            </a:endParaRPr>
          </a:p>
        </p:txBody>
      </p:sp>
      <p:sp>
        <p:nvSpPr>
          <p:cNvPr id="9222" name="TextBox 7"/>
          <p:cNvSpPr txBox="1"/>
          <p:nvPr/>
        </p:nvSpPr>
        <p:spPr>
          <a:xfrm>
            <a:off x="6600825" y="3648075"/>
            <a:ext cx="5048250" cy="2381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4000" dirty="0">
                <a:latin typeface="Arial" panose="020B0604020202020204" pitchFamily="34" charset="0"/>
              </a:rPr>
              <a:t>Почему, по мнению автора статьи очень важна работа рыболовов</a:t>
            </a:r>
            <a:r>
              <a:rPr lang="ru-RU" altLang="ru-RU" sz="3200" dirty="0">
                <a:latin typeface="Arial" panose="020B0604020202020204" pitchFamily="34" charset="0"/>
              </a:rPr>
              <a:t>?</a:t>
            </a:r>
            <a:endParaRPr lang="ru-RU" altLang="ru-RU" sz="32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23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7713" y="1628775"/>
            <a:ext cx="2384425" cy="1635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9" descr="C:\Users\user\Desktop\shhshhshhsh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3" y="3068638"/>
            <a:ext cx="5765800" cy="3614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19.02.2022г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2533" name="AutoShape 5"/>
          <p:cNvSpPr/>
          <p:nvPr/>
        </p:nvSpPr>
        <p:spPr>
          <a:xfrm rot="-994204">
            <a:off x="5045075" y="63500"/>
            <a:ext cx="6953250" cy="6434138"/>
          </a:xfrm>
          <a:prstGeom prst="wedgeEllipseCallout">
            <a:avLst>
              <a:gd name="adj1" fmla="val -49019"/>
              <a:gd name="adj2" fmla="val 54194"/>
            </a:avLst>
          </a:prstGeom>
          <a:solidFill>
            <a:srgbClr val="FFFF99"/>
          </a:solidFill>
          <a:ln w="57150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ru-RU" altLang="ru-RU" sz="2000" i="1" u="sng" dirty="0">
                <a:latin typeface="Arial" panose="020B0604020202020204" pitchFamily="34" charset="0"/>
              </a:rPr>
              <a:t>Автор статьи указывает , что «более двух миллионов германских солдат и офицеров, как послушные слуги Гитлера нашли себе могилу на советской земле»)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i="1" u="sng" dirty="0">
                <a:latin typeface="Arial" panose="020B0604020202020204" pitchFamily="34" charset="0"/>
              </a:rPr>
              <a:t>Приводимые в статье данные о потерях не достоверны. Немецкие потери в первые месяцы войны считаются небольшими. В качестве доказательства используют свидетельство из дневника Гальдера. </a:t>
            </a:r>
            <a:r>
              <a:rPr lang="ru-RU" altLang="ru-RU" sz="2000" b="1" i="1" u="sng" dirty="0">
                <a:latin typeface="Arial" panose="020B0604020202020204" pitchFamily="34" charset="0"/>
              </a:rPr>
              <a:t>Общие потери сухопутных войск на Восточном фронте составляют 830 903 человека, то есть 25,96 </a:t>
            </a:r>
            <a:r>
              <a:rPr lang="ru-RU" altLang="ru-RU" sz="2000" b="1" dirty="0">
                <a:latin typeface="Arial" panose="020B0604020202020204" pitchFamily="34" charset="0"/>
              </a:rPr>
              <a:t>процента численности всех сухопутных сил на Востоке (3,2 млн человек).)</a:t>
            </a:r>
            <a:endParaRPr lang="ru-RU" altLang="ru-RU" sz="2000" dirty="0">
              <a:latin typeface="Arial" panose="020B0604020202020204" pitchFamily="34" charset="0"/>
            </a:endParaRPr>
          </a:p>
          <a:p>
            <a:r>
              <a:rPr lang="ru-RU" altLang="ru-RU" sz="2000" i="1" dirty="0">
                <a:latin typeface="Arial" panose="020B0604020202020204" pitchFamily="34" charset="0"/>
              </a:rPr>
              <a:t> </a:t>
            </a: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10244" name="TextBox 6"/>
          <p:cNvSpPr txBox="1"/>
          <p:nvPr/>
        </p:nvSpPr>
        <p:spPr>
          <a:xfrm>
            <a:off x="930275" y="3644900"/>
            <a:ext cx="4445000" cy="284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ru-RU" altLang="ru-RU" sz="3200" dirty="0">
                <a:latin typeface="Arial" panose="020B0604020202020204" pitchFamily="34" charset="0"/>
              </a:rPr>
              <a:t>Какие потери, по мнению автора понесла германская армия? Можно ли считать эти цифры достоверными? </a:t>
            </a:r>
            <a:endParaRPr lang="ru-RU" altLang="ru-RU" sz="32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95313" y="214313"/>
            <a:ext cx="11306175" cy="1323975"/>
          </a:xfrm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9600" b="0" i="0" u="none" strike="noStrike" kern="0" cap="none" spc="0" normalizeH="0" baseline="0" noProof="0" dirty="0" smtClean="0">
                <a:ln>
                  <a:noFill/>
                </a:ln>
                <a:solidFill>
                  <a:srgbClr val="1218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Ludvig van Bethoveen" pitchFamily="2" charset="0"/>
                <a:ea typeface="+mj-ea"/>
                <a:cs typeface="+mj-cs"/>
              </a:rPr>
              <a:t>Вопрос 5</a:t>
            </a:r>
            <a:endParaRPr kumimoji="0" lang="ru-RU" sz="9600" b="0" i="0" u="none" strike="noStrike" kern="0" cap="none" spc="0" normalizeH="0" baseline="0" noProof="0" dirty="0">
              <a:ln>
                <a:noFill/>
              </a:ln>
              <a:solidFill>
                <a:srgbClr val="1218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6" name="Picture 8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5688" y="1543050"/>
            <a:ext cx="1917700" cy="1917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Дата 3"/>
          <p:cNvSpPr txBox="1">
            <a:spLocks noGrp="1"/>
          </p:cNvSpPr>
          <p:nvPr>
            <p:ph type="dt" sz="half" idx="10"/>
          </p:nvPr>
        </p:nvSpPr>
        <p:spPr bwMode="auto">
          <a:ln/>
        </p:spPr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Microsoft YaHei" panose="020B0503020204020204" pitchFamily="34" charset="-122"/>
                <a:cs typeface="+mn-cs"/>
              </a:rPr>
              <a:t>19.02.2022г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0000" tIns="45000" rIns="90000" bIns="45000" numCol="1" anchor="t" anchorCtr="0" compatLnSpc="1"/>
          <a:lstStyle/>
          <a:p>
            <a:pPr marL="0" marR="0" lvl="0" indent="0" algn="l" defTabSz="449580" rtl="0" eaLnBrk="1" fontAlgn="base" latinLnBrk="0" hangingPunct="1">
              <a:lnSpc>
                <a:spcPct val="9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6</a:t>
            </a:r>
            <a:endParaRPr kumimoji="0" lang="ru-RU" sz="54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11268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0000" tIns="45000" rIns="90000" bIns="45000" anchor="t" anchorCtr="0"/>
          <a:p>
            <a:pPr eaLnBrk="1" hangingPunct="1">
              <a:buNone/>
            </a:pPr>
            <a:endParaRPr lang="ru-RU" altLang="ru-RU" dirty="0"/>
          </a:p>
        </p:txBody>
      </p:sp>
      <p:sp>
        <p:nvSpPr>
          <p:cNvPr id="23557" name="AutoShape 5"/>
          <p:cNvSpPr/>
          <p:nvPr/>
        </p:nvSpPr>
        <p:spPr>
          <a:xfrm>
            <a:off x="5159375" y="785813"/>
            <a:ext cx="6731000" cy="2744787"/>
          </a:xfrm>
          <a:prstGeom prst="wedgeRoundRectCallout">
            <a:avLst>
              <a:gd name="adj1" fmla="val -49130"/>
              <a:gd name="adj2" fmla="val 66616"/>
              <a:gd name="adj3" fmla="val 16667"/>
            </a:avLst>
          </a:prstGeom>
          <a:solidFill>
            <a:srgbClr val="66FFFF"/>
          </a:solidFill>
          <a:ln w="57150" cap="flat" cmpd="sng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ru-RU" altLang="ru-RU" sz="2000" i="1" dirty="0">
                <a:latin typeface="Arial" panose="020B0604020202020204" pitchFamily="34" charset="0"/>
              </a:rPr>
              <a:t>К этой важной работе нужно привлечь женщин, подростков, под руководством опытных рыбаков они   окажут большую помощь  в этом деле. Партийные организации, комсомол, коллектив профсоюзов должны организовать  дополнительные людские резервы, помочь своим колхозам.)</a:t>
            </a:r>
            <a:endParaRPr lang="ru-RU" altLang="ru-RU" sz="2000" i="1" dirty="0">
              <a:latin typeface="Arial" panose="020B0604020202020204" pitchFamily="34" charset="0"/>
            </a:endParaRPr>
          </a:p>
          <a:p>
            <a:pPr algn="ctr"/>
            <a:r>
              <a:rPr lang="ru-RU" altLang="ru-RU" sz="2000" i="1" dirty="0">
                <a:latin typeface="Arial" panose="020B0604020202020204" pitchFamily="34" charset="0"/>
              </a:rPr>
              <a:t>Решения оправданы чрезвычайными обстоятельства-войной.</a:t>
            </a:r>
            <a:endParaRPr lang="ru-RU" altLang="ru-RU" sz="2000" dirty="0">
              <a:latin typeface="Arial" panose="020B0604020202020204" pitchFamily="34" charset="0"/>
            </a:endParaRPr>
          </a:p>
          <a:p>
            <a:pPr algn="ctr"/>
            <a:endParaRPr lang="ru-RU" altLang="ru-RU" sz="2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270" name="TextBox 7"/>
          <p:cNvSpPr txBox="1"/>
          <p:nvPr/>
        </p:nvSpPr>
        <p:spPr>
          <a:xfrm>
            <a:off x="695325" y="4143375"/>
            <a:ext cx="11195050" cy="1293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2800" dirty="0">
                <a:latin typeface="Arial" panose="020B0604020202020204" pitchFamily="34" charset="0"/>
              </a:rPr>
              <a:t>Какое решение проблемы автор предлагает тем колхозам, которые не выполнили план? Как вы думаете, какой аргумент можно привести в пользу этого решения.</a:t>
            </a:r>
            <a:endParaRPr lang="ru-RU" altLang="ru-RU" sz="2800" b="1" dirty="0">
              <a:solidFill>
                <a:srgbClr val="1218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71" name="Picture 10" descr="C:\Users\user\Desktop\p-05-01-gromkogovoritel-r_1588063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4675" y="1052513"/>
            <a:ext cx="4327525" cy="2736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Calibri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5533</Words>
  <Application>WPS Presentation</Application>
  <PresentationFormat>Произвольный</PresentationFormat>
  <Paragraphs>83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SimSun</vt:lpstr>
      <vt:lpstr>Wingdings</vt:lpstr>
      <vt:lpstr>Microsoft YaHei</vt:lpstr>
      <vt:lpstr>Times New Roman</vt:lpstr>
      <vt:lpstr>Calibri</vt:lpstr>
      <vt:lpstr>Georgia</vt:lpstr>
      <vt:lpstr>Ludvig van Bethoveen</vt:lpstr>
      <vt:lpstr>Segoe Print</vt:lpstr>
      <vt:lpstr>Monotype Corsiva</vt:lpstr>
      <vt:lpstr>Arial Unicode MS</vt:lpstr>
      <vt:lpstr>Оформление по умолчанию</vt:lpstr>
      <vt:lpstr>1_Оформление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 </dc:title>
  <dc:creator/>
  <cp:lastModifiedBy>Elena</cp:lastModifiedBy>
  <cp:revision>34</cp:revision>
  <dcterms:created xsi:type="dcterms:W3CDTF">2025-09-27T04:58:52Z</dcterms:created>
  <dcterms:modified xsi:type="dcterms:W3CDTF">2025-09-27T05:00:00Z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0611B04A88B24F889E1E4CB4C237C769_12</vt:lpwstr>
  </property>
  <property fmtid="{D5CDD505-2E9C-101B-9397-08002B2CF9AE}" pid="3" name="KSOProductBuildVer">
    <vt:lpwstr>1049-12.2.0.21931</vt:lpwstr>
  </property>
</Properties>
</file>