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79" r:id="rId6"/>
    <p:sldId id="280" r:id="rId7"/>
    <p:sldId id="260" r:id="rId8"/>
    <p:sldId id="261" r:id="rId9"/>
    <p:sldId id="262" r:id="rId10"/>
    <p:sldId id="263" r:id="rId11"/>
    <p:sldId id="264" r:id="rId12"/>
    <p:sldId id="258" r:id="rId13"/>
  </p:sldIdLst>
  <p:sldSz cx="12192000" cy="6858000"/>
  <p:notesSz cx="6858000" cy="9144000"/>
  <p:defaultTextStyle>
    <a:defPPr>
      <a:defRPr lang="en-GB"/>
    </a:defPPr>
    <a:lvl1pPr marL="0" lvl="0" indent="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lvl="1" indent="-28575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lvl="2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lvl="3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lvl="4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lvl="5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lvl="6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lvl="7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lvl="8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121890"/>
    <a:srgbClr val="FF66FF"/>
    <a:srgbClr val="33CCFF"/>
    <a:srgbClr val="FF0000"/>
    <a:srgbClr val="66FFFF"/>
    <a:srgbClr val="FFCCFF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2" d="100"/>
          <a:sy n="72" d="100"/>
        </p:scale>
        <p:origin x="-404" y="-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Rectangle 1"/>
          <p:cNvSpPr>
            <a:spLocks noGrp="1"/>
          </p:cNvSpPr>
          <p:nvPr>
            <p:ph type="sldImg"/>
          </p:nvPr>
        </p:nvSpPr>
        <p:spPr>
          <a:xfrm>
            <a:off x="217488" y="812800"/>
            <a:ext cx="7121525" cy="40068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/>
          <a:p>
            <a:pPr marL="0" marR="0" lvl="0" indent="0" algn="l" defTabSz="44958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449580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p>
            <a:pPr lvl="0" algn="r" defTabSz="449580" eaLnBrk="1">
              <a:lnSpc>
                <a:spcPct val="95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x-none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x-none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4958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Rectangle 1"/>
          <p:cNvSpPr>
            <a:spLocks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6" name="Rectangle 2"/>
          <p:cNvSpPr/>
          <p:nvPr>
            <p:ph type="body" idx="1"/>
          </p:nvPr>
        </p:nvSpPr>
        <p:spPr>
          <a:xfrm>
            <a:off x="755650" y="5078413"/>
            <a:ext cx="6048375" cy="481171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0" tIns="0" rIns="0" bIns="0" anchor="t" anchorCtr="0"/>
          <a:p>
            <a:pPr lvl="0"/>
            <a:endParaRPr lang="ru-RU" altLang="ru-RU" dirty="0"/>
          </a:p>
        </p:txBody>
      </p:sp>
      <p:sp>
        <p:nvSpPr>
          <p:cNvPr id="14340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4958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4958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Rectangle 1"/>
          <p:cNvSpPr>
            <a:spLocks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4" name="Rectangle 2"/>
          <p:cNvSpPr/>
          <p:nvPr>
            <p:ph type="body" idx="1"/>
          </p:nvPr>
        </p:nvSpPr>
        <p:spPr>
          <a:xfrm>
            <a:off x="755650" y="5078413"/>
            <a:ext cx="6048375" cy="481171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779463"/>
            <a:ext cx="2741613" cy="5349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779463"/>
            <a:ext cx="8077200" cy="5349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6563" y="779463"/>
            <a:ext cx="5835650" cy="3190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4363" y="1754188"/>
            <a:ext cx="5576887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3650" y="1754188"/>
            <a:ext cx="5576888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0000" tIns="45000" rIns="90000" bIns="4500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9580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94788" y="274638"/>
            <a:ext cx="282575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4363" y="274638"/>
            <a:ext cx="8328025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0" tIns="49391" rIns="0" bIns="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9580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1"/>
          <p:cNvSpPr>
            <a:spLocks noGrp="1"/>
          </p:cNvSpPr>
          <p:nvPr>
            <p:ph type="title"/>
          </p:nvPr>
        </p:nvSpPr>
        <p:spPr>
          <a:xfrm>
            <a:off x="5516563" y="779463"/>
            <a:ext cx="5835650" cy="319087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b" anchorCtr="0"/>
          <a:p>
            <a:pPr lvl="0"/>
            <a:r>
              <a:rPr lang="en-GB" altLang="ru-RU" dirty="0"/>
              <a:t>Для правки текста заголовка щелкните мышьюОбразец заголовка</a:t>
            </a:r>
            <a:endParaRPr lang="en-GB" altLang="ru-RU" dirty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028" name="Text Box 3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lvl="0" eaLnBrk="1"/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1030" name="Rectangle 5"/>
          <p:cNvSpPr>
            <a:spLocks noGrp="1"/>
          </p:cNvSpPr>
          <p:nvPr>
            <p:ph type="body" idx="1"/>
          </p:nvPr>
        </p:nvSpPr>
        <p:spPr>
          <a:xfrm>
            <a:off x="609600" y="1604963"/>
            <a:ext cx="10971213" cy="4524375"/>
          </a:xfrm>
          <a:prstGeom prst="rect">
            <a:avLst/>
          </a:prstGeom>
          <a:noFill/>
          <a:ln w="9525">
            <a:noFill/>
          </a:ln>
        </p:spPr>
        <p:txBody>
          <a:bodyPr lIns="0" tIns="49391" rIns="0" bIns="0"/>
          <a:p>
            <a:pPr lvl="0"/>
            <a:r>
              <a:rPr lang="en-GB" altLang="ru-RU" dirty="0"/>
              <a:t>Для правки структуры щелкните мышью</a:t>
            </a:r>
            <a:endParaRPr lang="en-GB" altLang="ru-RU" dirty="0"/>
          </a:p>
          <a:p>
            <a:pPr lvl="1"/>
            <a:r>
              <a:rPr lang="en-GB" altLang="ru-RU" dirty="0"/>
              <a:t>Второй уровень структуры</a:t>
            </a:r>
            <a:endParaRPr lang="en-GB" altLang="ru-RU" dirty="0"/>
          </a:p>
          <a:p>
            <a:pPr lvl="2"/>
            <a:r>
              <a:rPr lang="en-GB" altLang="ru-RU" dirty="0"/>
              <a:t>Третий уровень структуры</a:t>
            </a:r>
            <a:endParaRPr lang="en-GB" altLang="ru-RU" dirty="0"/>
          </a:p>
          <a:p>
            <a:pPr lvl="3"/>
            <a:r>
              <a:rPr lang="en-GB" altLang="ru-RU" dirty="0"/>
              <a:t>Четвёртый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Пятый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Шестой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Седьмой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Восьмой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Девятый уровень структуры</a:t>
            </a:r>
            <a:endParaRPr lang="en-GB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580" rtl="0" eaLnBrk="0" fontAlgn="base" hangingPunct="0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lnSpc>
          <a:spcPct val="86000"/>
        </a:lnSpc>
        <a:spcBef>
          <a:spcPct val="0"/>
        </a:spcBef>
        <a:spcAft>
          <a:spcPts val="114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1"/>
          <p:cNvSpPr>
            <a:spLocks noGrp="1"/>
          </p:cNvSpPr>
          <p:nvPr>
            <p:ph type="title"/>
          </p:nvPr>
        </p:nvSpPr>
        <p:spPr>
          <a:xfrm>
            <a:off x="614363" y="274638"/>
            <a:ext cx="11306175" cy="132397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lvl="0"/>
            <a:r>
              <a:rPr lang="en-GB" altLang="ru-RU" dirty="0"/>
              <a:t>Для правки текста заголовка щелкните мышьюОбразец заголовка</a:t>
            </a:r>
            <a:endParaRPr lang="en-GB" altLang="ru-RU" dirty="0"/>
          </a:p>
        </p:txBody>
      </p:sp>
      <p:sp>
        <p:nvSpPr>
          <p:cNvPr id="2051" name="Rectangle 2"/>
          <p:cNvSpPr>
            <a:spLocks noGrp="1"/>
          </p:cNvSpPr>
          <p:nvPr>
            <p:ph type="body" idx="1"/>
          </p:nvPr>
        </p:nvSpPr>
        <p:spPr>
          <a:xfrm>
            <a:off x="614363" y="1754188"/>
            <a:ext cx="11306175" cy="442118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lvl="0"/>
            <a:r>
              <a:rPr lang="en-GB" altLang="ru-RU" dirty="0"/>
              <a:t>Для правки структуры щелкните мышью</a:t>
            </a:r>
            <a:endParaRPr lang="en-GB" altLang="ru-RU" dirty="0"/>
          </a:p>
          <a:p>
            <a:pPr lvl="1"/>
            <a:r>
              <a:rPr lang="en-GB" altLang="ru-RU" dirty="0"/>
              <a:t>Второй уровень структуры</a:t>
            </a:r>
            <a:endParaRPr lang="en-GB" altLang="ru-RU" dirty="0"/>
          </a:p>
          <a:p>
            <a:pPr lvl="2"/>
            <a:r>
              <a:rPr lang="en-GB" altLang="ru-RU" dirty="0"/>
              <a:t>Третий уровень структуры</a:t>
            </a:r>
            <a:endParaRPr lang="en-GB" altLang="ru-RU" dirty="0"/>
          </a:p>
          <a:p>
            <a:pPr lvl="3"/>
            <a:r>
              <a:rPr lang="en-GB" altLang="ru-RU" dirty="0"/>
              <a:t>Четвёртый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Пятый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Шестой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Седьмой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Восьмой уровень структуры</a:t>
            </a:r>
            <a:endParaRPr lang="en-GB" altLang="ru-RU" dirty="0"/>
          </a:p>
          <a:p>
            <a:pPr lvl="0"/>
            <a:r>
              <a:rPr lang="en-GB" altLang="ru-RU" dirty="0"/>
              <a:t>Девятый уровень структурыОбразец текста</a:t>
            </a:r>
            <a:endParaRPr lang="en-GB" altLang="ru-RU" dirty="0"/>
          </a:p>
          <a:p>
            <a:pPr lvl="1"/>
            <a:r>
              <a:rPr lang="en-GB" altLang="ru-RU" dirty="0"/>
              <a:t>Второй уровень</a:t>
            </a:r>
            <a:endParaRPr lang="en-GB" altLang="ru-RU" dirty="0"/>
          </a:p>
          <a:p>
            <a:pPr lvl="2"/>
            <a:r>
              <a:rPr lang="en-GB" altLang="ru-RU" dirty="0"/>
              <a:t>Третий уровень</a:t>
            </a:r>
            <a:endParaRPr lang="en-GB" altLang="ru-RU" dirty="0"/>
          </a:p>
          <a:p>
            <a:pPr lvl="3"/>
            <a:r>
              <a:rPr lang="en-GB" altLang="ru-RU" dirty="0"/>
              <a:t>Четвертый уровень</a:t>
            </a:r>
            <a:endParaRPr lang="en-GB" altLang="ru-RU" dirty="0"/>
          </a:p>
          <a:p>
            <a:pPr lvl="4"/>
            <a:r>
              <a:rPr lang="en-GB" altLang="ru-RU" dirty="0"/>
              <a:t>Пятый уровень</a:t>
            </a:r>
            <a:endParaRPr lang="en-GB" alt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053" name="Text Box 4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lvl="0" eaLnBrk="1"/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580" rtl="0" eaLnBrk="0" fontAlgn="base" hangingPunct="0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lnSpc>
          <a:spcPct val="86000"/>
        </a:lnSpc>
        <a:spcBef>
          <a:spcPct val="0"/>
        </a:spcBef>
        <a:spcAft>
          <a:spcPts val="114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1"/>
          <p:cNvSpPr/>
          <p:nvPr>
            <p:ph type="title"/>
          </p:nvPr>
        </p:nvSpPr>
        <p:spPr>
          <a:xfrm>
            <a:off x="5167313" y="285750"/>
            <a:ext cx="6643687" cy="3929063"/>
          </a:xfrm>
          <a:ln/>
        </p:spPr>
        <p:txBody>
          <a:bodyPr vert="horz" wrap="square" lIns="90000" tIns="45000" rIns="90000" bIns="45000" anchor="t" anchorCtr="0"/>
          <a:p>
            <a:pPr algn="ctr" defTabSz="449580" eaLnBrk="1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br>
              <a:rPr lang="ru-RU" altLang="ru-RU" b="1" dirty="0">
                <a:solidFill>
                  <a:srgbClr val="003CFA"/>
                </a:solidFill>
                <a:latin typeface="Ludvig van Bethoveen" pitchFamily="2" charset="0"/>
              </a:rPr>
            </a:br>
            <a:r>
              <a:rPr lang="ru-RU" altLang="ru-RU" sz="2800" b="1" dirty="0">
                <a:solidFill>
                  <a:srgbClr val="003CFA"/>
                </a:solidFill>
                <a:latin typeface="Ludvig van Bethoveen" pitchFamily="2" charset="0"/>
              </a:rPr>
              <a:t>Игра «Рупор Победы»№ 3</a:t>
            </a:r>
            <a:r>
              <a:rPr lang="ru-RU" altLang="ru-RU" sz="6000" dirty="0"/>
              <a:t> </a:t>
            </a:r>
            <a:br>
              <a:rPr lang="ru-RU" altLang="ru-RU" sz="6000" dirty="0"/>
            </a:br>
            <a:r>
              <a:rPr lang="ru-RU" altLang="ru-RU" sz="2800" b="1" dirty="0"/>
              <a:t>Статья «Лозунги к 1…….194…г» газета «Стахановец» </a:t>
            </a:r>
            <a:br>
              <a:rPr lang="ru-RU" altLang="ru-RU" sz="2800" dirty="0"/>
            </a:br>
            <a:br>
              <a:rPr lang="ru-RU" altLang="ru-RU" sz="2800" b="1" dirty="0"/>
            </a:br>
            <a:r>
              <a:rPr lang="ru-RU" altLang="ru-RU" sz="2800" b="1" dirty="0"/>
              <a:t>(работа с текстом)</a:t>
            </a:r>
            <a:br>
              <a:rPr lang="ru-RU" altLang="ru-RU" sz="2800" b="1" dirty="0"/>
            </a:br>
            <a:endParaRPr lang="ru-RU" altLang="ru-RU" sz="28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95938" y="5500688"/>
            <a:ext cx="5837238" cy="1066800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ctr" defTabSz="449580" rtl="0" eaLnBrk="1" fontAlgn="base" latinLnBrk="0" hangingPunct="1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kumimoji="0" lang="ru-RU" alt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1218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n-ea"/>
                <a:cs typeface="+mn-cs"/>
              </a:rPr>
              <a:t>2025г. 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12189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n-ea"/>
              <a:cs typeface="+mn-cs"/>
            </a:endParaRPr>
          </a:p>
        </p:txBody>
      </p:sp>
      <p:pic>
        <p:nvPicPr>
          <p:cNvPr id="3076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3625" y="5214938"/>
            <a:ext cx="1357313" cy="996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667000" y="357188"/>
            <a:ext cx="1498600" cy="587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449580" rtl="0" eaLnBrk="1" fontAlgn="base" latinLnBrk="0" hangingPunct="1">
              <a:lnSpc>
                <a:spcPct val="86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anose="03010101010201010101" pitchFamily="66" charset="0"/>
                <a:ea typeface="Microsoft YaHei" panose="020B0503020204020204" pitchFamily="34" charset="-122"/>
                <a:cs typeface="+mn-cs"/>
              </a:rPr>
              <a:t>11класс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anose="03010101010201010101" pitchFamily="66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133" y="5286388"/>
            <a:ext cx="4552950" cy="1120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ct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Разводова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Е.В., учитель истории и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ct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обществознания МБОУ «СОШ № 10»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ct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г. Нижневартовск.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2530" y="4786322"/>
            <a:ext cx="3643338" cy="349968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</a:bodyPr>
          <a:lstStyle/>
          <a:p>
            <a:pPr marR="0" defTabSz="44958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kern="1200" cap="none" spc="0" normalizeH="0" baseline="0" noProof="0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084" name="Picture 13" descr="C:\Users\user\Desktop\1617285749_55-p-fon-vov-dlya-prezentatsii-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88" y="944563"/>
            <a:ext cx="3960812" cy="3516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Дата 1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099" name="Прямоугольник 2"/>
          <p:cNvSpPr/>
          <p:nvPr/>
        </p:nvSpPr>
        <p:spPr>
          <a:xfrm>
            <a:off x="550863" y="0"/>
            <a:ext cx="11522075" cy="7821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000" dirty="0">
                <a:latin typeface="Arial" panose="020B0604020202020204" pitchFamily="34" charset="0"/>
              </a:rPr>
              <a:t>1. Да здравствует 1……….—день смотра боевых сил рабочего класса ! Пролетарии все стран соединяйтесь  для борьбы против  немецко-фашистских захватчиков!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2. Долой гитлеровских империалистов-разбойников, нарушивших мир между народами мира, ввергших  сотни миллионов трудящихся в пучину войны !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3. Долой немецко-фашистских грабителей - захватчиков, кровавых поработителей народов Европы, заклятых врагов свободолюбивых народов мира!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4. Привет народам Европы , борющимся против гитлеровского империализма! Патриоты европейских стран ; поднимайтесь на борьбу за освобождение от  фашистского ига ! Свергайте гитлеровскую тиранию !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5.Братья угнетенные славяне ! Поднимайтесь на священную народную войну против гитлеровских империалистов, — смертельных врагов славянства ! Да здравствует боевое единство славянских народов.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6.Трудящиеся Германии, стонущие под игом гитлеровских черносотенных банд! Свергайте кровавого Гитлера и его клику ! Освобождайте от  рабства свою родину !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 7. Да здравствует боевой союз вооруженных  сил Советского Союза , Великобритании' , Соединенных штатов Америки и другие свободолюбивых народов, ведущих справедливую освободительную войну против немецко-итальянского разбойничьего империализма !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 8. За советскую отчизну иду в бой сыны всех народов Советского Союза. Да здравствует Красна Армия—армия братства и дружбы народов СССР.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9. «Сила Красной армии состоит, прежде всего, в том, что она ведет не захватническую, а войну отечественную, освободительную, справедливую». (Сталин)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dirty="0">
                <a:latin typeface="Arial" panose="020B0604020202020204" pitchFamily="34" charset="0"/>
              </a:rPr>
              <a:t>10.  Товарищ красноармейцы н краснофлотцы, командиры и политработники, партизаны и партизанки!  Великая освободительная миссия выпала на вашу долю . </a:t>
            </a:r>
            <a:r>
              <a:rPr lang="ru-RU" altLang="ru-RU" sz="1600" dirty="0">
                <a:latin typeface="Arial" panose="020B0604020202020204" pitchFamily="34" charset="0"/>
              </a:rPr>
              <a:t>Будьте ж достойны этой миссии—громите полчища немецких захватчиков ! </a:t>
            </a:r>
            <a:endParaRPr lang="ru-RU" altLang="ru-RU" sz="1600" dirty="0">
              <a:latin typeface="Arial" panose="020B0604020202020204" pitchFamily="34" charset="0"/>
            </a:endParaRPr>
          </a:p>
          <a:p>
            <a:endParaRPr lang="ru-RU" altLang="ru-RU" sz="2000" dirty="0">
              <a:latin typeface="Arial" panose="020B0604020202020204" pitchFamily="34" charset="0"/>
            </a:endParaRPr>
          </a:p>
          <a:p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i="1" dirty="0">
                <a:latin typeface="Arial" panose="020B0604020202020204" pitchFamily="34" charset="0"/>
              </a:rPr>
              <a:t>  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Дата 1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123" name="Прямоугольник 2"/>
          <p:cNvSpPr/>
          <p:nvPr/>
        </p:nvSpPr>
        <p:spPr>
          <a:xfrm>
            <a:off x="550863" y="115888"/>
            <a:ext cx="11377612" cy="627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dirty="0">
                <a:latin typeface="Arial" panose="020B0604020202020204" pitchFamily="34" charset="0"/>
              </a:rPr>
              <a:t>11. Воины Красно Армии ! Вас ждут , как освободителей, миллионы советских людей , изнывающих под немецко- фашистским игом, Вперед , на запад! Очистите и Советскую землю от фашистских захватчиков !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12 Отомстите немецко-фашистским мерзавцам за разграбление и разорение наших городов и сел , насилие на женщинами и детьми! Кровь за кровь ! Смерть  за смерть!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13 Товарищ красноармейцы, командиры, политработники ! Весной и летом 4 бейте немецко-фашистских разбойников еще крепче, чем зимой! 1942 год должен быть годом полного разгрома врага ! Смерть немецким оккупантам! .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14. Краснофлотцы, командиры и политработники военно-морского флота ! Сильнее удары по врагу !  Точным огнем кораблей и береговой артиллерии уничтожайте врага. Да здравствуют советские моряки!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15. Советские летчики соколы нашей родины! Громите врага в воздухе и на земле! Да здравствуют советские летчики! 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16.Танкисты Красной Армии! Смело уничтожайте врага ! Освобождайте нашу землю от немецких захватчиков! Да здравствуют советские танкисты 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17. Артиллеристы и минометчики Красной Армии! Громите вражеские укрепленные узлы и опорные пункты сопротивления ! Уничтожай е живую силу и технику врага ! Да здравствуют советские артиллеристы и минометчики!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18 Пехотинцы Красной Армии! Гоните немецко-фашистских захватчиков на запад, уничтожайте живую силу и технику врага , прочно закрепляйте отвоеванные рубежи. Да здравствуют советские пехотинцы!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19. Кавалеристы Красной Армии! Смело, и решительно врубайтесь во вражеские войска, неустанно гоните их на запад! Да здравствуют советские конники!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20. Да здравствуют наши славные пограничники, верные защитники советских границ! 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21. Гвардейцы Краской Армии. С честью несите славные гвардейские знамена! Всегда будьте примером доблести и отваги в борьбе с врагом.</a:t>
            </a:r>
            <a:endParaRPr lang="ru-RU" alt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1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12298" name="AutoShape 10"/>
          <p:cNvSpPr/>
          <p:nvPr/>
        </p:nvSpPr>
        <p:spPr>
          <a:xfrm rot="239795">
            <a:off x="6392863" y="798513"/>
            <a:ext cx="5000625" cy="2498725"/>
          </a:xfrm>
          <a:prstGeom prst="cloudCallout">
            <a:avLst>
              <a:gd name="adj1" fmla="val -65269"/>
              <a:gd name="adj2" fmla="val 63231"/>
            </a:avLst>
          </a:prstGeom>
          <a:solidFill>
            <a:srgbClr val="FFCCFF"/>
          </a:solidFill>
          <a:ln w="57150" cap="flat" cmpd="sng">
            <a:solidFill>
              <a:srgbClr val="FF66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400" i="1" u="sng" dirty="0">
                <a:latin typeface="Arial" panose="020B0604020202020204" pitchFamily="34" charset="0"/>
              </a:rPr>
              <a:t>1942 год.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49" name="Rectangle 9"/>
          <p:cNvSpPr>
            <a:spLocks noGrp="1"/>
          </p:cNvSpPr>
          <p:nvPr>
            <p:ph idx="1"/>
          </p:nvPr>
        </p:nvSpPr>
        <p:spPr>
          <a:xfrm>
            <a:off x="3167063" y="5072063"/>
            <a:ext cx="8639175" cy="1785937"/>
          </a:xfrm>
          <a:ln/>
        </p:spPr>
        <p:txBody>
          <a:bodyPr vert="horz" wrap="square" lIns="90000" tIns="45000" rIns="90000" bIns="45000" anchor="t" anchorCtr="0"/>
          <a:p>
            <a:pPr algn="ctr" eaLnBrk="1" hangingPunct="1">
              <a:buNone/>
            </a:pPr>
            <a:r>
              <a:rPr lang="ru-RU" altLang="ru-RU" sz="4000" dirty="0"/>
              <a:t>Укажите год выхода статьи.</a:t>
            </a:r>
            <a:endParaRPr lang="ru-RU" altLang="ru-RU" sz="40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50" name="Picture 7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2058988"/>
            <a:ext cx="2879725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2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7172" name="Rectangle 9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0000" tIns="45000" rIns="90000" bIns="45000" anchor="t" anchorCtr="0"/>
          <a:p>
            <a:pPr eaLnBrk="1" hangingPunct="1">
              <a:buNone/>
            </a:pPr>
            <a:endParaRPr lang="ru-RU" altLang="ru-RU" dirty="0"/>
          </a:p>
        </p:txBody>
      </p:sp>
      <p:sp>
        <p:nvSpPr>
          <p:cNvPr id="13322" name="AutoShape 10"/>
          <p:cNvSpPr/>
          <p:nvPr/>
        </p:nvSpPr>
        <p:spPr>
          <a:xfrm>
            <a:off x="6383338" y="188913"/>
            <a:ext cx="5440362" cy="3024187"/>
          </a:xfrm>
          <a:prstGeom prst="wedgeEllipseCallout">
            <a:avLst>
              <a:gd name="adj1" fmla="val -49019"/>
              <a:gd name="adj2" fmla="val 54194"/>
            </a:avLst>
          </a:prstGeom>
          <a:solidFill>
            <a:srgbClr val="FFFF99"/>
          </a:solidFill>
          <a:ln w="57150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400" i="1" dirty="0">
                <a:latin typeface="Arial" panose="020B0604020202020204" pitchFamily="34" charset="0"/>
              </a:rPr>
              <a:t>Военно-морской флот, авиация, танковые войска, артиллеристские и пехотные части, кавалеристские и пограничные войска</a:t>
            </a:r>
            <a:r>
              <a:rPr lang="ru-RU" altLang="ru-RU" sz="2400" b="1" i="1" u="sng" dirty="0">
                <a:latin typeface="Arial" panose="020B0604020202020204" pitchFamily="34" charset="0"/>
              </a:rPr>
              <a:t>.</a:t>
            </a:r>
            <a:endParaRPr lang="ru-RU" altLang="ru-RU" sz="2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174" name="TextBox 6"/>
          <p:cNvSpPr txBox="1"/>
          <p:nvPr/>
        </p:nvSpPr>
        <p:spPr>
          <a:xfrm>
            <a:off x="6505575" y="3068638"/>
            <a:ext cx="4984750" cy="3527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4000" dirty="0">
                <a:latin typeface="Arial" panose="020B0604020202020204" pitchFamily="34" charset="0"/>
              </a:rPr>
              <a:t>Перечислите </a:t>
            </a:r>
            <a:r>
              <a:rPr lang="ru-RU" altLang="ru-RU" sz="3600" dirty="0">
                <a:latin typeface="Arial" panose="020B0604020202020204" pitchFamily="34" charset="0"/>
              </a:rPr>
              <a:t>роды</a:t>
            </a:r>
            <a:r>
              <a:rPr lang="ru-RU" altLang="ru-RU" sz="4000" dirty="0">
                <a:latin typeface="Arial" panose="020B0604020202020204" pitchFamily="34" charset="0"/>
              </a:rPr>
              <a:t> войск Красной армии, воюющей с фашистами, упомянутые в тексте?</a:t>
            </a:r>
            <a:endParaRPr lang="ru-RU" altLang="ru-RU" sz="40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1063" y="6286500"/>
            <a:ext cx="3929063" cy="357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176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5775" y="1196975"/>
            <a:ext cx="1730375" cy="173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Picture 11" descr="C:\Users\user\Desktop\c6c08cae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63" y="2636838"/>
            <a:ext cx="5599112" cy="3717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595313" y="214313"/>
            <a:ext cx="11306175" cy="1323975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3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14347" name="AutoShape 11"/>
          <p:cNvSpPr/>
          <p:nvPr/>
        </p:nvSpPr>
        <p:spPr>
          <a:xfrm>
            <a:off x="5548313" y="571500"/>
            <a:ext cx="6643687" cy="2095500"/>
          </a:xfrm>
          <a:prstGeom prst="wedgeRoundRectCallout">
            <a:avLst>
              <a:gd name="adj1" fmla="val -49130"/>
              <a:gd name="adj2" fmla="val 66616"/>
              <a:gd name="adj3" fmla="val 16667"/>
            </a:avLst>
          </a:prstGeom>
          <a:solidFill>
            <a:srgbClr val="66FFFF">
              <a:alpha val="10196"/>
            </a:srgbClr>
          </a:solidFill>
          <a:ln w="57150" cap="flat" cmpd="sng">
            <a:solidFill>
              <a:srgbClr val="33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4800" i="1" dirty="0">
                <a:latin typeface="Arial" panose="020B0604020202020204" pitchFamily="34" charset="0"/>
              </a:rPr>
              <a:t>Для демонстраций и шествий. 1 мая</a:t>
            </a:r>
            <a:endParaRPr lang="ru-RU" altLang="ru-RU" sz="4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197" name="TextBox 7"/>
          <p:cNvSpPr txBox="1"/>
          <p:nvPr/>
        </p:nvSpPr>
        <p:spPr>
          <a:xfrm>
            <a:off x="7535863" y="3068638"/>
            <a:ext cx="4275137" cy="2382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3200" dirty="0">
                <a:latin typeface="Arial" panose="020B0604020202020204" pitchFamily="34" charset="0"/>
              </a:rPr>
              <a:t>Предположите, для чего предназначены эти лозунги и  на каком празднике использовались ?</a:t>
            </a:r>
            <a:endParaRPr lang="ru-RU" altLang="ru-RU" sz="32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8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33858">
            <a:off x="3355975" y="1192213"/>
            <a:ext cx="2100263" cy="2100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8" descr="C:\Users\user\Desktop\0_b4276_96cabcd4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213" y="2667000"/>
            <a:ext cx="6513512" cy="4103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4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9220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0000" tIns="45000" rIns="90000" bIns="45000" anchor="t" anchorCtr="0"/>
          <a:p>
            <a:pPr eaLnBrk="1" hangingPunct="1">
              <a:buNone/>
            </a:pPr>
            <a:endParaRPr lang="ru-RU" altLang="ru-RU" dirty="0"/>
          </a:p>
        </p:txBody>
      </p:sp>
      <p:sp>
        <p:nvSpPr>
          <p:cNvPr id="21509" name="AutoShape 5"/>
          <p:cNvSpPr/>
          <p:nvPr/>
        </p:nvSpPr>
        <p:spPr>
          <a:xfrm rot="-344823">
            <a:off x="5672138" y="642938"/>
            <a:ext cx="5924550" cy="2714625"/>
          </a:xfrm>
          <a:prstGeom prst="cloudCallout">
            <a:avLst>
              <a:gd name="adj1" fmla="val -65269"/>
              <a:gd name="adj2" fmla="val 63231"/>
            </a:avLst>
          </a:prstGeom>
          <a:solidFill>
            <a:srgbClr val="FFCCFF"/>
          </a:solidFill>
          <a:ln w="57150" cap="flat" cmpd="sng">
            <a:solidFill>
              <a:srgbClr val="FF66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000" i="1" dirty="0">
                <a:latin typeface="Arial" panose="020B0604020202020204" pitchFamily="34" charset="0"/>
              </a:rPr>
              <a:t>Все объединяйтесь на борьбу с гитлеровскими захватчиками!</a:t>
            </a:r>
            <a:endParaRPr lang="ru-RU" altLang="ru-RU" sz="2000" b="1" dirty="0">
              <a:latin typeface="Monotype Corsiva" panose="03010101010201010101" pitchFamily="66" charset="0"/>
            </a:endParaRPr>
          </a:p>
        </p:txBody>
      </p:sp>
      <p:sp>
        <p:nvSpPr>
          <p:cNvPr id="9222" name="TextBox 7"/>
          <p:cNvSpPr txBox="1"/>
          <p:nvPr/>
        </p:nvSpPr>
        <p:spPr>
          <a:xfrm>
            <a:off x="8183563" y="4221163"/>
            <a:ext cx="3465512" cy="163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3600" dirty="0">
                <a:latin typeface="Arial" panose="020B0604020202020204" pitchFamily="34" charset="0"/>
              </a:rPr>
              <a:t>Выделите главную мысль текста </a:t>
            </a:r>
            <a:r>
              <a:rPr lang="ru-RU" altLang="ru-RU" sz="3200" dirty="0">
                <a:latin typeface="Arial" panose="020B0604020202020204" pitchFamily="34" charset="0"/>
              </a:rPr>
              <a:t>?</a:t>
            </a:r>
            <a:endParaRPr lang="ru-RU" altLang="ru-RU" sz="32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23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2585064">
            <a:off x="5448300" y="3716338"/>
            <a:ext cx="2384425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9" descr="C:\Users\user\Desktop\7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963" y="2636838"/>
            <a:ext cx="5080000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19.02.2022г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2533" name="AutoShape 5"/>
          <p:cNvSpPr/>
          <p:nvPr/>
        </p:nvSpPr>
        <p:spPr>
          <a:xfrm rot="875049">
            <a:off x="5848350" y="600075"/>
            <a:ext cx="5484813" cy="3146425"/>
          </a:xfrm>
          <a:prstGeom prst="wedgeEllipseCallout">
            <a:avLst>
              <a:gd name="adj1" fmla="val -49019"/>
              <a:gd name="adj2" fmla="val 54194"/>
            </a:avLst>
          </a:prstGeom>
          <a:solidFill>
            <a:srgbClr val="FFFF99"/>
          </a:solidFill>
          <a:ln w="57150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ru-RU" altLang="ru-RU" sz="2000" i="1" dirty="0">
                <a:latin typeface="Arial" panose="020B0604020202020204" pitchFamily="34" charset="0"/>
              </a:rPr>
              <a:t>1. Враг напал на наши земли. Мы вынуждены защищаться. 2. На борьбу с захватчиками встал весь народ. Никто не остался в стороне.)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10244" name="TextBox 6"/>
          <p:cNvSpPr txBox="1"/>
          <p:nvPr/>
        </p:nvSpPr>
        <p:spPr>
          <a:xfrm flipH="1">
            <a:off x="4800600" y="4432300"/>
            <a:ext cx="6983413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3200" dirty="0">
                <a:latin typeface="Arial" panose="020B0604020202020204" pitchFamily="34" charset="0"/>
              </a:rPr>
              <a:t>Приведите аргументы  в пользу точки зрения И. Сталина о войне? </a:t>
            </a:r>
            <a:endParaRPr lang="ru-RU" altLang="ru-RU" sz="32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95313" y="214313"/>
            <a:ext cx="11306175" cy="1323975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0" i="0" u="none" strike="noStrike" kern="0" cap="none" spc="0" normalizeH="0" baseline="0" noProof="0" dirty="0" smtClean="0">
                <a:ln>
                  <a:noFill/>
                </a:ln>
                <a:solidFill>
                  <a:srgbClr val="1218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5</a:t>
            </a:r>
            <a:endParaRPr kumimoji="0" lang="ru-RU" sz="9600" b="0" i="0" u="none" strike="noStrike" kern="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6" name="Picture 8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5888" y="1341438"/>
            <a:ext cx="1917700" cy="191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Picture 7" descr="C:\Users\user\Desktop\ussr-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8" y="2047875"/>
            <a:ext cx="3302000" cy="4660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14363" y="274638"/>
            <a:ext cx="11309350" cy="850900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/>
            </a:pPr>
            <a:r>
              <a:rPr kumimoji="0" lang="ru-RU" sz="44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Источники ресурса</a:t>
            </a:r>
            <a:endParaRPr kumimoji="0" lang="ru-RU" sz="4400" b="1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623888" y="1052513"/>
            <a:ext cx="113077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000" tIns="45000" rIns="90000" bIns="45000"/>
          <a:lstStyle>
            <a:lvl1pPr marL="228600" indent="-22733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28600" marR="0" lvl="0" indent="-227330" algn="l" defTabSz="44958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Автор шаблона презентации: учитель русского языка и литературы Тихонова Н. А., г. </a:t>
            </a:r>
            <a:r>
              <a:rPr kumimoji="0" lang="ru-RU" alt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Костанай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Microsoft YaHei" panose="020B0503020204020204" pitchFamily="34" charset="-122"/>
              <a:cs typeface="+mn-cs"/>
            </a:endParaRPr>
          </a:p>
          <a:p>
            <a:pPr marL="228600" marR="0" lvl="0" indent="-22733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Шаблон задания подготовила учитель истории и обществознания МБОУ «СШ № 7» г. Нижневартовск </a:t>
            </a:r>
            <a:r>
              <a:rPr kumimoji="0" lang="ru-RU" alt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Разводова</a:t>
            </a: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 Е.В.</a:t>
            </a:r>
            <a:r>
              <a: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  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Microsoft YaHei" panose="020B0503020204020204" pitchFamily="34" charset="-122"/>
              <a:cs typeface="+mn-cs"/>
            </a:endParaRPr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325" y="2924175"/>
            <a:ext cx="717550" cy="528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il_fi" descr="http://3.bp.blogspot.com/-4-lsdUtyXiQ/Tjmi9tEMq8I/AAAAAAAAABA/rniau-5Ed1M/s1600/196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763" y="3573463"/>
            <a:ext cx="57785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4634</Words>
  <Application>WPS Presentation</Application>
  <PresentationFormat>Произвольный</PresentationFormat>
  <Paragraphs>85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SimSun</vt:lpstr>
      <vt:lpstr>Wingdings</vt:lpstr>
      <vt:lpstr>Microsoft YaHei</vt:lpstr>
      <vt:lpstr>Times New Roman</vt:lpstr>
      <vt:lpstr>Calibri</vt:lpstr>
      <vt:lpstr>Georgia</vt:lpstr>
      <vt:lpstr>Ludvig van Bethoveen</vt:lpstr>
      <vt:lpstr>Segoe Print</vt:lpstr>
      <vt:lpstr>Monotype Corsiva</vt:lpstr>
      <vt:lpstr>Arial Unicode MS</vt:lpstr>
      <vt:lpstr>Оформление по умолчанию</vt:lpstr>
      <vt:lpstr>1_Оформление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 </dc:title>
  <dc:creator/>
  <cp:lastModifiedBy>Elena</cp:lastModifiedBy>
  <cp:revision>36</cp:revision>
  <dcterms:created xsi:type="dcterms:W3CDTF">2025-09-27T05:16:57Z</dcterms:created>
  <dcterms:modified xsi:type="dcterms:W3CDTF">2025-09-27T05:19:21Z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796AD8C9D99A4354BBBC2581433810B1_12</vt:lpwstr>
  </property>
  <property fmtid="{D5CDD505-2E9C-101B-9397-08002B2CF9AE}" pid="3" name="KSOProductBuildVer">
    <vt:lpwstr>1049-12.2.0.21931</vt:lpwstr>
  </property>
</Properties>
</file>