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357" r:id="rId2"/>
    <p:sldId id="256" r:id="rId3"/>
    <p:sldId id="349" r:id="rId4"/>
    <p:sldId id="350" r:id="rId5"/>
    <p:sldId id="351" r:id="rId6"/>
    <p:sldId id="352" r:id="rId7"/>
    <p:sldId id="353" r:id="rId8"/>
    <p:sldId id="354" r:id="rId9"/>
    <p:sldId id="355" r:id="rId10"/>
    <p:sldId id="35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C26A"/>
    <a:srgbClr val="8CAF47"/>
    <a:srgbClr val="FFE7FF"/>
    <a:srgbClr val="FEFEEC"/>
    <a:srgbClr val="BDF69E"/>
    <a:srgbClr val="FF6600"/>
    <a:srgbClr val="F6DEA8"/>
    <a:srgbClr val="FBE4CD"/>
    <a:srgbClr val="FFF7DD"/>
    <a:srgbClr val="F4AA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106" d="100"/>
          <a:sy n="106" d="100"/>
        </p:scale>
        <p:origin x="-108" y="-102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99980E-5927-45B3-A96B-0ABBAA452979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8C0AC-3DF3-4A08-ABCA-DC48F5420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609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58C0AC-3DF3-4A08-ABCA-DC48F542093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305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44C4-2210-4BA9-A4DA-539D57418C23}" type="datetime1">
              <a:rPr lang="ru-RU" smtClean="0"/>
              <a:t>03.09.2025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8D4B-48BE-496A-872A-5A9233A72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902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B87B-146A-473F-B0CD-C6DC46F11BAE}" type="datetime1">
              <a:rPr lang="ru-RU" smtClean="0"/>
              <a:t>03.09.2025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8D4B-48BE-496A-872A-5A9233A72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249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25D11-ADBB-4553-B724-0EAFEF81E141}" type="datetime1">
              <a:rPr lang="ru-RU" smtClean="0"/>
              <a:t>03.09.2025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8D4B-48BE-496A-872A-5A9233A72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620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7FDB4-E0F5-41E6-A08A-62333C748F45}" type="datetime1">
              <a:rPr lang="ru-RU" smtClean="0"/>
              <a:t>03.09.2025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8D4B-48BE-496A-872A-5A9233A72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89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DF681-B7A5-44DC-AA0D-231F6E3C112D}" type="datetime1">
              <a:rPr lang="ru-RU" smtClean="0"/>
              <a:t>03.09.2025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8D4B-48BE-496A-872A-5A9233A72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341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4F47A-4BE1-41E6-B61C-35FBCD3569A3}" type="datetime1">
              <a:rPr lang="ru-RU" smtClean="0"/>
              <a:t>03.09.2025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8D4B-48BE-496A-872A-5A9233A72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250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66CE-578B-4CB2-A458-2AF706725457}" type="datetime1">
              <a:rPr lang="ru-RU" smtClean="0"/>
              <a:t>03.09.2025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8D4B-48BE-496A-872A-5A9233A72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427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7EB2F-975F-4AE5-B98E-2149AAAA2B96}" type="datetime1">
              <a:rPr lang="ru-RU" smtClean="0"/>
              <a:t>03.09.2025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8D4B-48BE-496A-872A-5A9233A72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564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5D7E-0238-4EB9-995D-7E8433AFE448}" type="datetime1">
              <a:rPr lang="ru-RU" smtClean="0"/>
              <a:t>03.09.2025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8D4B-48BE-496A-872A-5A9233A72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203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165E2-4C3E-407E-913E-23138A8C3E3C}" type="datetime1">
              <a:rPr lang="ru-RU" smtClean="0"/>
              <a:t>03.09.2025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8D4B-48BE-496A-872A-5A9233A72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464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5F43-3FDA-4F25-820C-597C6FB4F6F9}" type="datetime1">
              <a:rPr lang="ru-RU" smtClean="0"/>
              <a:t>03.09.2025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8D4B-48BE-496A-872A-5A9233A72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651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F9D8B-E657-40C5-A0F9-8A0488F941C3}" type="datetime1">
              <a:rPr lang="ru-RU" smtClean="0"/>
              <a:t>03.09.2025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28D4B-48BE-496A-872A-5A9233A72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82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8D4B-48BE-496A-872A-5A9233A72F0D}" type="slidenum">
              <a:rPr lang="ru-RU" smtClean="0"/>
              <a:t>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29553" y="111164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Ро</a:t>
            </a:r>
            <a:r>
              <a:rPr lang="ru-RU" dirty="0">
                <a:solidFill>
                  <a:srgbClr val="FF0000"/>
                </a:solidFill>
              </a:rPr>
              <a:t>сс</a:t>
            </a:r>
            <a:r>
              <a:rPr lang="ru-RU" dirty="0"/>
              <a:t>ия, г</a:t>
            </a:r>
            <a:r>
              <a:rPr lang="ru-RU" dirty="0">
                <a:solidFill>
                  <a:srgbClr val="FF0000"/>
                </a:solidFill>
              </a:rPr>
              <a:t>о</a:t>
            </a:r>
            <a:r>
              <a:rPr lang="ru-RU" dirty="0"/>
              <a:t>сударственный, н</a:t>
            </a:r>
            <a:r>
              <a:rPr lang="ru-RU" dirty="0">
                <a:solidFill>
                  <a:srgbClr val="FF0000"/>
                </a:solidFill>
              </a:rPr>
              <a:t>а</a:t>
            </a:r>
            <a:r>
              <a:rPr lang="ru-RU" dirty="0"/>
              <a:t>ц</a:t>
            </a:r>
            <a:r>
              <a:rPr lang="ru-RU" dirty="0">
                <a:solidFill>
                  <a:srgbClr val="FF0000"/>
                </a:solidFill>
              </a:rPr>
              <a:t>ио</a:t>
            </a:r>
            <a:r>
              <a:rPr lang="ru-RU" dirty="0"/>
              <a:t>нальный, пр</a:t>
            </a:r>
            <a:r>
              <a:rPr lang="ru-RU" dirty="0">
                <a:solidFill>
                  <a:srgbClr val="FF0000"/>
                </a:solidFill>
              </a:rPr>
              <a:t>е</a:t>
            </a:r>
            <a:r>
              <a:rPr lang="ru-RU" dirty="0"/>
              <a:t>з</a:t>
            </a:r>
            <a:r>
              <a:rPr lang="ru-RU" dirty="0">
                <a:solidFill>
                  <a:srgbClr val="FF0000"/>
                </a:solidFill>
              </a:rPr>
              <a:t>и</a:t>
            </a:r>
            <a:r>
              <a:rPr lang="ru-RU" dirty="0"/>
              <a:t>дент, об</a:t>
            </a:r>
            <a:r>
              <a:rPr lang="ru-RU" dirty="0">
                <a:solidFill>
                  <a:srgbClr val="FF0000"/>
                </a:solidFill>
              </a:rPr>
              <a:t>о</a:t>
            </a:r>
            <a:r>
              <a:rPr lang="ru-RU" dirty="0"/>
              <a:t>гащение, п</a:t>
            </a:r>
            <a:r>
              <a:rPr lang="ru-RU" dirty="0">
                <a:solidFill>
                  <a:srgbClr val="FF0000"/>
                </a:solidFill>
              </a:rPr>
              <a:t>а</a:t>
            </a:r>
            <a:r>
              <a:rPr lang="ru-RU" dirty="0"/>
              <a:t>триот, ст</a:t>
            </a:r>
            <a:r>
              <a:rPr lang="ru-RU" dirty="0">
                <a:solidFill>
                  <a:srgbClr val="FF0000"/>
                </a:solidFill>
              </a:rPr>
              <a:t>о</a:t>
            </a:r>
            <a:r>
              <a:rPr lang="ru-RU" dirty="0"/>
              <a:t>лица, м</a:t>
            </a:r>
            <a:r>
              <a:rPr lang="ru-RU" dirty="0">
                <a:solidFill>
                  <a:srgbClr val="FF0000"/>
                </a:solidFill>
              </a:rPr>
              <a:t>е</a:t>
            </a:r>
            <a:r>
              <a:rPr lang="ru-RU" dirty="0"/>
              <a:t>даль, пл</a:t>
            </a:r>
            <a:r>
              <a:rPr lang="ru-RU" dirty="0">
                <a:solidFill>
                  <a:srgbClr val="FF0000"/>
                </a:solidFill>
              </a:rPr>
              <a:t>о</a:t>
            </a:r>
            <a:r>
              <a:rPr lang="ru-RU" dirty="0"/>
              <a:t>щадь, пам</a:t>
            </a:r>
            <a:r>
              <a:rPr lang="ru-RU" dirty="0">
                <a:solidFill>
                  <a:srgbClr val="FF0000"/>
                </a:solidFill>
              </a:rPr>
              <a:t>я</a:t>
            </a:r>
            <a:r>
              <a:rPr lang="ru-RU" dirty="0"/>
              <a:t>ть, гр</a:t>
            </a:r>
            <a:r>
              <a:rPr lang="ru-RU" dirty="0">
                <a:solidFill>
                  <a:srgbClr val="FF0000"/>
                </a:solidFill>
              </a:rPr>
              <a:t>а</a:t>
            </a:r>
            <a:r>
              <a:rPr lang="ru-RU" dirty="0"/>
              <a:t>жданин, в</a:t>
            </a:r>
            <a:r>
              <a:rPr lang="ru-RU" dirty="0">
                <a:solidFill>
                  <a:srgbClr val="FF0000"/>
                </a:solidFill>
              </a:rPr>
              <a:t>е</a:t>
            </a:r>
            <a:r>
              <a:rPr lang="ru-RU" dirty="0"/>
              <a:t>теран.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9883" y="573741"/>
            <a:ext cx="31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Словарный диктант на оценку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181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3742" y="233082"/>
            <a:ext cx="10972800" cy="54684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Работа с учебником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8D4B-48BE-496A-872A-5A9233A72F0D}" type="slidenum">
              <a:rPr lang="ru-RU" smtClean="0"/>
              <a:t>10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90282" y="1279302"/>
            <a:ext cx="3241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1. Прочитать §3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90282" y="1925633"/>
            <a:ext cx="33760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2. Упр. </a:t>
            </a:r>
            <a:r>
              <a:rPr lang="ru-RU" sz="3600" dirty="0" smtClean="0"/>
              <a:t>9 (</a:t>
            </a:r>
            <a:r>
              <a:rPr lang="ru-RU" sz="3600" dirty="0"/>
              <a:t>устно)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0282" y="2510118"/>
            <a:ext cx="52918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3. Упр. 12, 13 (письменно)</a:t>
            </a:r>
          </a:p>
        </p:txBody>
      </p:sp>
    </p:spTree>
    <p:extLst>
      <p:ext uri="{BB962C8B-B14F-4D97-AF65-F5344CB8AC3E}">
        <p14:creationId xmlns:p14="http://schemas.microsoft.com/office/powerpoint/2010/main" val="458991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60DE7550-42D1-4869-A785-7F7EAECD7FF5}"/>
              </a:ext>
            </a:extLst>
          </p:cNvPr>
          <p:cNvSpPr/>
          <p:nvPr/>
        </p:nvSpPr>
        <p:spPr>
          <a:xfrm>
            <a:off x="1990167" y="1688507"/>
            <a:ext cx="10128424" cy="5509825"/>
          </a:xfrm>
          <a:prstGeom prst="rect">
            <a:avLst/>
          </a:prstGeom>
          <a:solidFill>
            <a:srgbClr val="A5C26A"/>
          </a:solidFill>
          <a:ln w="76200">
            <a:solidFill>
              <a:srgbClr val="FFF7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="" xmlns:a16="http://schemas.microsoft.com/office/drawing/2014/main" id="{67D41EA0-5CAB-4096-A0CA-34DA53A3F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8D4B-48BE-496A-872A-5A9233A72F0D}" type="slidenum">
              <a:rPr lang="ru-RU" smtClean="0"/>
              <a:t>2</a:t>
            </a:fld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D8F86EED-2BC1-42D4-850D-490A085671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4973" y="1688508"/>
            <a:ext cx="3759489" cy="57429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CAEBA6A-EA3C-4260-8F3B-03B7540D247B}"/>
              </a:ext>
            </a:extLst>
          </p:cNvPr>
          <p:cNvSpPr txBox="1"/>
          <p:nvPr/>
        </p:nvSpPr>
        <p:spPr>
          <a:xfrm>
            <a:off x="2106706" y="2726586"/>
            <a:ext cx="1001188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solidFill>
                  <a:srgbClr val="FF0000"/>
                </a:solidFill>
                <a:latin typeface="Georgia" panose="02040502050405020303" pitchFamily="18" charset="0"/>
              </a:rPr>
              <a:t>Понятие </a:t>
            </a:r>
          </a:p>
          <a:p>
            <a:pPr algn="ctr"/>
            <a:r>
              <a:rPr lang="ru-RU" sz="6600" b="1" dirty="0">
                <a:solidFill>
                  <a:srgbClr val="FF0000"/>
                </a:solidFill>
                <a:latin typeface="Georgia" panose="02040502050405020303" pitchFamily="18" charset="0"/>
              </a:rPr>
              <a:t>о литературном языке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19717" y="107576"/>
            <a:ext cx="71942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/>
              <a:t>Третье сентября.</a:t>
            </a:r>
          </a:p>
          <a:p>
            <a:pPr algn="ctr"/>
            <a:r>
              <a:rPr lang="ru-RU" sz="4400" b="1" i="1" dirty="0" smtClean="0"/>
              <a:t>Классная работа.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155933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8D4B-48BE-496A-872A-5A9233A72F0D}" type="slidenum">
              <a:rPr lang="ru-RU" smtClean="0"/>
              <a:t>3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8397" y="75128"/>
            <a:ext cx="12033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</a:rPr>
              <a:t>Понятие о литературном языке. Литературные нормы русского языка.</a:t>
            </a:r>
            <a:endParaRPr lang="ru-RU" sz="2000" b="1" dirty="0"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5351" y="620012"/>
            <a:ext cx="11571849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Литературный язык </a:t>
            </a:r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– это нормативная лексика, в которую входят слова, отобранные из всеобщего многообразия русского языка. Литературный язык является единым, понятным и доступным для носителей русского языка. Литературный язык используется во всех сферах жизни и деятельности людей.</a:t>
            </a:r>
            <a:endParaRPr lang="ru-RU" sz="2800" cap="none" spc="0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171" y="3202444"/>
            <a:ext cx="11387029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В русском языке существуют определенные нормы. Все нормы произношения и правописания указаны в словарях и справочниках. </a:t>
            </a:r>
          </a:p>
          <a:p>
            <a:pPr algn="ctr"/>
            <a:r>
              <a:rPr lang="ru-RU" sz="2800" cap="none" spc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Нормы русского языка обязательны для всех, кто говорит на русском языке.</a:t>
            </a:r>
            <a:endParaRPr lang="ru-RU" sz="2800" cap="none" spc="0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3607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28D4B-48BE-496A-872A-5A9233A72F0D}" type="slidenum">
              <a:rPr lang="ru-RU" smtClean="0"/>
              <a:t>4</a:t>
            </a:fld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520295" y="210196"/>
            <a:ext cx="4502549" cy="700435"/>
          </a:xfrm>
          <a:prstGeom prst="ellips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63107" y="298803"/>
            <a:ext cx="3616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ambria" pitchFamily="18" charset="0"/>
              </a:rPr>
              <a:t>Русский  язык</a:t>
            </a:r>
            <a:endParaRPr lang="ru-RU" sz="2800" b="1" dirty="0">
              <a:latin typeface="Cambria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6722371" y="910631"/>
            <a:ext cx="1462405" cy="2547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2617695" y="744070"/>
            <a:ext cx="1246094" cy="5483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63006" y="1361077"/>
            <a:ext cx="5287536" cy="646331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ambria" pitchFamily="18" charset="0"/>
              </a:rPr>
              <a:t>Литературный язык – язык нормированный</a:t>
            </a:r>
          </a:p>
          <a:p>
            <a:pPr algn="ctr"/>
            <a:r>
              <a:rPr lang="ru-RU" dirty="0" smtClean="0">
                <a:latin typeface="Cambria" pitchFamily="18" charset="0"/>
              </a:rPr>
              <a:t>(устная и письменная форма)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02942" y="1210769"/>
            <a:ext cx="5448820" cy="64633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ambria" pitchFamily="18" charset="0"/>
              </a:rPr>
              <a:t>Нелитературные формы (устная форма, разговорная речь)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6102942" y="1902647"/>
            <a:ext cx="927688" cy="47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7660452" y="1928638"/>
            <a:ext cx="555552" cy="4470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9652105" y="1902647"/>
            <a:ext cx="513871" cy="47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548114" y="2375647"/>
            <a:ext cx="2308292" cy="369332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ambria" pitchFamily="18" charset="0"/>
              </a:rPr>
              <a:t>диалектизмы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30630" y="2375647"/>
            <a:ext cx="2308292" cy="369332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ambria" pitchFamily="18" charset="0"/>
              </a:rPr>
              <a:t>жаргонизмы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652105" y="2375647"/>
            <a:ext cx="2308292" cy="369332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ambria" pitchFamily="18" charset="0"/>
              </a:rPr>
              <a:t>просторечия</a:t>
            </a:r>
          </a:p>
        </p:txBody>
      </p:sp>
      <p:graphicFrame>
        <p:nvGraphicFramePr>
          <p:cNvPr id="32" name="Таблица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186613"/>
              </p:ext>
            </p:extLst>
          </p:nvPr>
        </p:nvGraphicFramePr>
        <p:xfrm>
          <a:off x="350663" y="2935020"/>
          <a:ext cx="11376324" cy="2447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37996"/>
                <a:gridCol w="8338328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Cambria" pitchFamily="18" charset="0"/>
                        </a:rPr>
                        <a:t>Литературные нормы русского языка</a:t>
                      </a:r>
                      <a:endParaRPr lang="ru-RU" sz="1800" b="1" dirty="0">
                        <a:latin typeface="Cambria" pitchFamily="18" charset="0"/>
                      </a:endParaRPr>
                    </a:p>
                  </a:txBody>
                  <a:tcPr marL="162560" marR="162560" marT="31652" marB="31652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1101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Cambria" pitchFamily="18" charset="0"/>
                        </a:rPr>
                        <a:t>Орфоэпические</a:t>
                      </a:r>
                      <a:r>
                        <a:rPr lang="ru-RU" sz="1800" baseline="0" dirty="0" smtClean="0">
                          <a:latin typeface="Cambria" pitchFamily="18" charset="0"/>
                        </a:rPr>
                        <a:t> </a:t>
                      </a:r>
                      <a:endParaRPr lang="ru-RU" sz="1800" dirty="0">
                        <a:latin typeface="Cambria" pitchFamily="18" charset="0"/>
                      </a:endParaRPr>
                    </a:p>
                  </a:txBody>
                  <a:tcPr marL="162560" marR="162560" marT="31652" marB="31652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Cambria" pitchFamily="18" charset="0"/>
                        </a:rPr>
                        <a:t>Правила произношения и ударения</a:t>
                      </a:r>
                      <a:endParaRPr lang="ru-RU" sz="1800" dirty="0">
                        <a:latin typeface="Cambria" pitchFamily="18" charset="0"/>
                      </a:endParaRPr>
                    </a:p>
                  </a:txBody>
                  <a:tcPr marL="162560" marR="162560" marT="31652" marB="31652"/>
                </a:tc>
              </a:tr>
              <a:tr h="21101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Cambria" pitchFamily="18" charset="0"/>
                        </a:rPr>
                        <a:t>Орфографические </a:t>
                      </a:r>
                      <a:endParaRPr lang="ru-RU" sz="1800" dirty="0">
                        <a:latin typeface="Cambria" pitchFamily="18" charset="0"/>
                      </a:endParaRPr>
                    </a:p>
                  </a:txBody>
                  <a:tcPr marL="162560" marR="162560" marT="31652" marB="31652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Cambria" pitchFamily="18" charset="0"/>
                        </a:rPr>
                        <a:t>Правила написания слов</a:t>
                      </a:r>
                      <a:endParaRPr lang="ru-RU" sz="1800" dirty="0">
                        <a:latin typeface="Cambria" pitchFamily="18" charset="0"/>
                      </a:endParaRPr>
                    </a:p>
                  </a:txBody>
                  <a:tcPr marL="162560" marR="162560" marT="31652" marB="31652"/>
                </a:tc>
              </a:tr>
              <a:tr h="35872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Cambria" pitchFamily="18" charset="0"/>
                        </a:rPr>
                        <a:t>Лексические </a:t>
                      </a:r>
                      <a:endParaRPr lang="ru-RU" sz="1800" dirty="0">
                        <a:latin typeface="Cambria" pitchFamily="18" charset="0"/>
                      </a:endParaRPr>
                    </a:p>
                  </a:txBody>
                  <a:tcPr marL="162560" marR="162560" marT="31652" marB="31652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Cambria" pitchFamily="18" charset="0"/>
                        </a:rPr>
                        <a:t>Правила применения слов в соответствии с их лексическим значением</a:t>
                      </a:r>
                      <a:endParaRPr lang="ru-RU" sz="1800" dirty="0">
                        <a:latin typeface="Cambria" pitchFamily="18" charset="0"/>
                      </a:endParaRPr>
                    </a:p>
                  </a:txBody>
                  <a:tcPr marL="162560" marR="162560" marT="31652" marB="31652"/>
                </a:tc>
              </a:tr>
              <a:tr h="35872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Cambria" pitchFamily="18" charset="0"/>
                        </a:rPr>
                        <a:t>Морфологические</a:t>
                      </a:r>
                      <a:r>
                        <a:rPr lang="ru-RU" sz="1800" baseline="0" dirty="0" smtClean="0">
                          <a:latin typeface="Cambria" pitchFamily="18" charset="0"/>
                        </a:rPr>
                        <a:t> </a:t>
                      </a:r>
                      <a:endParaRPr lang="ru-RU" sz="1800" dirty="0">
                        <a:latin typeface="Cambria" pitchFamily="18" charset="0"/>
                      </a:endParaRPr>
                    </a:p>
                  </a:txBody>
                  <a:tcPr marL="162560" marR="162560" marT="31652" marB="31652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Cambria" pitchFamily="18" charset="0"/>
                        </a:rPr>
                        <a:t>Правила употребления форм слов, образования слов и форм слов</a:t>
                      </a:r>
                      <a:endParaRPr lang="ru-RU" sz="1800" dirty="0">
                        <a:latin typeface="Cambria" pitchFamily="18" charset="0"/>
                      </a:endParaRPr>
                    </a:p>
                  </a:txBody>
                  <a:tcPr marL="162560" marR="162560" marT="31652" marB="31652"/>
                </a:tc>
              </a:tr>
              <a:tr h="35872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Cambria" pitchFamily="18" charset="0"/>
                        </a:rPr>
                        <a:t>Пунктуационные </a:t>
                      </a:r>
                      <a:endParaRPr lang="ru-RU" sz="1800" dirty="0">
                        <a:latin typeface="Cambria" pitchFamily="18" charset="0"/>
                      </a:endParaRPr>
                    </a:p>
                  </a:txBody>
                  <a:tcPr marL="162560" marR="162560" marT="31652" marB="31652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Cambria" pitchFamily="18" charset="0"/>
                        </a:rPr>
                        <a:t>Правила использования</a:t>
                      </a:r>
                      <a:r>
                        <a:rPr lang="ru-RU" sz="1800" baseline="0" dirty="0" smtClean="0">
                          <a:latin typeface="Cambria" pitchFamily="18" charset="0"/>
                        </a:rPr>
                        <a:t> на письме  знаков препинания</a:t>
                      </a:r>
                      <a:endParaRPr lang="ru-RU" sz="1800" dirty="0">
                        <a:latin typeface="Cambria" pitchFamily="18" charset="0"/>
                      </a:endParaRPr>
                    </a:p>
                  </a:txBody>
                  <a:tcPr marL="162560" marR="162560" marT="31652" marB="31652"/>
                </a:tc>
              </a:tr>
              <a:tr h="35872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Cambria" pitchFamily="18" charset="0"/>
                        </a:rPr>
                        <a:t>Синтаксические</a:t>
                      </a:r>
                      <a:r>
                        <a:rPr lang="ru-RU" sz="1800" baseline="0" dirty="0" smtClean="0">
                          <a:latin typeface="Cambria" pitchFamily="18" charset="0"/>
                        </a:rPr>
                        <a:t> </a:t>
                      </a:r>
                      <a:endParaRPr lang="ru-RU" sz="1800" dirty="0">
                        <a:latin typeface="Cambria" pitchFamily="18" charset="0"/>
                      </a:endParaRPr>
                    </a:p>
                  </a:txBody>
                  <a:tcPr marL="162560" marR="162560" marT="31652" marB="31652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Cambria" pitchFamily="18" charset="0"/>
                        </a:rPr>
                        <a:t>Правила построения</a:t>
                      </a:r>
                      <a:r>
                        <a:rPr lang="ru-RU" sz="1800" baseline="0" dirty="0" smtClean="0">
                          <a:latin typeface="Cambria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Cambria" pitchFamily="18" charset="0"/>
                        </a:rPr>
                        <a:t>словосочетаний и предложений</a:t>
                      </a:r>
                      <a:endParaRPr lang="ru-RU" sz="1800" dirty="0">
                        <a:latin typeface="Cambria" pitchFamily="18" charset="0"/>
                      </a:endParaRPr>
                    </a:p>
                  </a:txBody>
                  <a:tcPr marL="162560" marR="162560" marT="31652" marB="3165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680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92919" y="879559"/>
            <a:ext cx="9228088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К нелитературному языку относятся </a:t>
            </a:r>
            <a: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просторечные слова </a:t>
            </a:r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– слова, характерные для разговорного стиля речи.</a:t>
            </a:r>
          </a:p>
          <a:p>
            <a:pPr algn="ctr"/>
            <a:r>
              <a:rPr lang="ru-RU" sz="2800" cap="none" spc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Например: </a:t>
            </a:r>
            <a:r>
              <a:rPr lang="ru-RU" sz="2800" cap="none" spc="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туды</a:t>
            </a:r>
            <a:r>
              <a:rPr lang="ru-RU" sz="2800" cap="none" spc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 (туда), галдеть (шуметь).</a:t>
            </a:r>
            <a:endParaRPr lang="ru-RU" sz="2800" cap="none" spc="0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49517" y="153137"/>
            <a:ext cx="910103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Нелитературный язык.</a:t>
            </a:r>
            <a:endParaRPr lang="ru-RU" sz="2800" dirty="0" smtClean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81777" y="4555298"/>
            <a:ext cx="9581119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К нелитературному языку относятся </a:t>
            </a:r>
            <a: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жаргонные выражения </a:t>
            </a:r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– слова, которые используют люди определенной социальной группы для общения между собой.</a:t>
            </a:r>
          </a:p>
          <a:p>
            <a:pPr algn="ctr"/>
            <a:r>
              <a:rPr lang="ru-RU" sz="2800" cap="none" spc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Например: баг (ошибка в программе), клёвый (очень хороший), </a:t>
            </a:r>
            <a:r>
              <a:rPr lang="ru-RU" sz="2800" cap="none" spc="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стипуха</a:t>
            </a:r>
            <a:r>
              <a:rPr lang="ru-RU" sz="2800" cap="none" spc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 (стипендия).</a:t>
            </a:r>
            <a:endParaRPr lang="ru-RU" sz="2800" cap="none" spc="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158292" y="2320781"/>
            <a:ext cx="9228088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К нелитературному языку относятся </a:t>
            </a:r>
            <a: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диалектизмы</a:t>
            </a:r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 – слова, характерные для людей, проживающих в определенной местности, республике.</a:t>
            </a:r>
          </a:p>
          <a:p>
            <a:pPr algn="ctr"/>
            <a:r>
              <a:rPr lang="ru-RU" sz="2800" cap="none" spc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Например: нехай (пусть), </a:t>
            </a: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д</a:t>
            </a:r>
            <a:r>
              <a:rPr lang="ru-RU" sz="2800" cap="none" spc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юже (очень), </a:t>
            </a:r>
            <a:r>
              <a:rPr lang="ru-RU" sz="2800" cap="none" spc="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буряк</a:t>
            </a:r>
            <a:r>
              <a:rPr lang="ru-RU" sz="2800" cap="none" spc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 (свекла) – южный русский диалект.</a:t>
            </a:r>
            <a:endParaRPr lang="ru-RU" sz="2800" cap="none" spc="0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134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92919" y="879559"/>
            <a:ext cx="9228088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Орфоэпические нормы </a:t>
            </a:r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– это правила звукового оформления слов, предложений</a:t>
            </a:r>
            <a:r>
              <a:rPr lang="ru-RU" sz="280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. Существуют нормы произношения, нормы ударения, нормы интонации речи.  </a:t>
            </a:r>
            <a:endParaRPr lang="ru-RU" sz="2800" dirty="0"/>
          </a:p>
          <a:p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Изучением этих норм занимается наука орфоэпия. </a:t>
            </a:r>
          </a:p>
          <a:p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Например: </a:t>
            </a:r>
            <a:r>
              <a:rPr lang="ru-RU" sz="280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звони</a:t>
            </a:r>
            <a:r>
              <a:rPr lang="ru-RU" sz="280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́</a:t>
            </a:r>
            <a:r>
              <a:rPr lang="ru-RU" sz="280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т</a:t>
            </a: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, а не </a:t>
            </a:r>
            <a:r>
              <a:rPr lang="ru-RU" sz="280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зво</a:t>
            </a:r>
            <a:r>
              <a:rPr lang="ru-RU" sz="280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́</a:t>
            </a:r>
            <a:r>
              <a:rPr lang="ru-RU" sz="280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нит</a:t>
            </a: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.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49517" y="153137"/>
            <a:ext cx="910103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Разновидности норм литературного русского языка.</a:t>
            </a:r>
            <a:endParaRPr lang="ru-RU" sz="2800" dirty="0" smtClean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192919" y="3298535"/>
            <a:ext cx="9228088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Лексические нормы языка </a:t>
            </a:r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– это правила, с помощью которых можно подбирать слова так, чтобы они соответствовали стилю речи, уместности ситуации, сочетались с другими словами.  </a:t>
            </a:r>
          </a:p>
          <a:p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Например: Я встретил коллегу по работе. </a:t>
            </a:r>
          </a:p>
          <a:p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В данном случае «по работе» – лишнее, так как слово «коллега» подразумевает то, что люди работают вместе.</a:t>
            </a:r>
            <a:endParaRPr lang="ru-RU" sz="2800" cap="none" spc="0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433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049517" y="153137"/>
            <a:ext cx="910103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Разновидности норм литературного русского языка.</a:t>
            </a:r>
            <a:endParaRPr lang="ru-RU" sz="2800" dirty="0" smtClean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05440" y="901304"/>
            <a:ext cx="9581119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Морфологические нормы языка </a:t>
            </a:r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– это правила образования форм различных частей речи. Морфологические нормы характеризуют особенности формообразования, которые свойственны грамматическим нормам языка.</a:t>
            </a:r>
          </a:p>
          <a:p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Например: ляг, а не </a:t>
            </a:r>
            <a:r>
              <a:rPr lang="ru-RU" sz="280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ляж</a:t>
            </a: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.  </a:t>
            </a:r>
            <a:endParaRPr lang="ru-RU" sz="2800" cap="none" spc="0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05440" y="3287219"/>
            <a:ext cx="9228088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Синтаксические нормы </a:t>
            </a:r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– это нормы, регулирующие правила построения словосочетаний и предложений. Несоблюдение этих норм может привести к нарушениям логической связи между словами и искажению смысла.</a:t>
            </a:r>
          </a:p>
          <a:p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Например: Мальчик пошел к деревенскому озеру, приехавший на каникулы.</a:t>
            </a:r>
          </a:p>
          <a:p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Правильно: Мальчик, приехавший на каникулы, пошел к деревенскому озеру.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6168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049517" y="153137"/>
            <a:ext cx="910103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Разновидности норм литературного русского языка.</a:t>
            </a:r>
            <a:endParaRPr lang="ru-RU" sz="2800" dirty="0" smtClean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92920" y="4017715"/>
            <a:ext cx="9228088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Пунктуационные нормы языка </a:t>
            </a:r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– это правила постановки знаков препинания в письменной речи.</a:t>
            </a:r>
          </a:p>
          <a:p>
            <a:r>
              <a:rPr lang="ru-RU" sz="2800" cap="none" spc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Например: Дети бегали резвились на улице.</a:t>
            </a:r>
          </a:p>
          <a:p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Правильно: Дети бегали</a:t>
            </a: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,</a:t>
            </a:r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 резвились на улице.</a:t>
            </a:r>
            <a:endParaRPr lang="ru-RU" sz="2800" cap="none" spc="0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192920" y="1181445"/>
            <a:ext cx="9212323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Грамматические нормы языка </a:t>
            </a:r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– это правила использования грамматических норм в речи. Нарушение этих норм приводит к искажению смысла слов и недопониманию между людьми.</a:t>
            </a:r>
          </a:p>
          <a:p>
            <a:r>
              <a:rPr lang="ru-RU" sz="2800" cap="none" spc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Например: Я вкопал в землю коля</a:t>
            </a: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</a:t>
            </a:r>
          </a:p>
          <a:p>
            <a:r>
              <a:rPr lang="ru-RU" sz="2800" cap="none" spc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Правильно: Я вкопал в землю колья.</a:t>
            </a:r>
            <a:endParaRPr lang="ru-RU" sz="2800" cap="none" spc="0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788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88260" y="792505"/>
            <a:ext cx="11618258" cy="56938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Литературная речь используется в разных сферах жизни человека: в науке, образовании, экономике, политике, искусстве, в средствах массовой информации.</a:t>
            </a:r>
          </a:p>
          <a:p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1. Владение литературной речью – это ярчайший показатель культуры человека.</a:t>
            </a:r>
          </a:p>
          <a:p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2. Употребление литературной речи обеспечивает точность и выразительность общения. Литературная речь позволяет передать мысли и чувства, используя разные стилистические конструкции, что наиболее точно и эмоционально доносит желаемое до собеседника. </a:t>
            </a:r>
          </a:p>
          <a:p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3. Литературная речь передает историю и культурное наследие народа, сохраняет живую стройность языка. </a:t>
            </a:r>
          </a:p>
          <a:p>
            <a:r>
              <a:rPr lang="ru-RU" sz="280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4. Чтение литературных произведений развивает интеллектуальные способности, логику, </a:t>
            </a:r>
            <a:r>
              <a:rPr lang="ru-RU" sz="2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память.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049517" y="153137"/>
            <a:ext cx="910103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Важность использования литературной речи.</a:t>
            </a:r>
            <a:endParaRPr lang="ru-RU" sz="2800" u="sng" dirty="0" smtClean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0960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1577</TotalTime>
  <Words>706</Words>
  <Application>Microsoft Office PowerPoint</Application>
  <PresentationFormat>Произвольный</PresentationFormat>
  <Paragraphs>73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с учебником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Чкадуа</dc:creator>
  <cp:lastModifiedBy>serkindenis55@gmail.com</cp:lastModifiedBy>
  <cp:revision>234</cp:revision>
  <dcterms:created xsi:type="dcterms:W3CDTF">2025-01-04T17:11:59Z</dcterms:created>
  <dcterms:modified xsi:type="dcterms:W3CDTF">2025-09-03T03:27:54Z</dcterms:modified>
</cp:coreProperties>
</file>