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cs typeface="Arial" charset="0"/>
              </a:defRPr>
            </a:lvl1pPr>
          </a:lstStyle>
          <a:p>
            <a:fld id="{6A34227D-9FCB-4007-871C-43640D2DB1A6}" type="datetimeFigureOut">
              <a:rPr lang="ru-RU" smtClean="0"/>
              <a:t>22.07.2018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  <a:cs typeface="Arial" charset="0"/>
              </a:defRPr>
            </a:lvl1pPr>
          </a:lstStyle>
          <a:p>
            <a:fld id="{073587EB-DC8A-4764-BC08-297936895D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11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7" Type="http://schemas.openxmlformats.org/officeDocument/2006/relationships/image" Target="../media/image17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tiff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7" Type="http://schemas.openxmlformats.org/officeDocument/2006/relationships/image" Target="../media/image23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tiff"/><Relationship Id="rId4" Type="http://schemas.openxmlformats.org/officeDocument/2006/relationships/image" Target="../media/image2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5.tif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tiff"/><Relationship Id="rId5" Type="http://schemas.openxmlformats.org/officeDocument/2006/relationships/image" Target="../media/image26.tiff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629524" cy="385765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Методические материалы для проведения конкурса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профессионального мастерства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профилю "Столярное дело" для учащихся  с ОВЗ (11 класс)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400800" cy="18573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Разработал : Калугин Николай Александрович, учитель трудового обучения ГОБОУ «ЦАО»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г. Великий Новгород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428604"/>
          <a:ext cx="8643997" cy="6003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1571636"/>
                <a:gridCol w="2357454"/>
                <a:gridCol w="1571636"/>
                <a:gridCol w="1428760"/>
                <a:gridCol w="1357321"/>
              </a:tblGrid>
              <a:tr h="6375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проверки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баллов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баллов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баллов</a:t>
                      </a:r>
                    </a:p>
                  </a:txBody>
                  <a:tcPr marL="68580" marR="68580" marT="0" marB="0"/>
                </a:tc>
              </a:tr>
              <a:tr h="17199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Проверка качества соединения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Четыре угла рамки касаются плоскости опоры (стола), при нажатии на угол- рамка лежит без колебаний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Нет колебаний рамки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715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Соблюдение норм времени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Продолжительность изготовления изделия (3 часа)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Работа завершена вовремя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Отклонение от нормы не более 30 мин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Отклонение от нормы более 30 мин</a:t>
                      </a:r>
                    </a:p>
                  </a:txBody>
                  <a:tcPr marL="68580" marR="68580" marT="0" marB="0"/>
                </a:tc>
              </a:tr>
              <a:tr h="10715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Соблюдение безопасных условий труда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Выполнение ТБ при работе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Соответствует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требованиям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Незначительные нарушения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Грубые нарушения</a:t>
                      </a:r>
                    </a:p>
                  </a:txBody>
                  <a:tcPr marL="68580" marR="68580" marT="0" marB="0"/>
                </a:tc>
              </a:tr>
              <a:tr h="11173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Соблюдение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норм трудовой дисциплины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Выполнение норм трудовой дисциплины при работе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Нет нарушений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Незначительные нарушения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Грубые нарушения</a:t>
                      </a:r>
                    </a:p>
                  </a:txBody>
                  <a:tcPr marL="68580" marR="68580" marT="0" marB="0"/>
                </a:tc>
              </a:tr>
              <a:tr h="360216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Тестовые задания.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50"/>
          <a:ext cx="840108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00"/>
                <a:gridCol w="4943500"/>
                <a:gridCol w="2914680"/>
              </a:tblGrid>
              <a:tr h="2857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   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Содержание теста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Варианты ответов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Все ветки с листьями или хвоей называются?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крона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корень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корона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Наружная часть ствола дерева?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древесина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кора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сердцевина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Что относится к механическим свойствам древесины?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влажность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прочность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теплопроводность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Какая самая мягкая часть дерева?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сердцевина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камбий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заболонь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Обработка древесины, в процессе которой  происходит нарушение волокон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гнутьё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строгание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прессование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Для первоначального, грубого строгания используют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рубанок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фуганок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шерхебель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7.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Вид пиломатериала, ширина которого превышает толщину больше чем в два раза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а) брус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б) горбыль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в) доска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5"/>
          <a:ext cx="8229600" cy="609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71462"/>
                <a:gridCol w="5715040"/>
                <a:gridCol w="2043098"/>
              </a:tblGrid>
              <a:tr h="666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8.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Продольная, узкая часть доски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а) кромка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б)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пласть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в) ребро</a:t>
                      </a:r>
                    </a:p>
                  </a:txBody>
                  <a:tcPr marL="68580" marR="68580" marT="0" marB="0"/>
                </a:tc>
              </a:tr>
              <a:tr h="666755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9.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Единица измерения, равная одной сотой части метра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сантиметр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миллиметр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километр</a:t>
                      </a:r>
                    </a:p>
                  </a:txBody>
                  <a:tcPr marL="68580" marR="68580" marT="0" marB="0"/>
                </a:tc>
              </a:tr>
              <a:tr h="666755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10.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Измерительный инструмент для определения наружных и внутренних размеров, а так же глубины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шпиндель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штангенциркуль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кронциркуль</a:t>
                      </a:r>
                    </a:p>
                  </a:txBody>
                  <a:tcPr marL="68580" marR="68580" marT="0" marB="0"/>
                </a:tc>
              </a:tr>
              <a:tr h="666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Какой брусок длиннее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420мм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42,2см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421мм</a:t>
                      </a:r>
                    </a:p>
                  </a:txBody>
                  <a:tcPr marL="68580" marR="68580" marT="0" marB="0"/>
                </a:tc>
              </a:tr>
              <a:tr h="666755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Правильный угол заточки ножей строгальных инструментов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10°(±5)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30°(±5)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40°(±5)</a:t>
                      </a:r>
                    </a:p>
                  </a:txBody>
                  <a:tcPr marL="68580" marR="68580" marT="0" marB="0"/>
                </a:tc>
              </a:tr>
              <a:tr h="666755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Фугование зубьев пилы - это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их заточка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выравнивание зубьев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разводка зубьев</a:t>
                      </a:r>
                    </a:p>
                  </a:txBody>
                  <a:tcPr marL="68580" marR="68580" marT="0" marB="0"/>
                </a:tc>
              </a:tr>
              <a:tr h="666755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Облицовка малоценной древесины шпоном ценных пород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шпатлевание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фанерование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шлифование</a:t>
                      </a:r>
                    </a:p>
                  </a:txBody>
                  <a:tcPr marL="68580" marR="68580" marT="0" marB="0"/>
                </a:tc>
              </a:tr>
              <a:tr h="666755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Увеличение ширины изготавливаемой детали путем соединения в одно целое отдельных досок или брусков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сплачивание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сколачивание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сращивание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85732"/>
          <a:ext cx="8643998" cy="609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28628"/>
                <a:gridCol w="5082311"/>
                <a:gridCol w="3133059"/>
              </a:tblGrid>
              <a:tr h="682629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Какова правильная последовательность действий при быстро распространяющемся пожаре?</a:t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</a:b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а) попытаться потушить огонь, используя первичные средства пожаротушения, открыть окно для удаления дыма</a:t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</a:b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б) немедленно покинуть помещение, плотно закрыв за собой дверь, позвать на помощь взрослых и сообщить в пожарную охрану</a:t>
                      </a:r>
                      <a:b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</a:b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в) позвонить на работу родителям и сообщить о пожаре, попытаться потушить огонь, используя подручные средства</a:t>
                      </a:r>
                    </a:p>
                  </a:txBody>
                  <a:tcPr marL="68580" marR="68580" marT="0" marB="0"/>
                </a:tc>
              </a:tr>
              <a:tr h="682629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17.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Соединение металлических частей электродвигателей и станков проводом с землей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напряжение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заземление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проводка</a:t>
                      </a:r>
                    </a:p>
                  </a:txBody>
                  <a:tcPr marL="68580" marR="68580" marT="0" marB="0"/>
                </a:tc>
              </a:tr>
              <a:tr h="682629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18.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 каком расстоянии от верха и низа оконной створки крепится петля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100мм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200мм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500мм</a:t>
                      </a:r>
                    </a:p>
                  </a:txBody>
                  <a:tcPr marL="68580" marR="68580" marT="0" marB="0"/>
                </a:tc>
              </a:tr>
              <a:tr h="682629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19.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При работе в столярной мастерской  необходимо соблюдать правила: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ТБ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ДСП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ОБЖ</a:t>
                      </a:r>
                    </a:p>
                  </a:txBody>
                  <a:tcPr marL="68580" marR="68580" marT="0" marB="0"/>
                </a:tc>
              </a:tr>
              <a:tr h="682629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20.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Горящий электропровод нельзя тушить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песком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водой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порошковым огнетушителем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14290"/>
          <a:ext cx="8572560" cy="629221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1504"/>
                <a:gridCol w="5086376"/>
                <a:gridCol w="2914680"/>
              </a:tblGrid>
              <a:tr h="524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Инструмент для гладкого строгания дерева называется…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а) рубанок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б) шерхебель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в)  фуганок</a:t>
                      </a:r>
                    </a:p>
                  </a:txBody>
                  <a:tcPr marL="68580" marR="68580" marT="0" marB="0"/>
                </a:tc>
              </a:tr>
              <a:tr h="524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Подошва длиннее у…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рубанка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фуганка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 шерхебеля</a:t>
                      </a:r>
                    </a:p>
                  </a:txBody>
                  <a:tcPr marL="68580" marR="68580" marT="0" marB="0"/>
                </a:tc>
              </a:tr>
              <a:tr h="524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Как потушить загоревшуюся на человеке одежду?</a:t>
                      </a:r>
                      <a:br>
                        <a:rPr lang="ru-RU" sz="1600" dirty="0">
                          <a:latin typeface="Times New Roman"/>
                          <a:ea typeface="Times New Roman"/>
                        </a:rPr>
                      </a:b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а)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направить на него струю огнетушителя</a:t>
                      </a:r>
                      <a:br>
                        <a:rPr lang="ru-RU" sz="16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б)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повалить человека на землю и накрыть платной тканью</a:t>
                      </a:r>
                      <a:br>
                        <a:rPr lang="ru-RU" sz="16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в)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сорвать с него одежду</a:t>
                      </a:r>
                    </a:p>
                  </a:txBody>
                  <a:tcPr marL="68580" marR="68580" marT="0" marB="0"/>
                </a:tc>
              </a:tr>
              <a:tr h="524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Естественная сушка древесины  проводится…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в камере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в штабеле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 в сарае</a:t>
                      </a:r>
                    </a:p>
                  </a:txBody>
                  <a:tcPr marL="68580" marR="68580" marT="0" marB="0"/>
                </a:tc>
              </a:tr>
              <a:tr h="524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Главный инструмент резчика называется….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ножичек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косячок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 рубанок</a:t>
                      </a:r>
                    </a:p>
                  </a:txBody>
                  <a:tcPr marL="68580" marR="68580" marT="0" marB="0"/>
                </a:tc>
              </a:tr>
              <a:tr h="524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Каким средством невозможно потушить горюче-смазочные материалы?</a:t>
                      </a:r>
                      <a:br>
                        <a:rPr lang="ru-RU" sz="1600">
                          <a:latin typeface="Times New Roman"/>
                          <a:ea typeface="Times New Roman"/>
                        </a:rPr>
                      </a:b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пеной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б)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песком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в)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водой</a:t>
                      </a:r>
                    </a:p>
                  </a:txBody>
                  <a:tcPr marL="68580" marR="68580" marT="0" marB="0"/>
                </a:tc>
              </a:tr>
              <a:tr h="524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27.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Первый этап вырезания геометрического орнамента это-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подрезание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накалывание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 надрезание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357168"/>
          <a:ext cx="8572560" cy="6143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66"/>
                <a:gridCol w="5214974"/>
                <a:gridCol w="2857520"/>
              </a:tblGrid>
              <a:tr h="877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28.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Придание изделию с геометрической резьбой оттенка называется…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а) лакирование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б) морение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в)  шлифование</a:t>
                      </a:r>
                    </a:p>
                  </a:txBody>
                  <a:tcPr marL="68580" marR="68580" marT="0" marB="0"/>
                </a:tc>
              </a:tr>
              <a:tr h="877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29.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Щит собирается на…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клею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гвоздях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 шурупах</a:t>
                      </a:r>
                    </a:p>
                  </a:txBody>
                  <a:tcPr marL="68580" marR="68580" marT="0" marB="0"/>
                </a:tc>
              </a:tr>
              <a:tr h="877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30.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Шерхебель это-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строгальный инструмент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шлифовальный инструмент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 заточной инструмент</a:t>
                      </a:r>
                    </a:p>
                  </a:txBody>
                  <a:tcPr marL="68580" marR="68580" marT="0" marB="0"/>
                </a:tc>
              </a:tr>
              <a:tr h="877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Непрозрачная отделка столярного изделия это отделка…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лаком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краской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 мелом</a:t>
                      </a:r>
                    </a:p>
                  </a:txBody>
                  <a:tcPr marL="68580" marR="68580" marT="0" marB="0"/>
                </a:tc>
              </a:tr>
              <a:tr h="877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СТД это-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сверлильный станок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токарный станок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 шлифовальный станок</a:t>
                      </a:r>
                    </a:p>
                  </a:txBody>
                  <a:tcPr marL="68580" marR="68580" marT="0" marB="0"/>
                </a:tc>
              </a:tr>
              <a:tr h="877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Заготовка крепится на станке  правым концом…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в задней бабке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в ступоре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в станине</a:t>
                      </a:r>
                    </a:p>
                  </a:txBody>
                  <a:tcPr marL="68580" marR="68580" marT="0" marB="0"/>
                </a:tc>
              </a:tr>
              <a:tr h="8776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Заготовка для токарного станка называется….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полено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болванка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 бревно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85726"/>
          <a:ext cx="8572560" cy="621511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91110"/>
                <a:gridCol w="5223930"/>
                <a:gridCol w="2857520"/>
              </a:tblGrid>
              <a:tr h="887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35.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Щётка с ручкой для сметания опилок, стружек, пыли с верстаков и станков называется…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а) веник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б) смётка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в) швабра</a:t>
                      </a:r>
                    </a:p>
                  </a:txBody>
                  <a:tcPr marL="68580" marR="68580" marT="0" marB="0"/>
                </a:tc>
              </a:tr>
              <a:tr h="887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 твёрдым породам древесины относится….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тополь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сосна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 бук</a:t>
                      </a:r>
                    </a:p>
                  </a:txBody>
                  <a:tcPr marL="68580" marR="68580" marT="0" marB="0"/>
                </a:tc>
              </a:tr>
              <a:tr h="887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37.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Ручки для инструмента должны изготавливаться из …. пород древесины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мягких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твёрдых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 средних</a:t>
                      </a:r>
                    </a:p>
                  </a:txBody>
                  <a:tcPr marL="68580" marR="68580" marT="0" marB="0"/>
                </a:tc>
              </a:tr>
              <a:tr h="887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38.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 круглым лесоматериалам относится….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доска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бревно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 брус</a:t>
                      </a:r>
                    </a:p>
                  </a:txBody>
                  <a:tcPr marL="68580" marR="68580" marT="0" marB="0"/>
                </a:tc>
              </a:tr>
              <a:tr h="887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39.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 механическим свойствам древесины относятся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растяжение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плотность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 электропроводность</a:t>
                      </a:r>
                    </a:p>
                  </a:txBody>
                  <a:tcPr marL="68580" marR="68580" marT="0" marB="0"/>
                </a:tc>
              </a:tr>
              <a:tr h="8878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40.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Рабочее место столяра это…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мастерская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класс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 верстак</a:t>
                      </a:r>
                    </a:p>
                  </a:txBody>
                  <a:tcPr marL="68580" marR="68580" marT="0" marB="0"/>
                </a:tc>
              </a:tr>
              <a:tr h="887873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Круглый шип это-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шкант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проушина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пробка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85728"/>
          <a:ext cx="8572560" cy="621510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0066"/>
                <a:gridCol w="4986334"/>
                <a:gridCol w="3086160"/>
              </a:tblGrid>
              <a:tr h="887872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42.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Канавка (прорезь) в головках винтов и шурупов для отвёртки называется…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а) четверть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б) шлиц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в) шпунт</a:t>
                      </a:r>
                    </a:p>
                  </a:txBody>
                  <a:tcPr marL="68580" marR="68580" marT="0" marB="0"/>
                </a:tc>
              </a:tr>
              <a:tr h="887872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Правильно сложенный ряд досок, брусков, брёвен, готовой продукции называется….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укладка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штабель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шпунт</a:t>
                      </a:r>
                    </a:p>
                  </a:txBody>
                  <a:tcPr marL="68580" marR="68580" marT="0" marB="0"/>
                </a:tc>
              </a:tr>
              <a:tr h="887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Станок для затачивания инструментов называется…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заточка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дрель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точило</a:t>
                      </a:r>
                    </a:p>
                  </a:txBody>
                  <a:tcPr marL="68580" marR="68580" marT="0" marB="0"/>
                </a:tc>
              </a:tr>
              <a:tr h="887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Приспособление для распиловки деревянных брусков и досок под определённым углом называется…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стусло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ножовка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струг</a:t>
                      </a:r>
                    </a:p>
                  </a:txBody>
                  <a:tcPr marL="68580" marR="68580" marT="0" marB="0"/>
                </a:tc>
              </a:tr>
              <a:tr h="887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Электрофицированный ручной инструмент для фигурного выпиливания называется…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электролобзик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электродрель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электрорубанок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87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47.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Дерево с твёрдой древесиной это-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тополь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берёза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осина</a:t>
                      </a:r>
                    </a:p>
                  </a:txBody>
                  <a:tcPr marL="68580" marR="68580" marT="0" marB="0"/>
                </a:tc>
              </a:tr>
              <a:tr h="8878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48.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Дерево с мягкой древесиной это-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липа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яблоня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дуб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85726"/>
          <a:ext cx="8643998" cy="62865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35036"/>
                <a:gridCol w="5086442"/>
                <a:gridCol w="2822520"/>
              </a:tblGrid>
              <a:tr h="89807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49.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Столярный режущий инструмент для выборки гнёзд, проушин это 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а) топор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б) стамеска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в) резец</a:t>
                      </a:r>
                    </a:p>
                  </a:txBody>
                  <a:tcPr marL="68580" marR="68580" marT="0" marB="0"/>
                </a:tc>
              </a:tr>
              <a:tr h="89807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50.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Строгальный инструмент с длинной колодкой до 700мм это -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рубанок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зензубель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фуганок</a:t>
                      </a:r>
                    </a:p>
                  </a:txBody>
                  <a:tcPr marL="68580" marR="68580" marT="0" marB="0"/>
                </a:tc>
              </a:tr>
              <a:tr h="8980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51.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Строгальный инструмент, при помощи которого выстрагивают фальцы и четверти называется…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зензубель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фальцгобель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шпунтубель</a:t>
                      </a:r>
                    </a:p>
                  </a:txBody>
                  <a:tcPr marL="68580" marR="68580" marT="0" marB="0"/>
                </a:tc>
              </a:tr>
              <a:tr h="89807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52.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Элемент соединения деревянных деталей. Представляет собой прорезь на конце бруска для шипа соединяемой детали….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плинтус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гнездо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проушина</a:t>
                      </a:r>
                    </a:p>
                  </a:txBody>
                  <a:tcPr marL="68580" marR="68580" marT="0" marB="0"/>
                </a:tc>
              </a:tr>
              <a:tr h="89807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53.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Оклейка малоценной древесины фанерами ценных пород дерева называется…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фанерование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фугование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шлифование</a:t>
                      </a:r>
                    </a:p>
                  </a:txBody>
                  <a:tcPr marL="68580" marR="68580" marT="0" marB="0"/>
                </a:tc>
              </a:tr>
              <a:tr h="89807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54.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Строгальный инструмент, срезающий очень тонкую стружку, представляет собой пластины различной формы из хорошей стали -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зензубель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цикля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цинубель</a:t>
                      </a:r>
                    </a:p>
                  </a:txBody>
                  <a:tcPr marL="68580" marR="68580" marT="0" marB="0"/>
                </a:tc>
              </a:tr>
              <a:tr h="89807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55.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Вещество, которое предохраняет древесину от влаги, называется….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лак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клей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морилка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571480"/>
          <a:ext cx="8572560" cy="450059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65525"/>
                <a:gridCol w="5149515"/>
                <a:gridCol w="2857520"/>
              </a:tblGrid>
              <a:tr h="90011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56.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При поражении электрическим током  необходимо…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а) облить водой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б) выключить свет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в)отключить электричество</a:t>
                      </a:r>
                    </a:p>
                  </a:txBody>
                  <a:tcPr marL="68580" marR="68580" marT="0" marB="0"/>
                </a:tc>
              </a:tr>
              <a:tr h="90011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57.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При работе с лаком необходимо…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надеть берет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надеть рукавицы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надеть маску</a:t>
                      </a:r>
                    </a:p>
                  </a:txBody>
                  <a:tcPr marL="68580" marR="68580" marT="0" marB="0"/>
                </a:tc>
              </a:tr>
              <a:tr h="90011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58.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Рабочее место столяра это -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стол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верстак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парта</a:t>
                      </a:r>
                    </a:p>
                  </a:txBody>
                  <a:tcPr marL="68580" marR="68580" marT="0" marB="0"/>
                </a:tc>
              </a:tr>
              <a:tr h="90011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59.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Крышка верстака устанавливается на…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а) лоток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б) подверстачье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в) закрутку</a:t>
                      </a:r>
                    </a:p>
                  </a:txBody>
                  <a:tcPr marL="68580" marR="68580" marT="0" marB="0"/>
                </a:tc>
              </a:tr>
              <a:tr h="900118"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60.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При возникновении пожара необходимо…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а) звонить 01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б) звонить 02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в) звонить 03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Техническая документация.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Технологическая карта «Изготовление углового концевого соединения на шип открытый, сквозной, одинарный УК -1».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Критерии оценки выполнения работы.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Тестовые задания.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Ключ к проверке тестовых заданий.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Ключ к проверке тестовых заданий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49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    тестового задания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ответ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тестового задания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ответ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тестового задания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ответ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464185" algn="ctr"/>
                          <a:tab pos="790575" algn="l"/>
                        </a:tabLs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357166"/>
          <a:ext cx="8229600" cy="6143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8293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    тестового задания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ответ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тестового задания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ответ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тестового задания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ответ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57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39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</a:tr>
              <a:tr h="5314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9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9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28670"/>
            <a:ext cx="88392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Техническая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документация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изготовления углового открытого шипового соединения УК-1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C:\Users\Пользователь\AppData\Local\Microsoft\Windows\INetCache\Content.Word\Новый рисунок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00306"/>
            <a:ext cx="2054878" cy="3054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Пользователь\AppData\Local\Microsoft\Windows\INetCache\Content.Word\Новый рисунок (1)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428868"/>
            <a:ext cx="2895600" cy="224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ьзователь\AppData\Local\Microsoft\Windows\INetCache\Content.Word\проушина.t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4857760"/>
            <a:ext cx="2299970" cy="111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 rot="10800000" flipV="1">
            <a:off x="5857884" y="2369608"/>
            <a:ext cx="3071834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Технические условия: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1. Заготовка должна быть больше номинала по ширине и  толщине минимум на 5 мм, по длине больше указанного   размера.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Материалы: брусок хвойных пород.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85725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Технологическая карта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472518" cy="464347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Наименование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изделия: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Угловое концевое соединение на шип   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открытый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сквозной, одинарный.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Размер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350*250*30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Материал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древесина хвойных пород.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Применение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изготовление рам,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дверей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и  т.д.  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Пользователь\Desktop\Коля работа\РАМКА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00240"/>
            <a:ext cx="2876582" cy="381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642918"/>
          <a:ext cx="8229600" cy="5633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652"/>
                <a:gridCol w="3286148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Номер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Последовательность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Эскиз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Инструменты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Подобрать материал для бруска по размерам, заданным на чертеже.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     Линейка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Сравнить обе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пласти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бруска, выбрать лучшую, которая будет лицевой (на глаз).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    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Выстрогать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пласть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которая будет лицевой.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     Рубанок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Проверить выстроганную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пласть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     Линейка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Отметить выстроганную и проверенную 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пласть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лицевым значком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Карандаш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Сравнить обе кромки бруска, выбрать лучшую, которая будет лицевой (на глаз).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 descr="C:\Users\Пользователь\Desktop\Коля работа\материал.tif"/>
          <p:cNvPicPr/>
          <p:nvPr/>
        </p:nvPicPr>
        <p:blipFill>
          <a:blip r:embed="rId2">
            <a:lum bright="-3000" contrast="2000"/>
          </a:blip>
          <a:srcRect/>
          <a:stretch>
            <a:fillRect/>
          </a:stretch>
        </p:blipFill>
        <p:spPr bwMode="auto">
          <a:xfrm>
            <a:off x="5214942" y="1428736"/>
            <a:ext cx="9525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ьзователь\AppData\Local\Microsoft\Windows\INetCache\Content.Word\детали4.t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357430"/>
            <a:ext cx="958686" cy="59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ользователь\AppData\Local\Microsoft\Windows\INetCache\Content.Word\Копия (2) детали4.t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214686"/>
            <a:ext cx="1004102" cy="47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ьзователь\AppData\Local\Microsoft\Windows\INetCache\Content.Word\Копия (3) детали4.t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929066"/>
            <a:ext cx="904872" cy="374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Пользователь\AppData\Local\Microsoft\Windows\INetCache\Content.Word\Копия (4) детали4.ti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4572008"/>
            <a:ext cx="1152524" cy="588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Пользователь\AppData\Local\Microsoft\Windows\INetCache\Content.Word\детали3.tif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5429264"/>
            <a:ext cx="1085850" cy="818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7" y="360537"/>
          <a:ext cx="8329643" cy="6154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7"/>
                <a:gridCol w="3307564"/>
                <a:gridCol w="2082411"/>
                <a:gridCol w="2082411"/>
              </a:tblGrid>
              <a:tr h="658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Номер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Последовательность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Эскиз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Инструменты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5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Выстрогать кромку, которая будет лицевой.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     Рубанок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6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Проверить выстроганную кромку.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    Линейка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    угольник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8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Отметить выстроганную и проверенную  кромку лицевым значком.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Карандаш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8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10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Разметить рейсмусом (штангенциркулем) ширину бруска.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    Линейка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    Рейсмус (штангенциркуль)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8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11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Выстрогать кромку бруска до рисок, проведенных рейсмусом (штангенциркулем) на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пластях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     Рубанок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87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12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Разметить рейсмусом (штангенциркулем) толщину бруска.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       Линейка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        Рейсмус (штангенциркуль)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 descr="C:\Users\Пользователь\AppData\Local\Microsoft\Windows\INetCache\Content.Word\Копия (2) детали3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142984"/>
            <a:ext cx="971548" cy="56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ьзователь\AppData\Local\Microsoft\Windows\INetCache\Content.Word\Копия (3) детали3.t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35567" y="1926843"/>
            <a:ext cx="863598" cy="55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ользователь\AppData\Local\Microsoft\Windows\INetCache\Content.Word\Копия (4) детали3.t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857496"/>
            <a:ext cx="1095374" cy="507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ьзователь\AppData\Local\Microsoft\Windows\INetCache\Content.Word\Копия (5) детали3.t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714752"/>
            <a:ext cx="947738" cy="758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Пользователь\AppData\Local\Microsoft\Windows\INetCache\Content.Word\детали2.ti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4714884"/>
            <a:ext cx="1066354" cy="696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Пользователь\AppData\Local\Microsoft\Windows\INetCache\Content.Word\Копия (2) детали2.tif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5643578"/>
            <a:ext cx="928322" cy="77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78473"/>
          <a:ext cx="8515352" cy="6386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1343"/>
                <a:gridCol w="3354937"/>
                <a:gridCol w="2100234"/>
                <a:gridCol w="2128838"/>
              </a:tblGrid>
              <a:tr h="6456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Номер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Последовательность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Эскиз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Инструменты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1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    13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Выстрогать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пласть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бруска до рисок, проведенных рейсмусом (штангенциркулем).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Рубанок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1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14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Разметить длину бруска.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Линейка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Угольник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карандаш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3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15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Отпилить припуск бруска по длине.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Ножовка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12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16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Проверить размеры бруска и прямоугольность смежных сторон.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Линейка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угольник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088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17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Разметка проушин с кромок и торца.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Рейсмус     (штангенциркуль)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Угольник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карандаш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1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18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Запиливание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проушин и удаление лишнего материала.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Стамеска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Киянка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Ножовка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 descr="C:\Users\Пользователь\AppData\Local\Microsoft\Windows\INetCache\Content.Word\Копия (3) детали2.t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928670"/>
            <a:ext cx="1190624" cy="87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ьзователь\AppData\Local\Microsoft\Windows\INetCache\Content.Word\Копия (4) детали2.t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857364"/>
            <a:ext cx="1181100" cy="80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ользователь\AppData\Local\Microsoft\Windows\INetCache\Content.Word\Копия (5) детали2.t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786058"/>
            <a:ext cx="110490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ьзователь\AppData\Local\Microsoft\Windows\INetCache\Content.Word\детали6.tif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6854" y="3714752"/>
            <a:ext cx="926782" cy="56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Пользователь\AppData\Local\Microsoft\Windows\INetCache\Content.Word\Новый рисунок.png"/>
          <p:cNvPicPr/>
          <p:nvPr/>
        </p:nvPicPr>
        <p:blipFill>
          <a:blip r:embed="rId6">
            <a:lum bright="-22000" contrast="59000"/>
          </a:blip>
          <a:stretch>
            <a:fillRect/>
          </a:stretch>
        </p:blipFill>
        <p:spPr bwMode="auto">
          <a:xfrm>
            <a:off x="5214942" y="4572008"/>
            <a:ext cx="945122" cy="1024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Пользователь\AppData\Local\Microsoft\Windows\INetCache\Content.Word\Копия Новый рисунок (2).png"/>
          <p:cNvPicPr/>
          <p:nvPr/>
        </p:nvPicPr>
        <p:blipFill>
          <a:blip r:embed="rId7" cstate="print">
            <a:lum bright="9000" contrast="13000"/>
          </a:blip>
          <a:stretch>
            <a:fillRect/>
          </a:stretch>
        </p:blipFill>
        <p:spPr bwMode="auto">
          <a:xfrm>
            <a:off x="5500694" y="5715016"/>
            <a:ext cx="573606" cy="9393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8"/>
          <a:ext cx="8229600" cy="61165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90"/>
                <a:gridCol w="3214710"/>
                <a:gridCol w="2057400"/>
                <a:gridCol w="2057400"/>
              </a:tblGrid>
              <a:tr h="7143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Номер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Последовательность работы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Эскиз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Инструменты</a:t>
                      </a:r>
                      <a:endParaRPr lang="ru-RU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6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Разметка шипов.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Рейсмус     (штангенциркуль)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Угольник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карандаш</a:t>
                      </a:r>
                    </a:p>
                  </a:txBody>
                  <a:tcPr marL="68580" marR="68580" marT="0" marB="0"/>
                </a:tc>
              </a:tr>
              <a:tr h="976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Запиливание шипов. Спиливание щечек.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Ножовка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угольник</a:t>
                      </a:r>
                    </a:p>
                  </a:txBody>
                  <a:tcPr marL="68580" marR="68580" marT="0" marB="0"/>
                </a:tc>
              </a:tr>
              <a:tr h="976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Подгонка соединения, обозначение деталей.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Стамеска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напильник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Угольник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карандаш</a:t>
                      </a:r>
                    </a:p>
                  </a:txBody>
                  <a:tcPr marL="68580" marR="68580" marT="0" marB="0"/>
                </a:tc>
              </a:tr>
              <a:tr h="976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Сборка изделия.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763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Зачистка поверхности изделия.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Оценка качества готового изделия.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Наждачная бумага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 descr="C:\Users\Пользователь\AppData\Local\Microsoft\Windows\INetCache\Content.Word\Новый рисунок.png"/>
          <p:cNvPicPr/>
          <p:nvPr/>
        </p:nvPicPr>
        <p:blipFill>
          <a:blip r:embed="rId2">
            <a:lum bright="-2000" contrast="20000"/>
          </a:blip>
          <a:srcRect/>
          <a:stretch>
            <a:fillRect/>
          </a:stretch>
        </p:blipFill>
        <p:spPr bwMode="auto">
          <a:xfrm>
            <a:off x="5143504" y="1214422"/>
            <a:ext cx="1009650" cy="948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Пользователь\AppData\Local\Microsoft\Windows\INetCache\Content.Word\Новый рисунок (2).png"/>
          <p:cNvPicPr/>
          <p:nvPr/>
        </p:nvPicPr>
        <p:blipFill>
          <a:blip r:embed="rId3" cstate="print">
            <a:lum bright="6000" contrast="16000"/>
          </a:blip>
          <a:srcRect/>
          <a:stretch>
            <a:fillRect/>
          </a:stretch>
        </p:blipFill>
        <p:spPr bwMode="auto">
          <a:xfrm>
            <a:off x="4929190" y="2357430"/>
            <a:ext cx="561186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Пользователь\AppData\Local\Microsoft\Windows\INetCache\Content.Word\Новый рисунок (2).png"/>
          <p:cNvPicPr/>
          <p:nvPr/>
        </p:nvPicPr>
        <p:blipFill>
          <a:blip r:embed="rId4" cstate="print">
            <a:lum bright="5000" contrast="12000"/>
          </a:blip>
          <a:stretch>
            <a:fillRect/>
          </a:stretch>
        </p:blipFill>
        <p:spPr bwMode="auto">
          <a:xfrm>
            <a:off x="5643570" y="2357430"/>
            <a:ext cx="594361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Пользователь\AppData\Local\Microsoft\Windows\INetCache\Content.Word\зачистка.tif"/>
          <p:cNvPicPr/>
          <p:nvPr/>
        </p:nvPicPr>
        <p:blipFill>
          <a:blip r:embed="rId5" cstate="print">
            <a:lum bright="2000" contrast="-2000"/>
          </a:blip>
          <a:srcRect/>
          <a:stretch>
            <a:fillRect/>
          </a:stretch>
        </p:blipFill>
        <p:spPr bwMode="auto">
          <a:xfrm rot="10263318" flipV="1">
            <a:off x="4863173" y="3341917"/>
            <a:ext cx="852286" cy="600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Пользователь\AppData\Local\Microsoft\Windows\INetCache\Content.Word\зачистка2.t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68618" flipV="1">
            <a:off x="5554945" y="3828036"/>
            <a:ext cx="929640" cy="53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Пользователь\Desktop\Коля работа\РАМКА.tif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3504" y="4643446"/>
            <a:ext cx="9874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929718" cy="785818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Критерии оценки выполнения работы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19" y="1142984"/>
          <a:ext cx="8572560" cy="5429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110"/>
                <a:gridCol w="1652031"/>
                <a:gridCol w="2000264"/>
                <a:gridCol w="1643074"/>
                <a:gridCol w="1357321"/>
                <a:gridCol w="1428760"/>
              </a:tblGrid>
              <a:tr h="5715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Критерии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проверки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 баллов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 баллов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баллов</a:t>
                      </a: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Габаритные размеры </a:t>
                      </a:r>
                      <a:endParaRPr lang="ru-RU" sz="18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изделия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Отклонение от заданных размеров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- 1 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- 1.5 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более 1.5мм</a:t>
                      </a: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Пиление шипов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Отклонение плоскости распила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Существенных нет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Не более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- 1 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 более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8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- 1.5 мм</a:t>
                      </a:r>
                    </a:p>
                  </a:txBody>
                  <a:tcPr marL="68580" marR="68580" marT="0" marB="0"/>
                </a:tc>
              </a:tr>
              <a:tr h="857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Долбление проушин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Отклонение от заданных размеров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Существенных нет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Не более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- 1 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Не более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r>
                        <a:rPr lang="en-US" sz="180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- 1.5 мм</a:t>
                      </a:r>
                    </a:p>
                  </a:txBody>
                  <a:tcPr marL="68580" marR="68580" marT="0" marB="0"/>
                </a:tc>
              </a:tr>
              <a:tr h="1143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Качество обработки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Дефекты изделия, полученные при обработке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Существенных нет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Небольшие сколы, шероховатости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Трещины, значительные неровности</a:t>
                      </a:r>
                    </a:p>
                  </a:txBody>
                  <a:tcPr marL="68580" marR="68580" marT="0" marB="0"/>
                </a:tc>
              </a:tr>
              <a:tr h="1143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Сборка соединений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Плотность соединений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Отсутствие видимых зазоров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Зазор в примыкании не более 0.5мм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Зазор в примыкании более 0.5мм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629</Template>
  <TotalTime>144</TotalTime>
  <Words>1998</Words>
  <Application>Microsoft Office PowerPoint</Application>
  <PresentationFormat>Экран (4:3)</PresentationFormat>
  <Paragraphs>695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Diseño predeterminado</vt:lpstr>
      <vt:lpstr>Методические материалы для проведения конкурса профессионального мастерства по профилю "Столярное дело" для учащихся  с ОВЗ (11 класс) </vt:lpstr>
      <vt:lpstr>Содержание</vt:lpstr>
      <vt:lpstr>Техническая документация изготовления углового открытого шипового соединения УК-1 .</vt:lpstr>
      <vt:lpstr>Технологическая карта</vt:lpstr>
      <vt:lpstr>Слайд 5</vt:lpstr>
      <vt:lpstr>Слайд 6</vt:lpstr>
      <vt:lpstr>Слайд 7</vt:lpstr>
      <vt:lpstr>Слайд 8</vt:lpstr>
      <vt:lpstr>Критерии оценки выполнения работы</vt:lpstr>
      <vt:lpstr>Слайд 10</vt:lpstr>
      <vt:lpstr>Тестовые задания.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Ключ к проверке тестовых заданий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материалы для проведения конкурса профессионального мастерства по профилю "Столярное дело" для учащихся  с ОВЗ (11 класс)</dc:title>
  <dc:creator>Пользователь</dc:creator>
  <cp:lastModifiedBy>Пользователь</cp:lastModifiedBy>
  <cp:revision>15</cp:revision>
  <dcterms:created xsi:type="dcterms:W3CDTF">2018-07-22T10:22:54Z</dcterms:created>
  <dcterms:modified xsi:type="dcterms:W3CDTF">2018-07-22T12:46:59Z</dcterms:modified>
</cp:coreProperties>
</file>