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0" r:id="rId13"/>
    <p:sldId id="267" r:id="rId14"/>
    <p:sldId id="268" r:id="rId15"/>
  </p:sldIdLst>
  <p:sldSz cx="13004800" cy="9759950"/>
  <p:notesSz cx="13004800" cy="97599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722" y="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74822" y="3079694"/>
            <a:ext cx="11655155" cy="19361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674822" y="5286955"/>
            <a:ext cx="11655155" cy="10217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10/20/2024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23232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10/20/2024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23232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50240" y="2244788"/>
            <a:ext cx="5657088" cy="64415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697472" y="2244788"/>
            <a:ext cx="5657088" cy="64415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10/20/2024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687522" y="1011078"/>
            <a:ext cx="11631295" cy="0"/>
          </a:xfrm>
          <a:custGeom>
            <a:avLst/>
            <a:gdLst/>
            <a:ahLst/>
            <a:cxnLst/>
            <a:rect l="l" t="t" r="r" b="b"/>
            <a:pathLst>
              <a:path w="11631295">
                <a:moveTo>
                  <a:pt x="0" y="0"/>
                </a:moveTo>
                <a:lnTo>
                  <a:pt x="1163116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23232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10/20/2024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10/20/2024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74822" y="523347"/>
            <a:ext cx="11655155" cy="3911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23232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84171" y="4694205"/>
            <a:ext cx="10836457" cy="29108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421632" y="9076754"/>
            <a:ext cx="4161536" cy="487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50240" y="9076754"/>
            <a:ext cx="2991104" cy="487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10/20/2024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363456" y="9076754"/>
            <a:ext cx="2991104" cy="487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g"/><Relationship Id="rId4" Type="http://schemas.openxmlformats.org/officeDocument/2006/relationships/image" Target="../media/image23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74822" y="537573"/>
            <a:ext cx="446024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30" dirty="0">
                <a:solidFill>
                  <a:srgbClr val="232323"/>
                </a:solidFill>
                <a:latin typeface="Arial"/>
                <a:cs typeface="Arial"/>
              </a:rPr>
              <a:t>Основы</a:t>
            </a:r>
            <a:r>
              <a:rPr sz="2400" b="1" spc="-120" dirty="0">
                <a:solidFill>
                  <a:srgbClr val="232323"/>
                </a:solidFill>
                <a:latin typeface="Arial"/>
                <a:cs typeface="Arial"/>
              </a:rPr>
              <a:t> </a:t>
            </a:r>
            <a:r>
              <a:rPr sz="2400" b="1" spc="25" dirty="0">
                <a:solidFill>
                  <a:srgbClr val="232323"/>
                </a:solidFill>
                <a:latin typeface="Arial"/>
                <a:cs typeface="Arial"/>
              </a:rPr>
              <a:t>военной</a:t>
            </a:r>
            <a:r>
              <a:rPr sz="2400" b="1" spc="-120" dirty="0">
                <a:solidFill>
                  <a:srgbClr val="232323"/>
                </a:solidFill>
                <a:latin typeface="Arial"/>
                <a:cs typeface="Arial"/>
              </a:rPr>
              <a:t> </a:t>
            </a:r>
            <a:r>
              <a:rPr sz="2400" b="1" spc="25" dirty="0">
                <a:solidFill>
                  <a:srgbClr val="232323"/>
                </a:solidFill>
                <a:latin typeface="Arial"/>
                <a:cs typeface="Arial"/>
              </a:rPr>
              <a:t>подготовки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87522" y="1011078"/>
            <a:ext cx="11631295" cy="0"/>
          </a:xfrm>
          <a:custGeom>
            <a:avLst/>
            <a:gdLst/>
            <a:ahLst/>
            <a:cxnLst/>
            <a:rect l="l" t="t" r="r" b="b"/>
            <a:pathLst>
              <a:path w="11631295">
                <a:moveTo>
                  <a:pt x="0" y="0"/>
                </a:moveTo>
                <a:lnTo>
                  <a:pt x="1163116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852622" y="2614307"/>
            <a:ext cx="5029835" cy="38658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2500"/>
              </a:lnSpc>
              <a:spcBef>
                <a:spcPts val="100"/>
              </a:spcBef>
            </a:pPr>
            <a:r>
              <a:rPr sz="3200" b="1" spc="-5" dirty="0">
                <a:solidFill>
                  <a:srgbClr val="232323"/>
                </a:solidFill>
                <a:latin typeface="Georgia"/>
                <a:cs typeface="Georgia"/>
              </a:rPr>
              <a:t>Тема </a:t>
            </a:r>
            <a:r>
              <a:rPr sz="3200" b="1" dirty="0">
                <a:solidFill>
                  <a:srgbClr val="232323"/>
                </a:solidFill>
                <a:latin typeface="Georgia"/>
                <a:cs typeface="Georgia"/>
              </a:rPr>
              <a:t>4 </a:t>
            </a:r>
            <a:r>
              <a:rPr sz="3200" b="1" spc="-5" dirty="0">
                <a:solidFill>
                  <a:srgbClr val="232323"/>
                </a:solidFill>
                <a:latin typeface="Georgia"/>
                <a:cs typeface="Georgia"/>
              </a:rPr>
              <a:t>«Виды, </a:t>
            </a:r>
            <a:r>
              <a:rPr sz="3200" b="1" dirty="0">
                <a:solidFill>
                  <a:srgbClr val="232323"/>
                </a:solidFill>
                <a:latin typeface="Georgia"/>
                <a:cs typeface="Georgia"/>
              </a:rPr>
              <a:t> </a:t>
            </a:r>
            <a:r>
              <a:rPr sz="3200" b="1" spc="-5" dirty="0">
                <a:solidFill>
                  <a:srgbClr val="232323"/>
                </a:solidFill>
                <a:latin typeface="Georgia"/>
                <a:cs typeface="Georgia"/>
              </a:rPr>
              <a:t>назначение</a:t>
            </a:r>
            <a:r>
              <a:rPr sz="3200" b="1" spc="-20" dirty="0">
                <a:solidFill>
                  <a:srgbClr val="232323"/>
                </a:solidFill>
                <a:latin typeface="Georgia"/>
                <a:cs typeface="Georgia"/>
              </a:rPr>
              <a:t> </a:t>
            </a:r>
            <a:r>
              <a:rPr sz="3200" b="1" dirty="0">
                <a:solidFill>
                  <a:srgbClr val="232323"/>
                </a:solidFill>
                <a:latin typeface="Georgia"/>
                <a:cs typeface="Georgia"/>
              </a:rPr>
              <a:t>и</a:t>
            </a:r>
            <a:r>
              <a:rPr sz="3200" b="1" spc="-15" dirty="0">
                <a:solidFill>
                  <a:srgbClr val="232323"/>
                </a:solidFill>
                <a:latin typeface="Georgia"/>
                <a:cs typeface="Georgia"/>
              </a:rPr>
              <a:t> </a:t>
            </a:r>
            <a:r>
              <a:rPr sz="3200" b="1" spc="-5" dirty="0">
                <a:solidFill>
                  <a:srgbClr val="232323"/>
                </a:solidFill>
                <a:latin typeface="Georgia"/>
                <a:cs typeface="Georgia"/>
              </a:rPr>
              <a:t>тактико- </a:t>
            </a:r>
            <a:r>
              <a:rPr sz="3200" b="1" spc="-800" dirty="0">
                <a:solidFill>
                  <a:srgbClr val="232323"/>
                </a:solidFill>
                <a:latin typeface="Georgia"/>
                <a:cs typeface="Georgia"/>
              </a:rPr>
              <a:t> </a:t>
            </a:r>
            <a:r>
              <a:rPr sz="3200" b="1" spc="-5" dirty="0">
                <a:solidFill>
                  <a:srgbClr val="232323"/>
                </a:solidFill>
                <a:latin typeface="Georgia"/>
                <a:cs typeface="Georgia"/>
              </a:rPr>
              <a:t>технические </a:t>
            </a:r>
            <a:r>
              <a:rPr sz="3200" b="1" dirty="0">
                <a:solidFill>
                  <a:srgbClr val="232323"/>
                </a:solidFill>
                <a:latin typeface="Georgia"/>
                <a:cs typeface="Georgia"/>
              </a:rPr>
              <a:t> характеристики </a:t>
            </a:r>
            <a:r>
              <a:rPr sz="3200" b="1" spc="5" dirty="0">
                <a:solidFill>
                  <a:srgbClr val="232323"/>
                </a:solidFill>
                <a:latin typeface="Georgia"/>
                <a:cs typeface="Georgia"/>
              </a:rPr>
              <a:t> </a:t>
            </a:r>
            <a:r>
              <a:rPr sz="3200" b="1" spc="-5" dirty="0">
                <a:solidFill>
                  <a:srgbClr val="232323"/>
                </a:solidFill>
                <a:latin typeface="Georgia"/>
                <a:cs typeface="Georgia"/>
              </a:rPr>
              <a:t>современного </a:t>
            </a:r>
            <a:r>
              <a:rPr sz="3200" b="1" dirty="0">
                <a:solidFill>
                  <a:srgbClr val="232323"/>
                </a:solidFill>
                <a:latin typeface="Georgia"/>
                <a:cs typeface="Georgia"/>
              </a:rPr>
              <a:t> </a:t>
            </a:r>
            <a:r>
              <a:rPr sz="3200" b="1" spc="-5" dirty="0">
                <a:solidFill>
                  <a:srgbClr val="232323"/>
                </a:solidFill>
                <a:latin typeface="Georgia"/>
                <a:cs typeface="Georgia"/>
              </a:rPr>
              <a:t>стрелкового оружия </a:t>
            </a:r>
            <a:r>
              <a:rPr sz="3200" b="1" dirty="0">
                <a:solidFill>
                  <a:srgbClr val="232323"/>
                </a:solidFill>
                <a:latin typeface="Georgia"/>
                <a:cs typeface="Georgia"/>
              </a:rPr>
              <a:t> </a:t>
            </a:r>
            <a:r>
              <a:rPr sz="3200" b="1" spc="-5" dirty="0">
                <a:solidFill>
                  <a:srgbClr val="232323"/>
                </a:solidFill>
                <a:latin typeface="Georgia"/>
                <a:cs typeface="Georgia"/>
              </a:rPr>
              <a:t>(огневая</a:t>
            </a:r>
            <a:r>
              <a:rPr sz="3200" b="1" spc="-30" dirty="0">
                <a:solidFill>
                  <a:srgbClr val="232323"/>
                </a:solidFill>
                <a:latin typeface="Georgia"/>
                <a:cs typeface="Georgia"/>
              </a:rPr>
              <a:t> </a:t>
            </a:r>
            <a:r>
              <a:rPr sz="3200" b="1" spc="-5" dirty="0">
                <a:solidFill>
                  <a:srgbClr val="232323"/>
                </a:solidFill>
                <a:latin typeface="Georgia"/>
                <a:cs typeface="Georgia"/>
              </a:rPr>
              <a:t>подготовка)»</a:t>
            </a:r>
            <a:endParaRPr sz="3200">
              <a:latin typeface="Georgia"/>
              <a:cs typeface="Georgia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503106" y="3500965"/>
            <a:ext cx="5582356" cy="370301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74822" y="523347"/>
            <a:ext cx="409765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5" dirty="0">
                <a:solidFill>
                  <a:srgbClr val="232323"/>
                </a:solidFill>
                <a:latin typeface="Arial"/>
                <a:cs typeface="Arial"/>
              </a:rPr>
              <a:t>2.</a:t>
            </a:r>
            <a:r>
              <a:rPr sz="2400" b="1" spc="-55" dirty="0">
                <a:solidFill>
                  <a:srgbClr val="232323"/>
                </a:solidFill>
                <a:latin typeface="Arial"/>
                <a:cs typeface="Arial"/>
              </a:rPr>
              <a:t> </a:t>
            </a:r>
            <a:r>
              <a:rPr sz="2400" b="1" spc="-20" dirty="0">
                <a:solidFill>
                  <a:srgbClr val="232323"/>
                </a:solidFill>
                <a:latin typeface="Arial"/>
                <a:cs typeface="Arial"/>
              </a:rPr>
              <a:t>Пистолет</a:t>
            </a:r>
            <a:r>
              <a:rPr sz="2400" b="1" spc="-55" dirty="0">
                <a:solidFill>
                  <a:srgbClr val="232323"/>
                </a:solidFill>
                <a:latin typeface="Arial"/>
                <a:cs typeface="Arial"/>
              </a:rPr>
              <a:t> </a:t>
            </a:r>
            <a:r>
              <a:rPr sz="2400" b="1" spc="25" dirty="0">
                <a:solidFill>
                  <a:srgbClr val="232323"/>
                </a:solidFill>
                <a:latin typeface="Arial"/>
                <a:cs typeface="Arial"/>
              </a:rPr>
              <a:t>Макарова</a:t>
            </a:r>
            <a:r>
              <a:rPr sz="2400" b="1" spc="-55" dirty="0">
                <a:solidFill>
                  <a:srgbClr val="232323"/>
                </a:solidFill>
                <a:latin typeface="Arial"/>
                <a:cs typeface="Arial"/>
              </a:rPr>
              <a:t> </a:t>
            </a:r>
            <a:r>
              <a:rPr sz="2400" b="1" spc="-15" dirty="0">
                <a:solidFill>
                  <a:srgbClr val="232323"/>
                </a:solidFill>
                <a:latin typeface="Arial"/>
                <a:cs typeface="Arial"/>
              </a:rPr>
              <a:t>(ПМ)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87522" y="951437"/>
            <a:ext cx="11631295" cy="0"/>
          </a:xfrm>
          <a:custGeom>
            <a:avLst/>
            <a:gdLst/>
            <a:ahLst/>
            <a:cxnLst/>
            <a:rect l="l" t="t" r="r" b="b"/>
            <a:pathLst>
              <a:path w="11631295">
                <a:moveTo>
                  <a:pt x="0" y="0"/>
                </a:moveTo>
                <a:lnTo>
                  <a:pt x="1163116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4904" y="3324068"/>
            <a:ext cx="5232118" cy="4375952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214224" y="3739358"/>
            <a:ext cx="6499661" cy="383425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4019" y="384175"/>
            <a:ext cx="587375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5" dirty="0">
                <a:solidFill>
                  <a:srgbClr val="232323"/>
                </a:solidFill>
                <a:latin typeface="Arial"/>
                <a:cs typeface="Arial"/>
              </a:rPr>
              <a:t>3.</a:t>
            </a:r>
            <a:r>
              <a:rPr sz="2400" b="1" spc="-45" dirty="0">
                <a:solidFill>
                  <a:srgbClr val="232323"/>
                </a:solidFill>
                <a:latin typeface="Arial"/>
                <a:cs typeface="Arial"/>
              </a:rPr>
              <a:t> </a:t>
            </a:r>
            <a:r>
              <a:rPr sz="2400" b="1" spc="35" dirty="0">
                <a:solidFill>
                  <a:srgbClr val="232323"/>
                </a:solidFill>
                <a:latin typeface="Arial"/>
                <a:cs typeface="Arial"/>
              </a:rPr>
              <a:t>МР-443</a:t>
            </a:r>
            <a:r>
              <a:rPr sz="2400" b="1" spc="-40" dirty="0">
                <a:solidFill>
                  <a:srgbClr val="232323"/>
                </a:solidFill>
                <a:latin typeface="Arial"/>
                <a:cs typeface="Arial"/>
              </a:rPr>
              <a:t> </a:t>
            </a:r>
            <a:r>
              <a:rPr sz="2400" b="1" spc="-25" dirty="0">
                <a:solidFill>
                  <a:srgbClr val="232323"/>
                </a:solidFill>
                <a:latin typeface="Arial"/>
                <a:cs typeface="Arial"/>
              </a:rPr>
              <a:t>"Грач"</a:t>
            </a:r>
            <a:r>
              <a:rPr sz="2400" b="1" spc="-45" dirty="0">
                <a:solidFill>
                  <a:srgbClr val="232323"/>
                </a:solidFill>
                <a:latin typeface="Arial"/>
                <a:cs typeface="Arial"/>
              </a:rPr>
              <a:t> </a:t>
            </a:r>
            <a:r>
              <a:rPr sz="2400" b="1" spc="-30" dirty="0">
                <a:solidFill>
                  <a:srgbClr val="232323"/>
                </a:solidFill>
                <a:latin typeface="Arial"/>
                <a:cs typeface="Arial"/>
              </a:rPr>
              <a:t>(Армейский</a:t>
            </a:r>
            <a:r>
              <a:rPr sz="2400" b="1" spc="-40" dirty="0">
                <a:solidFill>
                  <a:srgbClr val="232323"/>
                </a:solidFill>
                <a:latin typeface="Arial"/>
                <a:cs typeface="Arial"/>
              </a:rPr>
              <a:t> пистолет)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87522" y="951437"/>
            <a:ext cx="11631295" cy="0"/>
          </a:xfrm>
          <a:custGeom>
            <a:avLst/>
            <a:gdLst/>
            <a:ahLst/>
            <a:cxnLst/>
            <a:rect l="l" t="t" r="r" b="b"/>
            <a:pathLst>
              <a:path w="11631295">
                <a:moveTo>
                  <a:pt x="0" y="0"/>
                </a:moveTo>
                <a:lnTo>
                  <a:pt x="1163116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8885" y="3204752"/>
            <a:ext cx="5317125" cy="4699480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060916" y="3902279"/>
            <a:ext cx="6733214" cy="363748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711200" y="841375"/>
            <a:ext cx="11631295" cy="0"/>
          </a:xfrm>
          <a:custGeom>
            <a:avLst/>
            <a:gdLst/>
            <a:ahLst/>
            <a:cxnLst/>
            <a:rect l="l" t="t" r="r" b="b"/>
            <a:pathLst>
              <a:path w="11631295">
                <a:moveTo>
                  <a:pt x="0" y="0"/>
                </a:moveTo>
                <a:lnTo>
                  <a:pt x="1163116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28" name="Picture 4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847" y="2136775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2063572" y="8972551"/>
            <a:ext cx="5578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spc="-30" dirty="0" smtClean="0">
                <a:solidFill>
                  <a:srgbClr val="232323"/>
                </a:solidFill>
                <a:latin typeface="Arial"/>
                <a:cs typeface="Arial"/>
              </a:rPr>
              <a:t>238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5892800" y="9341883"/>
            <a:ext cx="57090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https://yandex.ru/video/preview/18194481612006798010</a:t>
            </a:r>
          </a:p>
        </p:txBody>
      </p:sp>
    </p:spTree>
    <p:extLst>
      <p:ext uri="{BB962C8B-B14F-4D97-AF65-F5344CB8AC3E}">
        <p14:creationId xmlns:p14="http://schemas.microsoft.com/office/powerpoint/2010/main" val="35668593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74822" y="523347"/>
            <a:ext cx="358902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5" dirty="0"/>
              <a:t>3.</a:t>
            </a:r>
            <a:r>
              <a:rPr spc="-90" dirty="0"/>
              <a:t> </a:t>
            </a:r>
            <a:r>
              <a:rPr spc="20" dirty="0"/>
              <a:t>Практическая</a:t>
            </a:r>
            <a:r>
              <a:rPr spc="-95" dirty="0"/>
              <a:t> </a:t>
            </a:r>
            <a:r>
              <a:rPr spc="-10" dirty="0"/>
              <a:t>работа</a:t>
            </a:r>
          </a:p>
        </p:txBody>
      </p:sp>
      <p:sp>
        <p:nvSpPr>
          <p:cNvPr id="3" name="object 3"/>
          <p:cNvSpPr/>
          <p:nvPr/>
        </p:nvSpPr>
        <p:spPr>
          <a:xfrm>
            <a:off x="687522" y="951437"/>
            <a:ext cx="11631295" cy="0"/>
          </a:xfrm>
          <a:custGeom>
            <a:avLst/>
            <a:gdLst/>
            <a:ahLst/>
            <a:cxnLst/>
            <a:rect l="l" t="t" r="r" b="b"/>
            <a:pathLst>
              <a:path w="11631295">
                <a:moveTo>
                  <a:pt x="0" y="0"/>
                </a:moveTo>
                <a:lnTo>
                  <a:pt x="1163116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966866" y="1427029"/>
            <a:ext cx="1134110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b="1" spc="-5" dirty="0">
                <a:latin typeface="Arial"/>
                <a:cs typeface="Arial"/>
              </a:rPr>
              <a:t>1</a:t>
            </a:r>
            <a:r>
              <a:rPr sz="2100" b="1" spc="-75" dirty="0">
                <a:latin typeface="Arial"/>
                <a:cs typeface="Arial"/>
              </a:rPr>
              <a:t> </a:t>
            </a:r>
            <a:r>
              <a:rPr sz="2100" b="1" spc="-10" dirty="0">
                <a:latin typeface="Arial"/>
                <a:cs typeface="Arial"/>
              </a:rPr>
              <a:t>группа</a:t>
            </a:r>
            <a:endParaRPr sz="21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354375" y="1430153"/>
            <a:ext cx="108140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latin typeface="Arial"/>
                <a:cs typeface="Arial"/>
              </a:rPr>
              <a:t>2</a:t>
            </a:r>
            <a:r>
              <a:rPr sz="2000" b="1" spc="-75" dirty="0">
                <a:latin typeface="Arial"/>
                <a:cs typeface="Arial"/>
              </a:rPr>
              <a:t> </a:t>
            </a:r>
            <a:r>
              <a:rPr sz="2000" b="1" spc="-10" dirty="0">
                <a:latin typeface="Arial"/>
                <a:cs typeface="Arial"/>
              </a:rPr>
              <a:t>группа</a:t>
            </a:r>
            <a:endParaRPr sz="2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175505" y="5504027"/>
            <a:ext cx="1028700" cy="314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900" b="1" spc="-5" dirty="0">
                <a:latin typeface="Arial"/>
                <a:cs typeface="Arial"/>
              </a:rPr>
              <a:t>3</a:t>
            </a:r>
            <a:r>
              <a:rPr sz="1900" b="1" spc="-70" dirty="0">
                <a:latin typeface="Arial"/>
                <a:cs typeface="Arial"/>
              </a:rPr>
              <a:t> </a:t>
            </a:r>
            <a:r>
              <a:rPr sz="1900" b="1" spc="-10" dirty="0">
                <a:latin typeface="Arial"/>
                <a:cs typeface="Arial"/>
              </a:rPr>
              <a:t>группа</a:t>
            </a:r>
            <a:endParaRPr sz="19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242427" y="5507151"/>
            <a:ext cx="975994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Arial"/>
                <a:cs typeface="Arial"/>
              </a:rPr>
              <a:t>4</a:t>
            </a:r>
            <a:r>
              <a:rPr sz="1800" b="1" spc="-70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группа</a:t>
            </a:r>
            <a:endParaRPr sz="1800">
              <a:latin typeface="Arial"/>
              <a:cs typeface="Arial"/>
            </a:endParaRPr>
          </a:p>
        </p:txBody>
      </p:sp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34954" y="2088344"/>
            <a:ext cx="3560533" cy="3073704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208498" y="2043347"/>
            <a:ext cx="4170828" cy="3163699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34954" y="6162245"/>
            <a:ext cx="3768813" cy="3242710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208498" y="6162245"/>
            <a:ext cx="4002929" cy="3347904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74822" y="523347"/>
            <a:ext cx="299212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232323"/>
                </a:solidFill>
                <a:latin typeface="Arial"/>
                <a:cs typeface="Arial"/>
              </a:rPr>
              <a:t>Домашнее</a:t>
            </a:r>
            <a:r>
              <a:rPr sz="2400" b="1" spc="-110" dirty="0">
                <a:solidFill>
                  <a:srgbClr val="232323"/>
                </a:solidFill>
                <a:latin typeface="Arial"/>
                <a:cs typeface="Arial"/>
              </a:rPr>
              <a:t> </a:t>
            </a:r>
            <a:r>
              <a:rPr sz="2400" b="1" spc="-20" dirty="0">
                <a:solidFill>
                  <a:srgbClr val="232323"/>
                </a:solidFill>
                <a:latin typeface="Arial"/>
                <a:cs typeface="Arial"/>
              </a:rPr>
              <a:t>задание: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87522" y="951437"/>
            <a:ext cx="11631295" cy="0"/>
          </a:xfrm>
          <a:custGeom>
            <a:avLst/>
            <a:gdLst/>
            <a:ahLst/>
            <a:cxnLst/>
            <a:rect l="l" t="t" r="r" b="b"/>
            <a:pathLst>
              <a:path w="11631295">
                <a:moveTo>
                  <a:pt x="0" y="0"/>
                </a:moveTo>
                <a:lnTo>
                  <a:pt x="1163116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7522" y="3232410"/>
            <a:ext cx="330200" cy="33019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674822" y="3079694"/>
            <a:ext cx="5343525" cy="1936114"/>
          </a:xfrm>
          <a:prstGeom prst="rect">
            <a:avLst/>
          </a:prstGeom>
        </p:spPr>
        <p:txBody>
          <a:bodyPr vert="horz" wrap="square" lIns="0" tIns="33019" rIns="0" bIns="0" rtlCol="0">
            <a:spAutoFit/>
          </a:bodyPr>
          <a:lstStyle/>
          <a:p>
            <a:pPr marL="12700" marR="5080">
              <a:lnSpc>
                <a:spcPct val="120600"/>
              </a:lnSpc>
              <a:spcBef>
                <a:spcPts val="259"/>
              </a:spcBef>
            </a:pPr>
            <a:r>
              <a:rPr sz="2600" dirty="0">
                <a:latin typeface="Segoe UI Symbol"/>
                <a:cs typeface="Segoe UI Symbol"/>
              </a:rPr>
              <a:t>✅ </a:t>
            </a:r>
            <a:r>
              <a:rPr sz="2600" b="1" spc="-5" dirty="0">
                <a:latin typeface="Georgia"/>
                <a:cs typeface="Georgia"/>
              </a:rPr>
              <a:t>Выучить характерные </a:t>
            </a:r>
            <a:r>
              <a:rPr sz="2600" b="1" dirty="0">
                <a:latin typeface="Georgia"/>
                <a:cs typeface="Georgia"/>
              </a:rPr>
              <a:t> </a:t>
            </a:r>
            <a:r>
              <a:rPr sz="2600" b="1" spc="-5" dirty="0">
                <a:latin typeface="Georgia"/>
                <a:cs typeface="Georgia"/>
              </a:rPr>
              <a:t>конструктивные </a:t>
            </a:r>
            <a:r>
              <a:rPr sz="2600" b="1" spc="-5" dirty="0" err="1">
                <a:latin typeface="Georgia"/>
                <a:cs typeface="Georgia"/>
              </a:rPr>
              <a:t>особенности</a:t>
            </a:r>
            <a:r>
              <a:rPr sz="2600" b="1" spc="-5" dirty="0">
                <a:latin typeface="Georgia"/>
                <a:cs typeface="Georgia"/>
              </a:rPr>
              <a:t> </a:t>
            </a:r>
            <a:r>
              <a:rPr sz="2600" b="1" spc="-650" dirty="0">
                <a:latin typeface="Georgia"/>
                <a:cs typeface="Georgia"/>
              </a:rPr>
              <a:t> </a:t>
            </a:r>
            <a:r>
              <a:rPr sz="2600" b="1" spc="-5" dirty="0" err="1" smtClean="0">
                <a:latin typeface="Georgia"/>
                <a:cs typeface="Georgia"/>
              </a:rPr>
              <a:t>автомат</a:t>
            </a:r>
            <a:r>
              <a:rPr lang="ru-RU" sz="2600" b="1" spc="-5" dirty="0" smtClean="0">
                <a:latin typeface="Georgia"/>
                <a:cs typeface="Georgia"/>
              </a:rPr>
              <a:t>а</a:t>
            </a:r>
            <a:r>
              <a:rPr sz="2600" b="1" spc="-10" dirty="0" smtClean="0">
                <a:latin typeface="Georgia"/>
                <a:cs typeface="Georgia"/>
              </a:rPr>
              <a:t> </a:t>
            </a:r>
            <a:r>
              <a:rPr sz="2600" b="1" spc="-5" dirty="0">
                <a:latin typeface="Georgia"/>
                <a:cs typeface="Georgia"/>
              </a:rPr>
              <a:t>Калашникова</a:t>
            </a:r>
            <a:endParaRPr sz="2600" dirty="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2600" b="1" dirty="0" smtClean="0">
                <a:latin typeface="Georgia"/>
                <a:cs typeface="Georgia"/>
              </a:rPr>
              <a:t>АК-74</a:t>
            </a:r>
            <a:endParaRPr sz="2600" dirty="0">
              <a:latin typeface="Georgia"/>
              <a:cs typeface="Georgia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7522" y="5439670"/>
            <a:ext cx="330200" cy="33020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674822" y="5286955"/>
            <a:ext cx="5344160" cy="1021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5699"/>
              </a:lnSpc>
              <a:spcBef>
                <a:spcPts val="100"/>
              </a:spcBef>
            </a:pPr>
            <a:r>
              <a:rPr sz="2600" dirty="0">
                <a:latin typeface="Segoe UI Symbol"/>
                <a:cs typeface="Segoe UI Symbol"/>
              </a:rPr>
              <a:t>✅</a:t>
            </a:r>
            <a:r>
              <a:rPr sz="2600" b="1" dirty="0">
                <a:latin typeface="Georgia"/>
                <a:cs typeface="Georgia"/>
              </a:rPr>
              <a:t>Нарисовать </a:t>
            </a:r>
            <a:r>
              <a:rPr sz="2600" b="1" spc="-5" dirty="0">
                <a:latin typeface="Georgia"/>
                <a:cs typeface="Georgia"/>
              </a:rPr>
              <a:t>АК-74 его </a:t>
            </a:r>
            <a:r>
              <a:rPr sz="2600" b="1" dirty="0">
                <a:latin typeface="Georgia"/>
                <a:cs typeface="Georgia"/>
              </a:rPr>
              <a:t> </a:t>
            </a:r>
            <a:r>
              <a:rPr sz="2600" b="1" spc="-5" dirty="0">
                <a:latin typeface="Georgia"/>
                <a:cs typeface="Georgia"/>
              </a:rPr>
              <a:t>основные</a:t>
            </a:r>
            <a:r>
              <a:rPr sz="2600" b="1" spc="-20" dirty="0">
                <a:latin typeface="Georgia"/>
                <a:cs typeface="Georgia"/>
              </a:rPr>
              <a:t> </a:t>
            </a:r>
            <a:r>
              <a:rPr sz="2600" b="1" dirty="0">
                <a:latin typeface="Georgia"/>
                <a:cs typeface="Georgia"/>
              </a:rPr>
              <a:t>части</a:t>
            </a:r>
            <a:r>
              <a:rPr sz="2600" b="1" spc="-15" dirty="0">
                <a:latin typeface="Georgia"/>
                <a:cs typeface="Georgia"/>
              </a:rPr>
              <a:t> </a:t>
            </a:r>
            <a:r>
              <a:rPr sz="2600" b="1" dirty="0">
                <a:latin typeface="Georgia"/>
                <a:cs typeface="Georgia"/>
              </a:rPr>
              <a:t>и</a:t>
            </a:r>
            <a:r>
              <a:rPr sz="2600" b="1" spc="-10" dirty="0">
                <a:latin typeface="Georgia"/>
                <a:cs typeface="Georgia"/>
              </a:rPr>
              <a:t> </a:t>
            </a:r>
            <a:r>
              <a:rPr sz="2600" b="1" spc="-5" dirty="0">
                <a:latin typeface="Georgia"/>
                <a:cs typeface="Georgia"/>
              </a:rPr>
              <a:t>механизмы</a:t>
            </a:r>
            <a:endParaRPr sz="2600">
              <a:latin typeface="Georgia"/>
              <a:cs typeface="Georgia"/>
            </a:endParaRPr>
          </a:p>
        </p:txBody>
      </p:sp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944307" y="1782989"/>
            <a:ext cx="5462929" cy="1636870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616762" y="4077727"/>
            <a:ext cx="6097935" cy="497362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78022" y="3554107"/>
            <a:ext cx="3987165" cy="1671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2500"/>
              </a:lnSpc>
              <a:spcBef>
                <a:spcPts val="100"/>
              </a:spcBef>
            </a:pPr>
            <a:r>
              <a:rPr sz="3200" spc="-5" dirty="0">
                <a:latin typeface="Georgia"/>
                <a:cs typeface="Georgia"/>
              </a:rPr>
              <a:t>Какие вы знаете </a:t>
            </a:r>
            <a:r>
              <a:rPr sz="3200" dirty="0">
                <a:latin typeface="Georgia"/>
                <a:cs typeface="Georgia"/>
              </a:rPr>
              <a:t> </a:t>
            </a:r>
            <a:r>
              <a:rPr sz="3200" spc="-5" dirty="0">
                <a:latin typeface="Georgia"/>
                <a:cs typeface="Georgia"/>
              </a:rPr>
              <a:t>виды</a:t>
            </a:r>
            <a:r>
              <a:rPr sz="3200" spc="-65" dirty="0">
                <a:latin typeface="Georgia"/>
                <a:cs typeface="Georgia"/>
              </a:rPr>
              <a:t> </a:t>
            </a:r>
            <a:r>
              <a:rPr sz="3200" spc="-5" dirty="0">
                <a:latin typeface="Georgia"/>
                <a:cs typeface="Georgia"/>
              </a:rPr>
              <a:t>стрелкового </a:t>
            </a:r>
            <a:r>
              <a:rPr sz="3200" spc="-795" dirty="0">
                <a:latin typeface="Georgia"/>
                <a:cs typeface="Georgia"/>
              </a:rPr>
              <a:t> </a:t>
            </a:r>
            <a:r>
              <a:rPr sz="3200" spc="-5" dirty="0">
                <a:latin typeface="Georgia"/>
                <a:cs typeface="Georgia"/>
              </a:rPr>
              <a:t>оружия?</a:t>
            </a:r>
            <a:endParaRPr sz="3200">
              <a:latin typeface="Georgia"/>
              <a:cs typeface="Georgia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916891" y="1714768"/>
            <a:ext cx="4441295" cy="656997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74822" y="3135007"/>
            <a:ext cx="3429635" cy="2768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2500"/>
              </a:lnSpc>
              <a:spcBef>
                <a:spcPts val="100"/>
              </a:spcBef>
            </a:pPr>
            <a:r>
              <a:rPr sz="3200" spc="-5" dirty="0">
                <a:latin typeface="Georgia"/>
                <a:cs typeface="Georgia"/>
              </a:rPr>
              <a:t>Сегодня мы </a:t>
            </a:r>
            <a:r>
              <a:rPr sz="3200" dirty="0">
                <a:latin typeface="Georgia"/>
                <a:cs typeface="Georgia"/>
              </a:rPr>
              <a:t> </a:t>
            </a:r>
            <a:r>
              <a:rPr sz="3200" spc="-5" dirty="0">
                <a:latin typeface="Georgia"/>
                <a:cs typeface="Georgia"/>
              </a:rPr>
              <a:t>поговорим </a:t>
            </a:r>
            <a:r>
              <a:rPr sz="3200" dirty="0">
                <a:latin typeface="Georgia"/>
                <a:cs typeface="Georgia"/>
              </a:rPr>
              <a:t>о </a:t>
            </a:r>
            <a:r>
              <a:rPr sz="3200" spc="5" dirty="0">
                <a:latin typeface="Georgia"/>
                <a:cs typeface="Georgia"/>
              </a:rPr>
              <a:t> </a:t>
            </a:r>
            <a:r>
              <a:rPr sz="3200" spc="-5" dirty="0">
                <a:latin typeface="Georgia"/>
                <a:cs typeface="Georgia"/>
              </a:rPr>
              <a:t>двух</a:t>
            </a:r>
            <a:r>
              <a:rPr sz="3200" spc="-55" dirty="0">
                <a:latin typeface="Georgia"/>
                <a:cs typeface="Georgia"/>
              </a:rPr>
              <a:t> </a:t>
            </a:r>
            <a:r>
              <a:rPr sz="3200" spc="-5" dirty="0">
                <a:latin typeface="Georgia"/>
                <a:cs typeface="Georgia"/>
              </a:rPr>
              <a:t>известных </a:t>
            </a:r>
            <a:r>
              <a:rPr sz="3200" spc="-800" dirty="0">
                <a:latin typeface="Georgia"/>
                <a:cs typeface="Georgia"/>
              </a:rPr>
              <a:t> </a:t>
            </a:r>
            <a:r>
              <a:rPr sz="3200" dirty="0">
                <a:latin typeface="Georgia"/>
                <a:cs typeface="Georgia"/>
              </a:rPr>
              <a:t>автоматах — </a:t>
            </a:r>
            <a:r>
              <a:rPr sz="3200" spc="5" dirty="0">
                <a:latin typeface="Georgia"/>
                <a:cs typeface="Georgia"/>
              </a:rPr>
              <a:t> </a:t>
            </a:r>
            <a:r>
              <a:rPr sz="3200" dirty="0">
                <a:latin typeface="Georgia"/>
                <a:cs typeface="Georgia"/>
              </a:rPr>
              <a:t>АК-74</a:t>
            </a:r>
            <a:r>
              <a:rPr sz="3200" spc="-20" dirty="0">
                <a:latin typeface="Georgia"/>
                <a:cs typeface="Georgia"/>
              </a:rPr>
              <a:t> </a:t>
            </a:r>
            <a:r>
              <a:rPr sz="3200" dirty="0">
                <a:latin typeface="Georgia"/>
                <a:cs typeface="Georgia"/>
              </a:rPr>
              <a:t>и</a:t>
            </a:r>
            <a:r>
              <a:rPr sz="3200" spc="-20" dirty="0">
                <a:latin typeface="Georgia"/>
                <a:cs typeface="Georgia"/>
              </a:rPr>
              <a:t> </a:t>
            </a:r>
            <a:r>
              <a:rPr sz="3200" spc="-5" dirty="0">
                <a:latin typeface="Georgia"/>
                <a:cs typeface="Georgia"/>
              </a:rPr>
              <a:t>АК-12.</a:t>
            </a:r>
            <a:endParaRPr sz="3200">
              <a:latin typeface="Georgia"/>
              <a:cs typeface="Georgia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74406" y="1450975"/>
            <a:ext cx="3927483" cy="7040867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701889" y="1450974"/>
            <a:ext cx="3894479" cy="704086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74822" y="523347"/>
            <a:ext cx="49460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20" dirty="0">
                <a:solidFill>
                  <a:srgbClr val="232323"/>
                </a:solidFill>
                <a:latin typeface="Arial"/>
                <a:cs typeface="Arial"/>
              </a:rPr>
              <a:t>2.1.</a:t>
            </a:r>
            <a:r>
              <a:rPr sz="2400" b="1" spc="-70" dirty="0">
                <a:solidFill>
                  <a:srgbClr val="232323"/>
                </a:solidFill>
                <a:latin typeface="Arial"/>
                <a:cs typeface="Arial"/>
              </a:rPr>
              <a:t> </a:t>
            </a:r>
            <a:r>
              <a:rPr sz="2400" b="1" spc="-35" dirty="0">
                <a:solidFill>
                  <a:srgbClr val="232323"/>
                </a:solidFill>
                <a:latin typeface="Arial"/>
                <a:cs typeface="Arial"/>
              </a:rPr>
              <a:t>Автомат</a:t>
            </a:r>
            <a:r>
              <a:rPr sz="2400" b="1" spc="-70" dirty="0">
                <a:solidFill>
                  <a:srgbClr val="232323"/>
                </a:solidFill>
                <a:latin typeface="Arial"/>
                <a:cs typeface="Arial"/>
              </a:rPr>
              <a:t> </a:t>
            </a:r>
            <a:r>
              <a:rPr sz="2400" b="1" spc="5" dirty="0">
                <a:solidFill>
                  <a:srgbClr val="232323"/>
                </a:solidFill>
                <a:latin typeface="Arial"/>
                <a:cs typeface="Arial"/>
              </a:rPr>
              <a:t>Калашникова</a:t>
            </a:r>
            <a:r>
              <a:rPr sz="2400" b="1" spc="-70" dirty="0">
                <a:solidFill>
                  <a:srgbClr val="232323"/>
                </a:solidFill>
                <a:latin typeface="Arial"/>
                <a:cs typeface="Arial"/>
              </a:rPr>
              <a:t> </a:t>
            </a:r>
            <a:r>
              <a:rPr sz="2400" b="1" spc="45" dirty="0">
                <a:solidFill>
                  <a:srgbClr val="232323"/>
                </a:solidFill>
                <a:latin typeface="Arial"/>
                <a:cs typeface="Arial"/>
              </a:rPr>
              <a:t>АК-74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87522" y="951437"/>
            <a:ext cx="11631295" cy="0"/>
          </a:xfrm>
          <a:custGeom>
            <a:avLst/>
            <a:gdLst/>
            <a:ahLst/>
            <a:cxnLst/>
            <a:rect l="l" t="t" r="r" b="b"/>
            <a:pathLst>
              <a:path w="11631295">
                <a:moveTo>
                  <a:pt x="0" y="0"/>
                </a:moveTo>
                <a:lnTo>
                  <a:pt x="1163116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20006" y="7373704"/>
            <a:ext cx="6086013" cy="1823566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544607" y="2196309"/>
            <a:ext cx="3913427" cy="2945775"/>
          </a:xfrm>
          <a:prstGeom prst="rect">
            <a:avLst/>
          </a:prstGeom>
        </p:spPr>
      </p:pic>
      <p:grpSp>
        <p:nvGrpSpPr>
          <p:cNvPr id="6" name="object 6"/>
          <p:cNvGrpSpPr/>
          <p:nvPr/>
        </p:nvGrpSpPr>
        <p:grpSpPr>
          <a:xfrm>
            <a:off x="518092" y="2127802"/>
            <a:ext cx="11948160" cy="7421245"/>
            <a:chOff x="518092" y="2127802"/>
            <a:chExt cx="11948160" cy="7421245"/>
          </a:xfrm>
        </p:grpSpPr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416157" y="6632593"/>
              <a:ext cx="4049943" cy="291596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18092" y="2127802"/>
              <a:ext cx="7867468" cy="4714022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74822" y="523347"/>
            <a:ext cx="284543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Назначение</a:t>
            </a:r>
            <a:r>
              <a:rPr spc="-85" dirty="0"/>
              <a:t> </a:t>
            </a:r>
            <a:r>
              <a:rPr spc="10" dirty="0"/>
              <a:t>АК-74:</a:t>
            </a:r>
          </a:p>
        </p:txBody>
      </p:sp>
      <p:sp>
        <p:nvSpPr>
          <p:cNvPr id="3" name="object 3"/>
          <p:cNvSpPr/>
          <p:nvPr/>
        </p:nvSpPr>
        <p:spPr>
          <a:xfrm>
            <a:off x="687522" y="951437"/>
            <a:ext cx="11631295" cy="0"/>
          </a:xfrm>
          <a:custGeom>
            <a:avLst/>
            <a:gdLst/>
            <a:ahLst/>
            <a:cxnLst/>
            <a:rect l="l" t="t" r="r" b="b"/>
            <a:pathLst>
              <a:path w="11631295">
                <a:moveTo>
                  <a:pt x="0" y="0"/>
                </a:moveTo>
                <a:lnTo>
                  <a:pt x="1163116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22192" y="6228880"/>
            <a:ext cx="4924765" cy="3121150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936952" y="2727171"/>
            <a:ext cx="5414645" cy="3906520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12700" marR="120014" indent="98425">
              <a:lnSpc>
                <a:spcPct val="101200"/>
              </a:lnSpc>
              <a:spcBef>
                <a:spcPts val="60"/>
              </a:spcBef>
            </a:pPr>
            <a:r>
              <a:rPr sz="2800" b="1" spc="204" dirty="0">
                <a:latin typeface="Arial"/>
                <a:cs typeface="Arial"/>
              </a:rPr>
              <a:t>- </a:t>
            </a:r>
            <a:r>
              <a:rPr sz="2800" b="1" spc="15" dirty="0">
                <a:latin typeface="Arial"/>
                <a:cs typeface="Arial"/>
              </a:rPr>
              <a:t>Предназначен </a:t>
            </a:r>
            <a:r>
              <a:rPr sz="2800" b="1" spc="-50" dirty="0">
                <a:latin typeface="Arial"/>
                <a:cs typeface="Arial"/>
              </a:rPr>
              <a:t>для </a:t>
            </a:r>
            <a:r>
              <a:rPr sz="2800" b="1" spc="-45" dirty="0">
                <a:latin typeface="Arial"/>
                <a:cs typeface="Arial"/>
              </a:rPr>
              <a:t> </a:t>
            </a:r>
            <a:r>
              <a:rPr sz="2800" b="1" spc="25" dirty="0">
                <a:latin typeface="Arial"/>
                <a:cs typeface="Arial"/>
              </a:rPr>
              <a:t>поражения </a:t>
            </a:r>
            <a:r>
              <a:rPr sz="2800" b="1" spc="20" dirty="0">
                <a:latin typeface="Arial"/>
                <a:cs typeface="Arial"/>
              </a:rPr>
              <a:t>живой </a:t>
            </a:r>
            <a:r>
              <a:rPr sz="2800" b="1" spc="-80" dirty="0">
                <a:latin typeface="Arial"/>
                <a:cs typeface="Arial"/>
              </a:rPr>
              <a:t>силы </a:t>
            </a:r>
            <a:r>
              <a:rPr sz="2800" b="1" spc="-75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противника </a:t>
            </a:r>
            <a:r>
              <a:rPr sz="2800" b="1" spc="5" dirty="0">
                <a:latin typeface="Arial"/>
                <a:cs typeface="Arial"/>
              </a:rPr>
              <a:t>на </a:t>
            </a:r>
            <a:r>
              <a:rPr sz="2800" b="1" spc="-30" dirty="0">
                <a:latin typeface="Arial"/>
                <a:cs typeface="Arial"/>
              </a:rPr>
              <a:t>дальности </a:t>
            </a:r>
            <a:r>
              <a:rPr sz="2800" b="1" spc="-15" dirty="0">
                <a:latin typeface="Arial"/>
                <a:cs typeface="Arial"/>
              </a:rPr>
              <a:t>до </a:t>
            </a:r>
            <a:r>
              <a:rPr sz="2800" b="1" spc="-10" dirty="0">
                <a:latin typeface="Arial"/>
                <a:cs typeface="Arial"/>
              </a:rPr>
              <a:t> </a:t>
            </a:r>
            <a:r>
              <a:rPr sz="2800" b="1" spc="-5" dirty="0">
                <a:latin typeface="Arial"/>
                <a:cs typeface="Arial"/>
              </a:rPr>
              <a:t>400 метров </a:t>
            </a:r>
            <a:r>
              <a:rPr sz="2800" b="1" spc="-45" dirty="0">
                <a:latin typeface="Arial"/>
                <a:cs typeface="Arial"/>
              </a:rPr>
              <a:t>и</a:t>
            </a:r>
            <a:r>
              <a:rPr sz="2800" b="1" spc="-5" dirty="0">
                <a:latin typeface="Arial"/>
                <a:cs typeface="Arial"/>
              </a:rPr>
              <a:t> </a:t>
            </a:r>
            <a:r>
              <a:rPr sz="2800" b="1" spc="25" dirty="0">
                <a:latin typeface="Arial"/>
                <a:cs typeface="Arial"/>
              </a:rPr>
              <a:t>поражения </a:t>
            </a:r>
            <a:r>
              <a:rPr sz="2800" b="1" spc="30" dirty="0">
                <a:latin typeface="Arial"/>
                <a:cs typeface="Arial"/>
              </a:rPr>
              <a:t> </a:t>
            </a:r>
            <a:r>
              <a:rPr sz="2800" b="1" spc="-35" dirty="0">
                <a:latin typeface="Arial"/>
                <a:cs typeface="Arial"/>
              </a:rPr>
              <a:t>огневых</a:t>
            </a:r>
            <a:r>
              <a:rPr sz="2800" b="1" spc="-25" dirty="0">
                <a:latin typeface="Arial"/>
                <a:cs typeface="Arial"/>
              </a:rPr>
              <a:t> </a:t>
            </a:r>
            <a:r>
              <a:rPr sz="2800" b="1" spc="5" dirty="0">
                <a:latin typeface="Arial"/>
                <a:cs typeface="Arial"/>
              </a:rPr>
              <a:t>средств</a:t>
            </a:r>
            <a:r>
              <a:rPr sz="2800" b="1" spc="-20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противника.</a:t>
            </a:r>
            <a:endParaRPr sz="2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950">
              <a:latin typeface="Arial"/>
              <a:cs typeface="Arial"/>
            </a:endParaRPr>
          </a:p>
          <a:p>
            <a:pPr marL="12700" marR="5080" indent="197485">
              <a:lnSpc>
                <a:spcPct val="101200"/>
              </a:lnSpc>
            </a:pPr>
            <a:r>
              <a:rPr sz="2800" b="1" spc="60" dirty="0">
                <a:latin typeface="Arial"/>
                <a:cs typeface="Arial"/>
              </a:rPr>
              <a:t>-Для </a:t>
            </a:r>
            <a:r>
              <a:rPr sz="2800" b="1" spc="25" dirty="0">
                <a:latin typeface="Arial"/>
                <a:cs typeface="Arial"/>
              </a:rPr>
              <a:t>поражения </a:t>
            </a:r>
            <a:r>
              <a:rPr sz="2800" b="1" dirty="0">
                <a:latin typeface="Arial"/>
                <a:cs typeface="Arial"/>
              </a:rPr>
              <a:t>противника </a:t>
            </a:r>
            <a:r>
              <a:rPr sz="2800" b="1" spc="5" dirty="0">
                <a:latin typeface="Arial"/>
                <a:cs typeface="Arial"/>
              </a:rPr>
              <a:t> </a:t>
            </a:r>
            <a:r>
              <a:rPr sz="2800" b="1" spc="-95" dirty="0">
                <a:latin typeface="Arial"/>
                <a:cs typeface="Arial"/>
              </a:rPr>
              <a:t>в</a:t>
            </a:r>
            <a:r>
              <a:rPr sz="2800" b="1" spc="-20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рукопашном</a:t>
            </a:r>
            <a:r>
              <a:rPr sz="2800" b="1" spc="-15" dirty="0">
                <a:latin typeface="Arial"/>
                <a:cs typeface="Arial"/>
              </a:rPr>
              <a:t> </a:t>
            </a:r>
            <a:r>
              <a:rPr sz="2800" b="1" spc="-30" dirty="0">
                <a:latin typeface="Arial"/>
                <a:cs typeface="Arial"/>
              </a:rPr>
              <a:t>бою</a:t>
            </a:r>
            <a:r>
              <a:rPr sz="2800" b="1" spc="-20" dirty="0">
                <a:latin typeface="Arial"/>
                <a:cs typeface="Arial"/>
              </a:rPr>
              <a:t> </a:t>
            </a:r>
            <a:r>
              <a:rPr sz="2800" b="1" spc="204" dirty="0">
                <a:latin typeface="Arial"/>
                <a:cs typeface="Arial"/>
              </a:rPr>
              <a:t>к</a:t>
            </a:r>
            <a:r>
              <a:rPr sz="2800" b="1" spc="-15" dirty="0">
                <a:latin typeface="Arial"/>
                <a:cs typeface="Arial"/>
              </a:rPr>
              <a:t> </a:t>
            </a:r>
            <a:r>
              <a:rPr sz="2800" b="1" spc="-5" dirty="0">
                <a:latin typeface="Arial"/>
                <a:cs typeface="Arial"/>
              </a:rPr>
              <a:t>автомату </a:t>
            </a:r>
            <a:r>
              <a:rPr sz="2800" b="1" spc="-765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присоединяется</a:t>
            </a:r>
            <a:r>
              <a:rPr sz="2800" b="1" spc="-20" dirty="0">
                <a:latin typeface="Arial"/>
                <a:cs typeface="Arial"/>
              </a:rPr>
              <a:t> </a:t>
            </a:r>
            <a:r>
              <a:rPr sz="2800" b="1" spc="50" dirty="0">
                <a:latin typeface="Arial"/>
                <a:cs typeface="Arial"/>
              </a:rPr>
              <a:t>штык-нож.</a:t>
            </a:r>
            <a:endParaRPr sz="28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822192" y="1362689"/>
            <a:ext cx="5305920" cy="432764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74822" y="523347"/>
            <a:ext cx="49460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20" dirty="0">
                <a:solidFill>
                  <a:srgbClr val="232323"/>
                </a:solidFill>
                <a:latin typeface="Arial"/>
                <a:cs typeface="Arial"/>
              </a:rPr>
              <a:t>2.2.</a:t>
            </a:r>
            <a:r>
              <a:rPr sz="2400" b="1" spc="-70" dirty="0">
                <a:solidFill>
                  <a:srgbClr val="232323"/>
                </a:solidFill>
                <a:latin typeface="Arial"/>
                <a:cs typeface="Arial"/>
              </a:rPr>
              <a:t> </a:t>
            </a:r>
            <a:r>
              <a:rPr sz="2400" b="1" spc="-35" dirty="0">
                <a:solidFill>
                  <a:srgbClr val="232323"/>
                </a:solidFill>
                <a:latin typeface="Arial"/>
                <a:cs typeface="Arial"/>
              </a:rPr>
              <a:t>Автомат</a:t>
            </a:r>
            <a:r>
              <a:rPr sz="2400" b="1" spc="-70" dirty="0">
                <a:solidFill>
                  <a:srgbClr val="232323"/>
                </a:solidFill>
                <a:latin typeface="Arial"/>
                <a:cs typeface="Arial"/>
              </a:rPr>
              <a:t> </a:t>
            </a:r>
            <a:r>
              <a:rPr sz="2400" b="1" spc="5" dirty="0">
                <a:solidFill>
                  <a:srgbClr val="232323"/>
                </a:solidFill>
                <a:latin typeface="Arial"/>
                <a:cs typeface="Arial"/>
              </a:rPr>
              <a:t>Калашникова</a:t>
            </a:r>
            <a:r>
              <a:rPr sz="2400" b="1" spc="-70" dirty="0">
                <a:solidFill>
                  <a:srgbClr val="232323"/>
                </a:solidFill>
                <a:latin typeface="Arial"/>
                <a:cs typeface="Arial"/>
              </a:rPr>
              <a:t> </a:t>
            </a:r>
            <a:r>
              <a:rPr sz="2400" b="1" spc="45" dirty="0">
                <a:solidFill>
                  <a:srgbClr val="232323"/>
                </a:solidFill>
                <a:latin typeface="Arial"/>
                <a:cs typeface="Arial"/>
              </a:rPr>
              <a:t>АК-12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87522" y="951437"/>
            <a:ext cx="11631295" cy="0"/>
          </a:xfrm>
          <a:custGeom>
            <a:avLst/>
            <a:gdLst/>
            <a:ahLst/>
            <a:cxnLst/>
            <a:rect l="l" t="t" r="r" b="b"/>
            <a:pathLst>
              <a:path w="11631295">
                <a:moveTo>
                  <a:pt x="0" y="0"/>
                </a:moveTo>
                <a:lnTo>
                  <a:pt x="1163116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674822" y="3824308"/>
            <a:ext cx="5029835" cy="2524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639445">
              <a:lnSpc>
                <a:spcPct val="113900"/>
              </a:lnSpc>
              <a:spcBef>
                <a:spcPts val="100"/>
              </a:spcBef>
            </a:pPr>
            <a:r>
              <a:rPr sz="3600" b="1" spc="-5" dirty="0">
                <a:solidFill>
                  <a:srgbClr val="232323"/>
                </a:solidFill>
                <a:latin typeface="Georgia"/>
                <a:cs typeface="Georgia"/>
              </a:rPr>
              <a:t>Какие</a:t>
            </a:r>
            <a:r>
              <a:rPr sz="3600" b="1" spc="-50" dirty="0">
                <a:solidFill>
                  <a:srgbClr val="232323"/>
                </a:solidFill>
                <a:latin typeface="Georgia"/>
                <a:cs typeface="Georgia"/>
              </a:rPr>
              <a:t> </a:t>
            </a:r>
            <a:r>
              <a:rPr sz="3600" b="1" spc="-5" dirty="0">
                <a:solidFill>
                  <a:srgbClr val="232323"/>
                </a:solidFill>
                <a:latin typeface="Georgia"/>
                <a:cs typeface="Georgia"/>
              </a:rPr>
              <a:t>изменения </a:t>
            </a:r>
            <a:r>
              <a:rPr sz="3600" b="1" spc="-900" dirty="0">
                <a:solidFill>
                  <a:srgbClr val="232323"/>
                </a:solidFill>
                <a:latin typeface="Georgia"/>
                <a:cs typeface="Georgia"/>
              </a:rPr>
              <a:t> </a:t>
            </a:r>
            <a:r>
              <a:rPr sz="3600" b="1" spc="-5" dirty="0">
                <a:solidFill>
                  <a:srgbClr val="232323"/>
                </a:solidFill>
                <a:latin typeface="Georgia"/>
                <a:cs typeface="Georgia"/>
              </a:rPr>
              <a:t>были</a:t>
            </a:r>
            <a:r>
              <a:rPr sz="3600" b="1" spc="-15" dirty="0">
                <a:solidFill>
                  <a:srgbClr val="232323"/>
                </a:solidFill>
                <a:latin typeface="Georgia"/>
                <a:cs typeface="Georgia"/>
              </a:rPr>
              <a:t> </a:t>
            </a:r>
            <a:r>
              <a:rPr sz="3600" b="1" spc="-5" dirty="0">
                <a:solidFill>
                  <a:srgbClr val="232323"/>
                </a:solidFill>
                <a:latin typeface="Georgia"/>
                <a:cs typeface="Georgia"/>
              </a:rPr>
              <a:t>внесены</a:t>
            </a:r>
            <a:r>
              <a:rPr sz="3600" b="1" spc="-10" dirty="0">
                <a:solidFill>
                  <a:srgbClr val="232323"/>
                </a:solidFill>
                <a:latin typeface="Georgia"/>
                <a:cs typeface="Georgia"/>
              </a:rPr>
              <a:t> </a:t>
            </a:r>
            <a:r>
              <a:rPr sz="3600" b="1" dirty="0">
                <a:solidFill>
                  <a:srgbClr val="232323"/>
                </a:solidFill>
                <a:latin typeface="Georgia"/>
                <a:cs typeface="Georgia"/>
              </a:rPr>
              <a:t>в</a:t>
            </a:r>
            <a:endParaRPr sz="3600">
              <a:latin typeface="Georgia"/>
              <a:cs typeface="Georgia"/>
            </a:endParaRPr>
          </a:p>
          <a:p>
            <a:pPr marL="12700" marR="5080">
              <a:lnSpc>
                <a:spcPct val="113900"/>
              </a:lnSpc>
            </a:pPr>
            <a:r>
              <a:rPr sz="3600" b="1" spc="-5" dirty="0">
                <a:solidFill>
                  <a:srgbClr val="232323"/>
                </a:solidFill>
                <a:latin typeface="Georgia"/>
                <a:cs typeface="Georgia"/>
              </a:rPr>
              <a:t>АК-12</a:t>
            </a:r>
            <a:r>
              <a:rPr sz="3600" b="1" spc="-25" dirty="0">
                <a:solidFill>
                  <a:srgbClr val="232323"/>
                </a:solidFill>
                <a:latin typeface="Georgia"/>
                <a:cs typeface="Georgia"/>
              </a:rPr>
              <a:t> </a:t>
            </a:r>
            <a:r>
              <a:rPr sz="3600" b="1" spc="-5" dirty="0">
                <a:solidFill>
                  <a:srgbClr val="232323"/>
                </a:solidFill>
                <a:latin typeface="Georgia"/>
                <a:cs typeface="Georgia"/>
              </a:rPr>
              <a:t>по</a:t>
            </a:r>
            <a:r>
              <a:rPr sz="3600" b="1" spc="-30" dirty="0">
                <a:solidFill>
                  <a:srgbClr val="232323"/>
                </a:solidFill>
                <a:latin typeface="Georgia"/>
                <a:cs typeface="Georgia"/>
              </a:rPr>
              <a:t> </a:t>
            </a:r>
            <a:r>
              <a:rPr sz="3600" b="1" spc="-5" dirty="0">
                <a:solidFill>
                  <a:srgbClr val="232323"/>
                </a:solidFill>
                <a:latin typeface="Georgia"/>
                <a:cs typeface="Georgia"/>
              </a:rPr>
              <a:t>сравнению </a:t>
            </a:r>
            <a:r>
              <a:rPr sz="3600" b="1" spc="-900" dirty="0">
                <a:solidFill>
                  <a:srgbClr val="232323"/>
                </a:solidFill>
                <a:latin typeface="Georgia"/>
                <a:cs typeface="Georgia"/>
              </a:rPr>
              <a:t> </a:t>
            </a:r>
            <a:r>
              <a:rPr sz="3600" b="1" dirty="0">
                <a:solidFill>
                  <a:srgbClr val="232323"/>
                </a:solidFill>
                <a:latin typeface="Georgia"/>
                <a:cs typeface="Georgia"/>
              </a:rPr>
              <a:t>с</a:t>
            </a:r>
            <a:r>
              <a:rPr sz="3600" b="1" spc="-5" dirty="0">
                <a:solidFill>
                  <a:srgbClr val="232323"/>
                </a:solidFill>
                <a:latin typeface="Georgia"/>
                <a:cs typeface="Georgia"/>
              </a:rPr>
              <a:t> </a:t>
            </a:r>
            <a:r>
              <a:rPr sz="3600" b="1" dirty="0">
                <a:solidFill>
                  <a:srgbClr val="232323"/>
                </a:solidFill>
                <a:latin typeface="Georgia"/>
                <a:cs typeface="Georgia"/>
              </a:rPr>
              <a:t>АК-74?</a:t>
            </a:r>
            <a:endParaRPr sz="3600">
              <a:latin typeface="Georgia"/>
              <a:cs typeface="Georgia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12947" y="3526726"/>
            <a:ext cx="6298495" cy="417805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501384" y="5103009"/>
            <a:ext cx="6269142" cy="3464996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698995" y="1748661"/>
            <a:ext cx="5327650" cy="5808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100" b="1" spc="25" dirty="0">
                <a:latin typeface="Arial"/>
                <a:cs typeface="Arial"/>
              </a:rPr>
              <a:t>Назначение</a:t>
            </a:r>
            <a:r>
              <a:rPr sz="3100" b="1" spc="-25" dirty="0">
                <a:latin typeface="Arial"/>
                <a:cs typeface="Arial"/>
              </a:rPr>
              <a:t> </a:t>
            </a:r>
            <a:r>
              <a:rPr sz="3100" b="1" spc="45" dirty="0">
                <a:latin typeface="Arial"/>
                <a:cs typeface="Arial"/>
              </a:rPr>
              <a:t>АК-12:</a:t>
            </a:r>
            <a:endParaRPr sz="3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3300">
              <a:latin typeface="Arial"/>
              <a:cs typeface="Arial"/>
            </a:endParaRPr>
          </a:p>
          <a:p>
            <a:pPr marL="12700" marR="58419" indent="437515">
              <a:lnSpc>
                <a:spcPct val="102200"/>
              </a:lnSpc>
              <a:buChar char="-"/>
              <a:tabLst>
                <a:tab pos="713105" algn="l"/>
              </a:tabLst>
            </a:pPr>
            <a:r>
              <a:rPr sz="3100" spc="130" dirty="0">
                <a:latin typeface="Trebuchet MS"/>
                <a:cs typeface="Trebuchet MS"/>
              </a:rPr>
              <a:t>Может </a:t>
            </a:r>
            <a:r>
              <a:rPr sz="3100" spc="70" dirty="0">
                <a:latin typeface="Trebuchet MS"/>
                <a:cs typeface="Trebuchet MS"/>
              </a:rPr>
              <a:t>использоваться </a:t>
            </a:r>
            <a:r>
              <a:rPr sz="3100" spc="75" dirty="0">
                <a:latin typeface="Trebuchet MS"/>
                <a:cs typeface="Trebuchet MS"/>
              </a:rPr>
              <a:t> </a:t>
            </a:r>
            <a:r>
              <a:rPr sz="3100" spc="45" dirty="0">
                <a:latin typeface="Trebuchet MS"/>
                <a:cs typeface="Trebuchet MS"/>
              </a:rPr>
              <a:t>как </a:t>
            </a:r>
            <a:r>
              <a:rPr sz="3100" spc="20" dirty="0">
                <a:latin typeface="Trebuchet MS"/>
                <a:cs typeface="Trebuchet MS"/>
              </a:rPr>
              <a:t>для </a:t>
            </a:r>
            <a:r>
              <a:rPr sz="3100" spc="45" dirty="0">
                <a:latin typeface="Trebuchet MS"/>
                <a:cs typeface="Trebuchet MS"/>
              </a:rPr>
              <a:t>обычной </a:t>
            </a:r>
            <a:r>
              <a:rPr sz="3100" spc="20" dirty="0">
                <a:latin typeface="Trebuchet MS"/>
                <a:cs typeface="Trebuchet MS"/>
              </a:rPr>
              <a:t>стрельбы, </a:t>
            </a:r>
            <a:r>
              <a:rPr sz="3100" spc="-919" dirty="0">
                <a:latin typeface="Trebuchet MS"/>
                <a:cs typeface="Trebuchet MS"/>
              </a:rPr>
              <a:t> </a:t>
            </a:r>
            <a:r>
              <a:rPr sz="3100" spc="45" dirty="0">
                <a:latin typeface="Trebuchet MS"/>
                <a:cs typeface="Trebuchet MS"/>
              </a:rPr>
              <a:t>так </a:t>
            </a:r>
            <a:r>
              <a:rPr sz="3100" spc="-20" dirty="0">
                <a:latin typeface="Trebuchet MS"/>
                <a:cs typeface="Trebuchet MS"/>
              </a:rPr>
              <a:t>и </a:t>
            </a:r>
            <a:r>
              <a:rPr sz="3100" spc="20" dirty="0">
                <a:latin typeface="Trebuchet MS"/>
                <a:cs typeface="Trebuchet MS"/>
              </a:rPr>
              <a:t>для </a:t>
            </a:r>
            <a:r>
              <a:rPr sz="3100" spc="25" dirty="0">
                <a:latin typeface="Trebuchet MS"/>
                <a:cs typeface="Trebuchet MS"/>
              </a:rPr>
              <a:t> </a:t>
            </a:r>
            <a:r>
              <a:rPr sz="3100" spc="40" dirty="0">
                <a:latin typeface="Trebuchet MS"/>
                <a:cs typeface="Trebuchet MS"/>
              </a:rPr>
              <a:t>специализированных</a:t>
            </a:r>
            <a:r>
              <a:rPr sz="3100" spc="-80" dirty="0">
                <a:latin typeface="Trebuchet MS"/>
                <a:cs typeface="Trebuchet MS"/>
              </a:rPr>
              <a:t> </a:t>
            </a:r>
            <a:r>
              <a:rPr sz="3100" spc="5" dirty="0">
                <a:latin typeface="Trebuchet MS"/>
                <a:cs typeface="Trebuchet MS"/>
              </a:rPr>
              <a:t>задач, </a:t>
            </a:r>
            <a:r>
              <a:rPr sz="3100" spc="-919" dirty="0">
                <a:latin typeface="Trebuchet MS"/>
                <a:cs typeface="Trebuchet MS"/>
              </a:rPr>
              <a:t> </a:t>
            </a:r>
            <a:r>
              <a:rPr sz="3100" spc="25" dirty="0">
                <a:latin typeface="Trebuchet MS"/>
                <a:cs typeface="Trebuchet MS"/>
              </a:rPr>
              <a:t>таких</a:t>
            </a:r>
            <a:r>
              <a:rPr sz="3100" spc="-95" dirty="0">
                <a:latin typeface="Trebuchet MS"/>
                <a:cs typeface="Trebuchet MS"/>
              </a:rPr>
              <a:t> </a:t>
            </a:r>
            <a:r>
              <a:rPr sz="3100" spc="45" dirty="0">
                <a:latin typeface="Trebuchet MS"/>
                <a:cs typeface="Trebuchet MS"/>
              </a:rPr>
              <a:t>как</a:t>
            </a:r>
            <a:r>
              <a:rPr sz="3100" spc="-90" dirty="0">
                <a:latin typeface="Trebuchet MS"/>
                <a:cs typeface="Trebuchet MS"/>
              </a:rPr>
              <a:t> </a:t>
            </a:r>
            <a:r>
              <a:rPr sz="3100" spc="20" dirty="0">
                <a:latin typeface="Trebuchet MS"/>
                <a:cs typeface="Trebuchet MS"/>
              </a:rPr>
              <a:t>ночные</a:t>
            </a:r>
            <a:r>
              <a:rPr sz="3100" spc="-90" dirty="0">
                <a:latin typeface="Trebuchet MS"/>
                <a:cs typeface="Trebuchet MS"/>
              </a:rPr>
              <a:t> </a:t>
            </a:r>
            <a:r>
              <a:rPr sz="3100" dirty="0">
                <a:latin typeface="Trebuchet MS"/>
                <a:cs typeface="Trebuchet MS"/>
              </a:rPr>
              <a:t>операции.</a:t>
            </a:r>
            <a:endParaRPr sz="31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Font typeface="Trebuchet MS"/>
              <a:buChar char="-"/>
            </a:pPr>
            <a:endParaRPr sz="3250">
              <a:latin typeface="Trebuchet MS"/>
              <a:cs typeface="Trebuchet MS"/>
            </a:endParaRPr>
          </a:p>
          <a:p>
            <a:pPr marL="12700" marR="5080" indent="437515">
              <a:lnSpc>
                <a:spcPct val="102200"/>
              </a:lnSpc>
              <a:buChar char="-"/>
              <a:tabLst>
                <a:tab pos="713105" algn="l"/>
              </a:tabLst>
            </a:pPr>
            <a:r>
              <a:rPr sz="3100" spc="85" dirty="0">
                <a:latin typeface="Trebuchet MS"/>
                <a:cs typeface="Trebuchet MS"/>
              </a:rPr>
              <a:t>Оснащен</a:t>
            </a:r>
            <a:r>
              <a:rPr sz="3100" spc="-110" dirty="0">
                <a:latin typeface="Trebuchet MS"/>
                <a:cs typeface="Trebuchet MS"/>
              </a:rPr>
              <a:t> </a:t>
            </a:r>
            <a:r>
              <a:rPr sz="3100" spc="35" dirty="0">
                <a:latin typeface="Trebuchet MS"/>
                <a:cs typeface="Trebuchet MS"/>
              </a:rPr>
              <a:t>современными </a:t>
            </a:r>
            <a:r>
              <a:rPr sz="3100" spc="-919" dirty="0">
                <a:latin typeface="Trebuchet MS"/>
                <a:cs typeface="Trebuchet MS"/>
              </a:rPr>
              <a:t> </a:t>
            </a:r>
            <a:r>
              <a:rPr sz="3100" spc="20" dirty="0">
                <a:latin typeface="Trebuchet MS"/>
                <a:cs typeface="Trebuchet MS"/>
              </a:rPr>
              <a:t>прицелами </a:t>
            </a:r>
            <a:r>
              <a:rPr sz="3100" spc="-20" dirty="0">
                <a:latin typeface="Trebuchet MS"/>
                <a:cs typeface="Trebuchet MS"/>
              </a:rPr>
              <a:t>и </a:t>
            </a:r>
            <a:r>
              <a:rPr sz="3100" spc="55" dirty="0">
                <a:latin typeface="Trebuchet MS"/>
                <a:cs typeface="Trebuchet MS"/>
              </a:rPr>
              <a:t>аксессуарами </a:t>
            </a:r>
            <a:r>
              <a:rPr sz="3100" spc="60" dirty="0">
                <a:latin typeface="Trebuchet MS"/>
                <a:cs typeface="Trebuchet MS"/>
              </a:rPr>
              <a:t> </a:t>
            </a:r>
            <a:r>
              <a:rPr sz="3100" spc="20" dirty="0">
                <a:latin typeface="Trebuchet MS"/>
                <a:cs typeface="Trebuchet MS"/>
              </a:rPr>
              <a:t>для </a:t>
            </a:r>
            <a:r>
              <a:rPr sz="3100" spc="30" dirty="0">
                <a:latin typeface="Trebuchet MS"/>
                <a:cs typeface="Trebuchet MS"/>
              </a:rPr>
              <a:t>повышения </a:t>
            </a:r>
            <a:r>
              <a:rPr sz="3100" spc="45" dirty="0">
                <a:latin typeface="Trebuchet MS"/>
                <a:cs typeface="Trebuchet MS"/>
              </a:rPr>
              <a:t>точности </a:t>
            </a:r>
            <a:r>
              <a:rPr sz="3100" spc="-20" dirty="0">
                <a:latin typeface="Trebuchet MS"/>
                <a:cs typeface="Trebuchet MS"/>
              </a:rPr>
              <a:t>и </a:t>
            </a:r>
            <a:r>
              <a:rPr sz="3100" spc="-15" dirty="0">
                <a:latin typeface="Trebuchet MS"/>
                <a:cs typeface="Trebuchet MS"/>
              </a:rPr>
              <a:t> </a:t>
            </a:r>
            <a:r>
              <a:rPr sz="3100" spc="65" dirty="0">
                <a:latin typeface="Trebuchet MS"/>
                <a:cs typeface="Trebuchet MS"/>
              </a:rPr>
              <a:t>удобства</a:t>
            </a:r>
            <a:r>
              <a:rPr sz="3100" spc="-80" dirty="0">
                <a:latin typeface="Trebuchet MS"/>
                <a:cs typeface="Trebuchet MS"/>
              </a:rPr>
              <a:t> </a:t>
            </a:r>
            <a:r>
              <a:rPr sz="3100" spc="30" dirty="0">
                <a:latin typeface="Trebuchet MS"/>
                <a:cs typeface="Trebuchet MS"/>
              </a:rPr>
              <a:t>использования.</a:t>
            </a:r>
            <a:endParaRPr sz="3100">
              <a:latin typeface="Trebuchet MS"/>
              <a:cs typeface="Trebuchet MS"/>
            </a:endParaRP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501384" y="380325"/>
            <a:ext cx="6153395" cy="409204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74822" y="523347"/>
            <a:ext cx="973010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20" dirty="0">
                <a:solidFill>
                  <a:srgbClr val="232323"/>
                </a:solidFill>
                <a:latin typeface="Arial"/>
                <a:cs typeface="Arial"/>
              </a:rPr>
              <a:t>2.2.</a:t>
            </a:r>
            <a:r>
              <a:rPr sz="2400" b="1" spc="-45" dirty="0">
                <a:solidFill>
                  <a:srgbClr val="232323"/>
                </a:solidFill>
                <a:latin typeface="Arial"/>
                <a:cs typeface="Arial"/>
              </a:rPr>
              <a:t> </a:t>
            </a:r>
            <a:r>
              <a:rPr sz="2400" b="1" spc="-40" dirty="0">
                <a:solidFill>
                  <a:srgbClr val="232323"/>
                </a:solidFill>
                <a:latin typeface="Arial"/>
                <a:cs typeface="Arial"/>
              </a:rPr>
              <a:t>Современные</a:t>
            </a:r>
            <a:r>
              <a:rPr sz="2400" b="1" spc="-45" dirty="0">
                <a:solidFill>
                  <a:srgbClr val="232323"/>
                </a:solidFill>
                <a:latin typeface="Arial"/>
                <a:cs typeface="Arial"/>
              </a:rPr>
              <a:t> </a:t>
            </a:r>
            <a:r>
              <a:rPr sz="2400" b="1" spc="-100" dirty="0">
                <a:solidFill>
                  <a:srgbClr val="232323"/>
                </a:solidFill>
                <a:latin typeface="Arial"/>
                <a:cs typeface="Arial"/>
              </a:rPr>
              <a:t>виды</a:t>
            </a:r>
            <a:r>
              <a:rPr sz="2400" b="1" spc="-45" dirty="0">
                <a:solidFill>
                  <a:srgbClr val="232323"/>
                </a:solidFill>
                <a:latin typeface="Arial"/>
                <a:cs typeface="Arial"/>
              </a:rPr>
              <a:t> </a:t>
            </a:r>
            <a:r>
              <a:rPr sz="2400" b="1" spc="-15" dirty="0">
                <a:solidFill>
                  <a:srgbClr val="232323"/>
                </a:solidFill>
                <a:latin typeface="Arial"/>
                <a:cs typeface="Arial"/>
              </a:rPr>
              <a:t>короткоствольного</a:t>
            </a:r>
            <a:r>
              <a:rPr sz="2400" b="1" spc="-45" dirty="0">
                <a:solidFill>
                  <a:srgbClr val="232323"/>
                </a:solidFill>
                <a:latin typeface="Arial"/>
                <a:cs typeface="Arial"/>
              </a:rPr>
              <a:t> </a:t>
            </a:r>
            <a:r>
              <a:rPr sz="2400" b="1" spc="-5" dirty="0">
                <a:solidFill>
                  <a:srgbClr val="232323"/>
                </a:solidFill>
                <a:latin typeface="Arial"/>
                <a:cs typeface="Arial"/>
              </a:rPr>
              <a:t>стрелкового</a:t>
            </a:r>
            <a:r>
              <a:rPr sz="2400" b="1" spc="-40" dirty="0">
                <a:solidFill>
                  <a:srgbClr val="232323"/>
                </a:solidFill>
                <a:latin typeface="Arial"/>
                <a:cs typeface="Arial"/>
              </a:rPr>
              <a:t> </a:t>
            </a:r>
            <a:r>
              <a:rPr sz="2400" b="1" spc="-10" dirty="0">
                <a:solidFill>
                  <a:srgbClr val="232323"/>
                </a:solidFill>
                <a:latin typeface="Arial"/>
                <a:cs typeface="Arial"/>
              </a:rPr>
              <a:t>оружия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87522" y="951437"/>
            <a:ext cx="11631295" cy="0"/>
          </a:xfrm>
          <a:custGeom>
            <a:avLst/>
            <a:gdLst/>
            <a:ahLst/>
            <a:cxnLst/>
            <a:rect l="l" t="t" r="r" b="b"/>
            <a:pathLst>
              <a:path w="11631295">
                <a:moveTo>
                  <a:pt x="0" y="0"/>
                </a:moveTo>
                <a:lnTo>
                  <a:pt x="1163116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084171" y="2763805"/>
            <a:ext cx="5453380" cy="1463040"/>
          </a:xfrm>
          <a:prstGeom prst="rect">
            <a:avLst/>
          </a:prstGeom>
        </p:spPr>
        <p:txBody>
          <a:bodyPr vert="horz" wrap="square" lIns="0" tIns="1905" rIns="0" bIns="0" rtlCol="0">
            <a:spAutoFit/>
          </a:bodyPr>
          <a:lstStyle/>
          <a:p>
            <a:pPr marL="12700" marR="5080">
              <a:lnSpc>
                <a:spcPct val="102200"/>
              </a:lnSpc>
              <a:spcBef>
                <a:spcPts val="15"/>
              </a:spcBef>
            </a:pPr>
            <a:r>
              <a:rPr sz="3100" spc="125" dirty="0">
                <a:solidFill>
                  <a:srgbClr val="000000"/>
                </a:solidFill>
              </a:rPr>
              <a:t>Какие </a:t>
            </a:r>
            <a:r>
              <a:rPr sz="3100" spc="-105" dirty="0">
                <a:solidFill>
                  <a:srgbClr val="000000"/>
                </a:solidFill>
              </a:rPr>
              <a:t>виды </a:t>
            </a:r>
            <a:r>
              <a:rPr sz="3100" spc="-100" dirty="0">
                <a:solidFill>
                  <a:srgbClr val="000000"/>
                </a:solidFill>
              </a:rPr>
              <a:t> </a:t>
            </a:r>
            <a:r>
              <a:rPr sz="3100" spc="10" dirty="0">
                <a:solidFill>
                  <a:srgbClr val="000000"/>
                </a:solidFill>
              </a:rPr>
              <a:t>короткоствольного</a:t>
            </a:r>
            <a:r>
              <a:rPr sz="3100" spc="-5" dirty="0">
                <a:solidFill>
                  <a:srgbClr val="000000"/>
                </a:solidFill>
              </a:rPr>
              <a:t> </a:t>
            </a:r>
            <a:r>
              <a:rPr sz="3100" spc="20" dirty="0">
                <a:solidFill>
                  <a:srgbClr val="000000"/>
                </a:solidFill>
              </a:rPr>
              <a:t>оружия </a:t>
            </a:r>
            <a:r>
              <a:rPr sz="3100" spc="-850" dirty="0">
                <a:solidFill>
                  <a:srgbClr val="000000"/>
                </a:solidFill>
              </a:rPr>
              <a:t> </a:t>
            </a:r>
            <a:r>
              <a:rPr sz="3100" spc="-20" dirty="0">
                <a:solidFill>
                  <a:srgbClr val="000000"/>
                </a:solidFill>
              </a:rPr>
              <a:t>вам</a:t>
            </a:r>
            <a:r>
              <a:rPr sz="3100" spc="-5" dirty="0">
                <a:solidFill>
                  <a:srgbClr val="000000"/>
                </a:solidFill>
              </a:rPr>
              <a:t> </a:t>
            </a:r>
            <a:r>
              <a:rPr sz="3100" spc="-35" dirty="0">
                <a:solidFill>
                  <a:srgbClr val="000000"/>
                </a:solidFill>
              </a:rPr>
              <a:t>известны?</a:t>
            </a:r>
            <a:endParaRPr sz="3100"/>
          </a:p>
        </p:txBody>
      </p:sp>
      <p:sp>
        <p:nvSpPr>
          <p:cNvPr id="5" name="object 5"/>
          <p:cNvSpPr txBox="1"/>
          <p:nvPr/>
        </p:nvSpPr>
        <p:spPr>
          <a:xfrm>
            <a:off x="1084171" y="4694205"/>
            <a:ext cx="5459730" cy="2910840"/>
          </a:xfrm>
          <a:prstGeom prst="rect">
            <a:avLst/>
          </a:prstGeom>
        </p:spPr>
        <p:txBody>
          <a:bodyPr vert="horz" wrap="square" lIns="0" tIns="1905" rIns="0" bIns="0" rtlCol="0">
            <a:spAutoFit/>
          </a:bodyPr>
          <a:lstStyle/>
          <a:p>
            <a:pPr marL="12700" marR="5080">
              <a:lnSpc>
                <a:spcPct val="102200"/>
              </a:lnSpc>
              <a:spcBef>
                <a:spcPts val="15"/>
              </a:spcBef>
            </a:pPr>
            <a:r>
              <a:rPr sz="3100" b="1" spc="-120" dirty="0">
                <a:latin typeface="Arial"/>
                <a:cs typeface="Arial"/>
              </a:rPr>
              <a:t>А</a:t>
            </a:r>
            <a:r>
              <a:rPr sz="3100" b="1" spc="-10" dirty="0">
                <a:latin typeface="Arial"/>
                <a:cs typeface="Arial"/>
              </a:rPr>
              <a:t> </a:t>
            </a:r>
            <a:r>
              <a:rPr sz="3100" b="1" spc="-105" dirty="0">
                <a:latin typeface="Arial"/>
                <a:cs typeface="Arial"/>
              </a:rPr>
              <a:t>в</a:t>
            </a:r>
            <a:r>
              <a:rPr sz="3100" b="1" spc="-5" dirty="0">
                <a:latin typeface="Arial"/>
                <a:cs typeface="Arial"/>
              </a:rPr>
              <a:t> </a:t>
            </a:r>
            <a:r>
              <a:rPr sz="3100" b="1" spc="5" dirty="0">
                <a:latin typeface="Arial"/>
                <a:cs typeface="Arial"/>
              </a:rPr>
              <a:t>чем</a:t>
            </a:r>
            <a:r>
              <a:rPr sz="3100" b="1" spc="-5" dirty="0">
                <a:latin typeface="Arial"/>
                <a:cs typeface="Arial"/>
              </a:rPr>
              <a:t> </a:t>
            </a:r>
            <a:r>
              <a:rPr sz="3100" b="1" spc="-55" dirty="0">
                <a:latin typeface="Arial"/>
                <a:cs typeface="Arial"/>
              </a:rPr>
              <a:t>их</a:t>
            </a:r>
            <a:r>
              <a:rPr sz="3100" b="1" spc="-5" dirty="0">
                <a:latin typeface="Arial"/>
                <a:cs typeface="Arial"/>
              </a:rPr>
              <a:t> </a:t>
            </a:r>
            <a:r>
              <a:rPr sz="3100" b="1" spc="-40" dirty="0">
                <a:latin typeface="Arial"/>
                <a:cs typeface="Arial"/>
              </a:rPr>
              <a:t>отличие?</a:t>
            </a:r>
            <a:r>
              <a:rPr sz="3100" b="1" spc="-5" dirty="0">
                <a:latin typeface="Arial"/>
                <a:cs typeface="Arial"/>
              </a:rPr>
              <a:t> </a:t>
            </a:r>
            <a:r>
              <a:rPr sz="3100" b="1" spc="204" dirty="0">
                <a:latin typeface="Arial"/>
                <a:cs typeface="Arial"/>
              </a:rPr>
              <a:t>Как</a:t>
            </a:r>
            <a:r>
              <a:rPr sz="3100" b="1" spc="-5" dirty="0">
                <a:latin typeface="Arial"/>
                <a:cs typeface="Arial"/>
              </a:rPr>
              <a:t> </a:t>
            </a:r>
            <a:r>
              <a:rPr sz="3100" b="1" spc="-175" dirty="0">
                <a:latin typeface="Arial"/>
                <a:cs typeface="Arial"/>
              </a:rPr>
              <a:t>вы </a:t>
            </a:r>
            <a:r>
              <a:rPr sz="3100" b="1" spc="-844" dirty="0">
                <a:latin typeface="Arial"/>
                <a:cs typeface="Arial"/>
              </a:rPr>
              <a:t> </a:t>
            </a:r>
            <a:r>
              <a:rPr sz="3100" b="1" spc="5" dirty="0">
                <a:latin typeface="Arial"/>
                <a:cs typeface="Arial"/>
              </a:rPr>
              <a:t>думаете,</a:t>
            </a:r>
            <a:r>
              <a:rPr sz="3100" b="1" spc="-10" dirty="0">
                <a:latin typeface="Arial"/>
                <a:cs typeface="Arial"/>
              </a:rPr>
              <a:t> </a:t>
            </a:r>
            <a:r>
              <a:rPr sz="3100" b="1" spc="-25" dirty="0">
                <a:latin typeface="Arial"/>
                <a:cs typeface="Arial"/>
              </a:rPr>
              <a:t>почему</a:t>
            </a:r>
            <a:r>
              <a:rPr sz="3100" b="1" spc="-5" dirty="0">
                <a:latin typeface="Arial"/>
                <a:cs typeface="Arial"/>
              </a:rPr>
              <a:t> </a:t>
            </a:r>
            <a:r>
              <a:rPr sz="3100" b="1" spc="-30" dirty="0">
                <a:latin typeface="Arial"/>
                <a:cs typeface="Arial"/>
              </a:rPr>
              <a:t>они </a:t>
            </a:r>
            <a:r>
              <a:rPr sz="3100" b="1" spc="-25" dirty="0">
                <a:latin typeface="Arial"/>
                <a:cs typeface="Arial"/>
              </a:rPr>
              <a:t> </a:t>
            </a:r>
            <a:r>
              <a:rPr sz="3100" b="1" spc="-75" dirty="0">
                <a:latin typeface="Arial"/>
                <a:cs typeface="Arial"/>
              </a:rPr>
              <a:t>популярны</a:t>
            </a:r>
            <a:r>
              <a:rPr sz="3100" b="1" spc="-5" dirty="0">
                <a:latin typeface="Arial"/>
                <a:cs typeface="Arial"/>
              </a:rPr>
              <a:t> </a:t>
            </a:r>
            <a:r>
              <a:rPr sz="3100" b="1" spc="-105" dirty="0">
                <a:latin typeface="Arial"/>
                <a:cs typeface="Arial"/>
              </a:rPr>
              <a:t>в</a:t>
            </a:r>
            <a:r>
              <a:rPr sz="3100" b="1" spc="-5" dirty="0">
                <a:latin typeface="Arial"/>
                <a:cs typeface="Arial"/>
              </a:rPr>
              <a:t> </a:t>
            </a:r>
            <a:r>
              <a:rPr sz="3100" b="1" spc="-10" dirty="0">
                <a:latin typeface="Arial"/>
                <a:cs typeface="Arial"/>
              </a:rPr>
              <a:t>армии</a:t>
            </a:r>
            <a:r>
              <a:rPr sz="3100" b="1" spc="-5" dirty="0">
                <a:latin typeface="Arial"/>
                <a:cs typeface="Arial"/>
              </a:rPr>
              <a:t> </a:t>
            </a:r>
            <a:r>
              <a:rPr sz="3100" b="1" spc="-50" dirty="0">
                <a:latin typeface="Arial"/>
                <a:cs typeface="Arial"/>
              </a:rPr>
              <a:t>и </a:t>
            </a:r>
            <a:r>
              <a:rPr sz="3100" b="1" spc="-45" dirty="0">
                <a:latin typeface="Arial"/>
                <a:cs typeface="Arial"/>
              </a:rPr>
              <a:t> </a:t>
            </a:r>
            <a:r>
              <a:rPr sz="3100" b="1" spc="-70" dirty="0">
                <a:latin typeface="Arial"/>
                <a:cs typeface="Arial"/>
              </a:rPr>
              <a:t>полиции?</a:t>
            </a:r>
            <a:endParaRPr sz="3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33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3100" b="1" spc="-10" dirty="0">
                <a:latin typeface="Arial"/>
                <a:cs typeface="Arial"/>
              </a:rPr>
              <a:t>Почему</a:t>
            </a:r>
            <a:r>
              <a:rPr sz="3100" b="1" spc="-15" dirty="0">
                <a:latin typeface="Arial"/>
                <a:cs typeface="Arial"/>
              </a:rPr>
              <a:t> </a:t>
            </a:r>
            <a:r>
              <a:rPr sz="3100" b="1" spc="-30" dirty="0">
                <a:latin typeface="Arial"/>
                <a:cs typeface="Arial"/>
              </a:rPr>
              <a:t>они</a:t>
            </a:r>
            <a:r>
              <a:rPr sz="3100" b="1" spc="-10" dirty="0">
                <a:latin typeface="Arial"/>
                <a:cs typeface="Arial"/>
              </a:rPr>
              <a:t> </a:t>
            </a:r>
            <a:r>
              <a:rPr sz="3100" b="1" spc="-85" dirty="0">
                <a:latin typeface="Arial"/>
                <a:cs typeface="Arial"/>
              </a:rPr>
              <a:t>популярны?</a:t>
            </a:r>
            <a:endParaRPr sz="31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382346" y="2172790"/>
            <a:ext cx="4368800" cy="65024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74822" y="523347"/>
            <a:ext cx="57842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5" dirty="0">
                <a:solidFill>
                  <a:srgbClr val="232323"/>
                </a:solidFill>
                <a:latin typeface="Arial"/>
                <a:cs typeface="Arial"/>
              </a:rPr>
              <a:t>1.</a:t>
            </a:r>
            <a:r>
              <a:rPr sz="2400" b="1" spc="-50" dirty="0">
                <a:solidFill>
                  <a:srgbClr val="232323"/>
                </a:solidFill>
                <a:latin typeface="Arial"/>
                <a:cs typeface="Arial"/>
              </a:rPr>
              <a:t> </a:t>
            </a:r>
            <a:r>
              <a:rPr sz="2400" b="1" spc="20" dirty="0">
                <a:solidFill>
                  <a:srgbClr val="232323"/>
                </a:solidFill>
                <a:latin typeface="Arial"/>
                <a:cs typeface="Arial"/>
              </a:rPr>
              <a:t>СПС</a:t>
            </a:r>
            <a:r>
              <a:rPr sz="2400" b="1" spc="-45" dirty="0">
                <a:solidFill>
                  <a:srgbClr val="232323"/>
                </a:solidFill>
                <a:latin typeface="Arial"/>
                <a:cs typeface="Arial"/>
              </a:rPr>
              <a:t> </a:t>
            </a:r>
            <a:r>
              <a:rPr sz="2400" b="1" spc="-15" dirty="0">
                <a:solidFill>
                  <a:srgbClr val="232323"/>
                </a:solidFill>
                <a:latin typeface="Arial"/>
                <a:cs typeface="Arial"/>
              </a:rPr>
              <a:t>"Гюрза"</a:t>
            </a:r>
            <a:r>
              <a:rPr sz="2400" b="1" spc="-45" dirty="0">
                <a:solidFill>
                  <a:srgbClr val="232323"/>
                </a:solidFill>
                <a:latin typeface="Arial"/>
                <a:cs typeface="Arial"/>
              </a:rPr>
              <a:t> </a:t>
            </a:r>
            <a:r>
              <a:rPr sz="2400" b="1" spc="-30" dirty="0">
                <a:solidFill>
                  <a:srgbClr val="232323"/>
                </a:solidFill>
                <a:latin typeface="Arial"/>
                <a:cs typeface="Arial"/>
              </a:rPr>
              <a:t>(Пистолет</a:t>
            </a:r>
            <a:r>
              <a:rPr sz="2400" b="1" spc="-45" dirty="0">
                <a:solidFill>
                  <a:srgbClr val="232323"/>
                </a:solidFill>
                <a:latin typeface="Arial"/>
                <a:cs typeface="Arial"/>
              </a:rPr>
              <a:t> </a:t>
            </a:r>
            <a:r>
              <a:rPr sz="2400" b="1" spc="-20" dirty="0">
                <a:solidFill>
                  <a:srgbClr val="232323"/>
                </a:solidFill>
                <a:latin typeface="Arial"/>
                <a:cs typeface="Arial"/>
              </a:rPr>
              <a:t>Сердюкова)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87522" y="951437"/>
            <a:ext cx="11631295" cy="0"/>
          </a:xfrm>
          <a:custGeom>
            <a:avLst/>
            <a:gdLst/>
            <a:ahLst/>
            <a:cxnLst/>
            <a:rect l="l" t="t" r="r" b="b"/>
            <a:pathLst>
              <a:path w="11631295">
                <a:moveTo>
                  <a:pt x="0" y="0"/>
                </a:moveTo>
                <a:lnTo>
                  <a:pt x="1163116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7522" y="3012599"/>
            <a:ext cx="5219768" cy="4693847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073637" y="3313147"/>
            <a:ext cx="6505070" cy="393280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Words>225</Words>
  <Application>Microsoft Office PowerPoint</Application>
  <PresentationFormat>Произвольный</PresentationFormat>
  <Paragraphs>36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Georgia</vt:lpstr>
      <vt:lpstr>Segoe UI Symbol</vt:lpstr>
      <vt:lpstr>Trebuchet MS</vt:lpstr>
      <vt:lpstr>Office Theme</vt:lpstr>
      <vt:lpstr>Презентация PowerPoint</vt:lpstr>
      <vt:lpstr>Какие вы знаете  виды стрелкового  оружия?</vt:lpstr>
      <vt:lpstr>Сегодня мы  поговорим о  двух известных  автоматах —  АК-74 и АК-12.</vt:lpstr>
      <vt:lpstr>Презентация PowerPoint</vt:lpstr>
      <vt:lpstr>Назначение АК-74:</vt:lpstr>
      <vt:lpstr>Презентация PowerPoint</vt:lpstr>
      <vt:lpstr>Презентация PowerPoint</vt:lpstr>
      <vt:lpstr>Какие виды  короткоствольного оружия  вам известны?</vt:lpstr>
      <vt:lpstr>Презентация PowerPoint</vt:lpstr>
      <vt:lpstr>Презентация PowerPoint</vt:lpstr>
      <vt:lpstr>Презентация PowerPoint</vt:lpstr>
      <vt:lpstr>Презентация PowerPoint</vt:lpstr>
      <vt:lpstr>3. Практическая работа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 класс 10 урок Презентация</dc:title>
  <cp:lastModifiedBy>Учетная запись Майкрософт</cp:lastModifiedBy>
  <cp:revision>3</cp:revision>
  <dcterms:created xsi:type="dcterms:W3CDTF">2024-10-20T11:01:57Z</dcterms:created>
  <dcterms:modified xsi:type="dcterms:W3CDTF">2024-10-20T17:12:38Z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2024-10-19T00:00:00Z</vt:filetime>
  </property>
  <property fmtid="{D5CDD505-2E9C-101B-9397-08002B2CF9AE}" pid="3" name="Creator">
    <vt:lpwstr>Pages</vt:lpwstr>
  </property>
  <property fmtid="{D5CDD505-2E9C-101B-9397-08002B2CF9AE}" pid="4" name="LastSaved">
    <vt:filetime>2024-10-20T00:00:00Z</vt:filetime>
  </property>
</Properties>
</file>