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3" r:id="rId3"/>
    <p:sldId id="284" r:id="rId4"/>
    <p:sldId id="257" r:id="rId5"/>
    <p:sldId id="258" r:id="rId6"/>
    <p:sldId id="266" r:id="rId7"/>
    <p:sldId id="259" r:id="rId8"/>
    <p:sldId id="267" r:id="rId9"/>
    <p:sldId id="260" r:id="rId10"/>
    <p:sldId id="262" r:id="rId11"/>
    <p:sldId id="263" r:id="rId12"/>
    <p:sldId id="285" r:id="rId13"/>
    <p:sldId id="274" r:id="rId14"/>
    <p:sldId id="286" r:id="rId15"/>
    <p:sldId id="275" r:id="rId16"/>
    <p:sldId id="276" r:id="rId17"/>
    <p:sldId id="289" r:id="rId18"/>
    <p:sldId id="290" r:id="rId19"/>
    <p:sldId id="268" r:id="rId20"/>
    <p:sldId id="288" r:id="rId21"/>
    <p:sldId id="277" r:id="rId22"/>
    <p:sldId id="278" r:id="rId23"/>
    <p:sldId id="287" r:id="rId24"/>
    <p:sldId id="292" r:id="rId25"/>
    <p:sldId id="291" r:id="rId26"/>
    <p:sldId id="293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142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A3023-4D91-49FE-AF9F-52922E7F5DF8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3B14-FB43-4349-8994-2E4A936B1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947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A3023-4D91-49FE-AF9F-52922E7F5DF8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3B14-FB43-4349-8994-2E4A936B1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513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A3023-4D91-49FE-AF9F-52922E7F5DF8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3B14-FB43-4349-8994-2E4A936B1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30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A3023-4D91-49FE-AF9F-52922E7F5DF8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3B14-FB43-4349-8994-2E4A936B1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620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A3023-4D91-49FE-AF9F-52922E7F5DF8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3B14-FB43-4349-8994-2E4A936B1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52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A3023-4D91-49FE-AF9F-52922E7F5DF8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3B14-FB43-4349-8994-2E4A936B1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132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A3023-4D91-49FE-AF9F-52922E7F5DF8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3B14-FB43-4349-8994-2E4A936B1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209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A3023-4D91-49FE-AF9F-52922E7F5DF8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3B14-FB43-4349-8994-2E4A936B1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7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A3023-4D91-49FE-AF9F-52922E7F5DF8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3B14-FB43-4349-8994-2E4A936B1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200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A3023-4D91-49FE-AF9F-52922E7F5DF8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3B14-FB43-4349-8994-2E4A936B1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733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A3023-4D91-49FE-AF9F-52922E7F5DF8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3B14-FB43-4349-8994-2E4A936B1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371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A3023-4D91-49FE-AF9F-52922E7F5DF8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B3B14-FB43-4349-8994-2E4A936B1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537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9224" y="4597058"/>
            <a:ext cx="8293608" cy="17907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Деловой стиль: рекламные тексты в профессиональной деятельности графического дизайнера</a:t>
            </a:r>
          </a:p>
        </p:txBody>
      </p:sp>
    </p:spTree>
    <p:extLst>
      <p:ext uri="{BB962C8B-B14F-4D97-AF65-F5344CB8AC3E}">
        <p14:creationId xmlns:p14="http://schemas.microsoft.com/office/powerpoint/2010/main" val="3023317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50" dirty="0">
                <a:solidFill>
                  <a:schemeClr val="bg1"/>
                </a:solidFill>
              </a:rPr>
              <a:t>Жанры делового стиля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59879" y="2399110"/>
            <a:ext cx="3584122" cy="1896496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3300" dirty="0">
                <a:solidFill>
                  <a:schemeClr val="bg1"/>
                </a:solidFill>
              </a:rPr>
              <a:t> </a:t>
            </a:r>
            <a:r>
              <a:rPr lang="ru-RU" sz="3500" dirty="0">
                <a:solidFill>
                  <a:schemeClr val="bg1"/>
                </a:solidFill>
              </a:rPr>
              <a:t>Закон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500" dirty="0">
                <a:solidFill>
                  <a:schemeClr val="bg1"/>
                </a:solidFill>
              </a:rPr>
              <a:t> Приказ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500" dirty="0">
                <a:solidFill>
                  <a:schemeClr val="bg1"/>
                </a:solidFill>
              </a:rPr>
              <a:t> Заявление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500" dirty="0">
                <a:solidFill>
                  <a:schemeClr val="bg1"/>
                </a:solidFill>
              </a:rPr>
              <a:t> Реклама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01684" y="2736312"/>
            <a:ext cx="1970314" cy="18179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6" name="Прямоугольник 5"/>
          <p:cNvSpPr/>
          <p:nvPr/>
        </p:nvSpPr>
        <p:spPr>
          <a:xfrm>
            <a:off x="315685" y="3921918"/>
            <a:ext cx="1970314" cy="18179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3231683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943" y="530066"/>
            <a:ext cx="8841923" cy="87096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Признаки и особенности делового стиля</a:t>
            </a:r>
            <a:endParaRPr lang="ru-RU" sz="405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4427" y="3428053"/>
            <a:ext cx="8624439" cy="1951958"/>
          </a:xfrm>
        </p:spPr>
        <p:txBody>
          <a:bodyPr>
            <a:noAutofit/>
          </a:bodyPr>
          <a:lstStyle/>
          <a:p>
            <a:pPr marL="385763" indent="-385763" algn="just">
              <a:buAutoNum type="arabicPeriod"/>
            </a:pPr>
            <a:r>
              <a:rPr lang="ru-RU" sz="3200" dirty="0">
                <a:solidFill>
                  <a:schemeClr val="bg1"/>
                </a:solidFill>
              </a:rPr>
              <a:t>Употребление специфической лексики:</a:t>
            </a:r>
          </a:p>
          <a:p>
            <a:pPr marL="0" indent="0" algn="just">
              <a:buNone/>
            </a:pPr>
            <a:r>
              <a:rPr lang="ru-RU" sz="3200" dirty="0">
                <a:solidFill>
                  <a:schemeClr val="bg1"/>
                </a:solidFill>
              </a:rPr>
              <a:t>а) докладная записка, заявление, получатель, заявитель;</a:t>
            </a:r>
          </a:p>
          <a:p>
            <a:pPr marL="0" indent="0" algn="just">
              <a:buNone/>
            </a:pPr>
            <a:r>
              <a:rPr lang="ru-RU" sz="3200" dirty="0">
                <a:solidFill>
                  <a:schemeClr val="bg1"/>
                </a:solidFill>
              </a:rPr>
              <a:t>б) земля, вода, жизнь, уравнение, тайм-аут. </a:t>
            </a:r>
          </a:p>
          <a:p>
            <a:pPr marL="0" indent="0" algn="just">
              <a:buNone/>
            </a:pPr>
            <a:endParaRPr lang="ru-RU" sz="27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49F96F3-8348-4E8B-B385-97542B2D923E}"/>
              </a:ext>
            </a:extLst>
          </p:cNvPr>
          <p:cNvSpPr/>
          <p:nvPr/>
        </p:nvSpPr>
        <p:spPr>
          <a:xfrm>
            <a:off x="3627967" y="2008055"/>
            <a:ext cx="22363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ЛЕКСИКА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28976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2932" y="875970"/>
            <a:ext cx="8624439" cy="195195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bg1"/>
                </a:solidFill>
              </a:rPr>
              <a:t>2. </a:t>
            </a:r>
            <a:r>
              <a:rPr lang="ru-RU" sz="3200" dirty="0">
                <a:solidFill>
                  <a:schemeClr val="bg1"/>
                </a:solidFill>
              </a:rPr>
              <a:t>Отсутствие лексики ограниченного употребления (диалектизмов, просторечий) и эмоционально окрашенной:</a:t>
            </a:r>
          </a:p>
          <a:p>
            <a:pPr marL="0" indent="0" algn="just">
              <a:buNone/>
            </a:pPr>
            <a:r>
              <a:rPr lang="ru-RU" sz="3200" dirty="0">
                <a:solidFill>
                  <a:schemeClr val="bg1"/>
                </a:solidFill>
              </a:rPr>
              <a:t>а) гуторить, баской, столовка, мальчонка, работяга;</a:t>
            </a:r>
          </a:p>
          <a:p>
            <a:pPr marL="0" indent="0" algn="just">
              <a:buNone/>
            </a:pPr>
            <a:r>
              <a:rPr lang="ru-RU" sz="3200" dirty="0">
                <a:solidFill>
                  <a:schemeClr val="bg1"/>
                </a:solidFill>
              </a:rPr>
              <a:t>б) разговаривать, красивый, столовая, юноша, рабочий.</a:t>
            </a:r>
          </a:p>
          <a:p>
            <a:pPr marL="0" indent="0" algn="just">
              <a:buNone/>
            </a:pPr>
            <a:endParaRPr lang="ru-RU" sz="32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u="sng" dirty="0">
                <a:solidFill>
                  <a:schemeClr val="bg1"/>
                </a:solidFill>
              </a:rPr>
              <a:t>Метафоры и устойчивые словосочетания в деловом стиле неуместны</a:t>
            </a:r>
          </a:p>
          <a:p>
            <a:pPr marL="0" indent="0" algn="just">
              <a:buNone/>
            </a:pP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75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A4C4450D-6C9F-4C57-98DE-802CA4BB2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003" y="465766"/>
            <a:ext cx="8442199" cy="61769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Признаки и особенности делового стиля</a:t>
            </a:r>
            <a:endParaRPr lang="ru-RU" sz="405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5003" y="2465268"/>
            <a:ext cx="8818997" cy="1951958"/>
          </a:xfrm>
        </p:spPr>
        <p:txBody>
          <a:bodyPr>
            <a:noAutofit/>
          </a:bodyPr>
          <a:lstStyle/>
          <a:p>
            <a:pPr marL="385763" indent="-385763">
              <a:buAutoNum type="arabicPeriod"/>
            </a:pPr>
            <a:r>
              <a:rPr lang="ru-RU" sz="3200" b="1" dirty="0">
                <a:solidFill>
                  <a:schemeClr val="bg1"/>
                </a:solidFill>
              </a:rPr>
              <a:t>Употребление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bg1"/>
                </a:solidFill>
              </a:rPr>
              <a:t>отглагольных существительных (неиспользование, перевыполнение); </a:t>
            </a:r>
          </a:p>
          <a:p>
            <a:pPr marL="0" indent="0">
              <a:buNone/>
            </a:pPr>
            <a:endParaRPr lang="ru-RU" sz="32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bg1"/>
                </a:solidFill>
              </a:rPr>
              <a:t>глаголов повелительного наклонения</a:t>
            </a:r>
            <a:r>
              <a:rPr lang="en-US" sz="3200" dirty="0">
                <a:solidFill>
                  <a:schemeClr val="bg1"/>
                </a:solidFill>
              </a:rPr>
              <a:t> (</a:t>
            </a:r>
            <a:r>
              <a:rPr lang="ru-RU" sz="3200" dirty="0">
                <a:solidFill>
                  <a:schemeClr val="bg1"/>
                </a:solidFill>
              </a:rPr>
              <a:t>установите, проделайте, сверьте); 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28F0148-E66E-45D6-BC99-D6F6A7B5F546}"/>
              </a:ext>
            </a:extLst>
          </p:cNvPr>
          <p:cNvSpPr/>
          <p:nvPr/>
        </p:nvSpPr>
        <p:spPr>
          <a:xfrm>
            <a:off x="3209534" y="1549908"/>
            <a:ext cx="33222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ГРАММАТИКА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435791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563" y="1002058"/>
            <a:ext cx="8818997" cy="195195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bg1"/>
                </a:solidFill>
              </a:rPr>
              <a:t>конструкции с инфинитивом (необходимо указать, должен проиллюстрировать, поставить в известность);</a:t>
            </a:r>
          </a:p>
          <a:p>
            <a:pPr marL="0" indent="0">
              <a:buNone/>
            </a:pPr>
            <a:endParaRPr lang="ru-RU" sz="32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bg1"/>
                </a:solidFill>
              </a:rPr>
              <a:t> краткие прилагательные (обязан, должен, ответственен).</a:t>
            </a:r>
          </a:p>
          <a:p>
            <a:pPr marL="0" indent="0">
              <a:buNone/>
            </a:pPr>
            <a:endParaRPr lang="ru-RU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3200" dirty="0">
                <a:solidFill>
                  <a:schemeClr val="bg1"/>
                </a:solidFill>
              </a:rPr>
              <a:t>2. Широко употребляются отыменные предлоги (ввиду, в связи с…, вследствие), а также сложные союзы (в силу того что и др.).</a:t>
            </a:r>
          </a:p>
        </p:txBody>
      </p:sp>
    </p:spTree>
    <p:extLst>
      <p:ext uri="{BB962C8B-B14F-4D97-AF65-F5344CB8AC3E}">
        <p14:creationId xmlns:p14="http://schemas.microsoft.com/office/powerpoint/2010/main" val="1986296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038" y="1669241"/>
            <a:ext cx="8841923" cy="994172"/>
          </a:xfrm>
        </p:spPr>
        <p:txBody>
          <a:bodyPr>
            <a:noAutofit/>
          </a:bodyPr>
          <a:lstStyle/>
          <a:p>
            <a:pPr algn="ctr"/>
            <a:r>
              <a:rPr lang="ru-RU" sz="4050" b="1" dirty="0">
                <a:solidFill>
                  <a:schemeClr val="bg1"/>
                </a:solidFill>
              </a:rPr>
              <a:t/>
            </a:r>
            <a:br>
              <a:rPr lang="ru-RU" sz="4050" b="1" dirty="0">
                <a:solidFill>
                  <a:schemeClr val="bg1"/>
                </a:solidFill>
              </a:rPr>
            </a:br>
            <a:endParaRPr lang="ru-RU" sz="405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597" y="2392370"/>
            <a:ext cx="8455508" cy="1951958"/>
          </a:xfrm>
        </p:spPr>
        <p:txBody>
          <a:bodyPr>
            <a:noAutofit/>
          </a:bodyPr>
          <a:lstStyle/>
          <a:p>
            <a:pPr marL="385763" indent="-385763">
              <a:buAutoNum type="arabicPeriod"/>
            </a:pPr>
            <a:r>
              <a:rPr lang="ru-RU" sz="3200" dirty="0">
                <a:solidFill>
                  <a:schemeClr val="bg1"/>
                </a:solidFill>
              </a:rPr>
              <a:t>Преобладают сложные конструкции с большим количеством </a:t>
            </a:r>
            <a:r>
              <a:rPr lang="ru-RU" sz="3200" dirty="0" smtClean="0">
                <a:solidFill>
                  <a:schemeClr val="bg1"/>
                </a:solidFill>
              </a:rPr>
              <a:t>частей.</a:t>
            </a:r>
          </a:p>
          <a:p>
            <a:pPr marL="0" indent="0">
              <a:buNone/>
            </a:pPr>
            <a:endParaRPr lang="ru-RU" b="1" i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3200" b="1" i="1" dirty="0" smtClean="0">
                <a:solidFill>
                  <a:schemeClr val="bg1"/>
                </a:solidFill>
              </a:rPr>
              <a:t>Издательский </a:t>
            </a:r>
            <a:r>
              <a:rPr lang="ru-RU" sz="3200" b="1" i="1" dirty="0">
                <a:solidFill>
                  <a:schemeClr val="bg1"/>
                </a:solidFill>
              </a:rPr>
              <a:t>дом «Книга» высылает по почте (наложенным платежом) комплекты фотопортретов русских писателей. Заказы направляйте по адресу: 127018, Москва, Сущевский вал, 9, отдел «Книга — почтой».</a:t>
            </a:r>
            <a:endParaRPr lang="ru-RU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66832FA-7FFB-4970-8C70-244FA4EA7A08}"/>
              </a:ext>
            </a:extLst>
          </p:cNvPr>
          <p:cNvSpPr/>
          <p:nvPr/>
        </p:nvSpPr>
        <p:spPr>
          <a:xfrm>
            <a:off x="811348" y="295939"/>
            <a:ext cx="7306808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300" b="1" dirty="0">
                <a:solidFill>
                  <a:schemeClr val="bg1"/>
                </a:solidFill>
                <a:latin typeface="+mj-lt"/>
              </a:rPr>
              <a:t>Признаки и особенности делового стиля</a:t>
            </a:r>
            <a:endParaRPr lang="ru-RU" sz="3300" dirty="0">
              <a:latin typeface="+mj-lt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0DD2943-5DD1-46B1-BBDD-979B796D1E7B}"/>
              </a:ext>
            </a:extLst>
          </p:cNvPr>
          <p:cNvSpPr/>
          <p:nvPr/>
        </p:nvSpPr>
        <p:spPr>
          <a:xfrm>
            <a:off x="3209535" y="1549908"/>
            <a:ext cx="27946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СИНТАКСИС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78583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037" y="367393"/>
            <a:ext cx="8841923" cy="1088573"/>
          </a:xfrm>
        </p:spPr>
        <p:txBody>
          <a:bodyPr>
            <a:noAutofit/>
          </a:bodyPr>
          <a:lstStyle/>
          <a:p>
            <a:pPr algn="ctr"/>
            <a:r>
              <a:rPr lang="ru-RU" sz="4050" b="1" dirty="0">
                <a:solidFill>
                  <a:schemeClr val="bg1"/>
                </a:solidFill>
              </a:rPr>
              <a:t>Реклама, рекламный текст</a:t>
            </a:r>
            <a:br>
              <a:rPr lang="ru-RU" sz="4050" b="1" dirty="0">
                <a:solidFill>
                  <a:schemeClr val="bg1"/>
                </a:solidFill>
              </a:rPr>
            </a:br>
            <a:endParaRPr lang="ru-RU" sz="405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2753" y="1673902"/>
            <a:ext cx="8398492" cy="1951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bg1"/>
                </a:solidFill>
              </a:rPr>
              <a:t>Реклама</a:t>
            </a:r>
            <a:r>
              <a:rPr lang="ru-RU" sz="3200" dirty="0">
                <a:solidFill>
                  <a:schemeClr val="bg1"/>
                </a:solidFill>
              </a:rPr>
              <a:t> - это форма коммуникации, используемая для продвижения товаров, услуг или идей через разные каналы, такие как телевидение, радио, интернет, печатные издания и наружные носители.</a:t>
            </a:r>
          </a:p>
          <a:p>
            <a:pPr marL="0" indent="0">
              <a:buNone/>
            </a:pPr>
            <a:endParaRPr lang="ru-RU" sz="3200" u="sng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chemeClr val="bg1"/>
                </a:solidFill>
              </a:rPr>
              <a:t>Рекламные</a:t>
            </a:r>
            <a:r>
              <a:rPr lang="ru-RU" sz="3200" dirty="0">
                <a:solidFill>
                  <a:schemeClr val="bg1"/>
                </a:solidFill>
              </a:rPr>
              <a:t> </a:t>
            </a:r>
            <a:r>
              <a:rPr lang="ru-RU" sz="3200" b="1" dirty="0">
                <a:solidFill>
                  <a:schemeClr val="bg1"/>
                </a:solidFill>
              </a:rPr>
              <a:t>тексты</a:t>
            </a:r>
            <a:r>
              <a:rPr lang="ru-RU" sz="3200" dirty="0">
                <a:solidFill>
                  <a:schemeClr val="bg1"/>
                </a:solidFill>
              </a:rPr>
              <a:t> – это </a:t>
            </a:r>
            <a:r>
              <a:rPr lang="ru-RU" sz="3200" b="1" dirty="0">
                <a:solidFill>
                  <a:schemeClr val="bg1"/>
                </a:solidFill>
              </a:rPr>
              <a:t>тексты</a:t>
            </a:r>
            <a:r>
              <a:rPr lang="ru-RU" sz="3200" dirty="0">
                <a:solidFill>
                  <a:schemeClr val="bg1"/>
                </a:solidFill>
              </a:rPr>
              <a:t>, направленные на продвижение или презентацию товаров, услуг, идей с целью увеличения их сбыта.</a:t>
            </a:r>
            <a:endParaRPr lang="ru-RU" sz="3200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8761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Picture background">
            <a:extLst>
              <a:ext uri="{FF2B5EF4-FFF2-40B4-BE49-F238E27FC236}">
                <a16:creationId xmlns:a16="http://schemas.microsoft.com/office/drawing/2014/main" id="{CF083F1D-56E7-4FC7-802C-CC554E862F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637" y="857250"/>
            <a:ext cx="3573018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ряд">
            <a:extLst>
              <a:ext uri="{FF2B5EF4-FFF2-40B4-BE49-F238E27FC236}">
                <a16:creationId xmlns:a16="http://schemas.microsoft.com/office/drawing/2014/main" id="{9AB254EC-74C5-423C-8D41-E5F275E36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32" y="857250"/>
            <a:ext cx="3630168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450740F7-5668-4D46-8FD8-7110E239088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84" y="3504438"/>
            <a:ext cx="3573018" cy="249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Picture background">
            <a:extLst>
              <a:ext uri="{FF2B5EF4-FFF2-40B4-BE49-F238E27FC236}">
                <a16:creationId xmlns:a16="http://schemas.microsoft.com/office/drawing/2014/main" id="{2F24A69F-54A7-4554-AEEF-874790B537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697" y="3504438"/>
            <a:ext cx="3799332" cy="249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50BB56A-E7F4-4122-915E-4AB372E4A81B}"/>
              </a:ext>
            </a:extLst>
          </p:cNvPr>
          <p:cNvSpPr txBox="1"/>
          <p:nvPr/>
        </p:nvSpPr>
        <p:spPr>
          <a:xfrm>
            <a:off x="264014" y="1266493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B8A182-0A44-4045-9A42-EA2DE75809EC}"/>
              </a:ext>
            </a:extLst>
          </p:cNvPr>
          <p:cNvSpPr txBox="1"/>
          <p:nvPr/>
        </p:nvSpPr>
        <p:spPr>
          <a:xfrm>
            <a:off x="4811729" y="1266493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706023-1EDF-4969-9237-707215283899}"/>
              </a:ext>
            </a:extLst>
          </p:cNvPr>
          <p:cNvSpPr txBox="1"/>
          <p:nvPr/>
        </p:nvSpPr>
        <p:spPr>
          <a:xfrm>
            <a:off x="110956" y="4102639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85C55F-42AB-4B04-9C1E-55F8EE0157F1}"/>
              </a:ext>
            </a:extLst>
          </p:cNvPr>
          <p:cNvSpPr txBox="1"/>
          <p:nvPr/>
        </p:nvSpPr>
        <p:spPr>
          <a:xfrm>
            <a:off x="4370085" y="4102639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844255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DFA58C7E-7586-444D-B96F-DF877FB6A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410" y="260961"/>
            <a:ext cx="8515350" cy="994172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Понятие «БАННЕР»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35AC23E-197D-491D-917F-E9D0DFC00FA6}"/>
              </a:ext>
            </a:extLst>
          </p:cNvPr>
          <p:cNvSpPr/>
          <p:nvPr/>
        </p:nvSpPr>
        <p:spPr>
          <a:xfrm>
            <a:off x="370530" y="1087839"/>
            <a:ext cx="851535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Баннер - </a:t>
            </a:r>
            <a:r>
              <a:rPr lang="ru-RU" sz="3200" dirty="0">
                <a:solidFill>
                  <a:schemeClr val="bg1"/>
                </a:solidFill>
              </a:rPr>
              <a:t>полотно с рекламным объявлением. Его устанавливают на витринах и крышах зданий, растягивают между столбами, монтируют на щит билборда и размещают иными способами.</a:t>
            </a:r>
          </a:p>
          <a:p>
            <a:r>
              <a:rPr lang="ru-RU" sz="3200" dirty="0">
                <a:solidFill>
                  <a:schemeClr val="bg1"/>
                </a:solidFill>
              </a:rPr>
              <a:t> </a:t>
            </a:r>
          </a:p>
          <a:p>
            <a:r>
              <a:rPr lang="ru-RU" sz="3200" b="1" dirty="0">
                <a:solidFill>
                  <a:schemeClr val="bg1"/>
                </a:solidFill>
              </a:rPr>
              <a:t>Баннер</a:t>
            </a:r>
            <a:r>
              <a:rPr lang="ru-RU" sz="3200" dirty="0">
                <a:solidFill>
                  <a:schemeClr val="bg1"/>
                </a:solidFill>
              </a:rPr>
              <a:t> – это реклама в интернете, которую размещают на сайтах в виде прямоугольных изображений, привлекающих внимание. К такой рекламе относятся картинки, анимации, интерактив или слайды.</a:t>
            </a:r>
          </a:p>
        </p:txBody>
      </p:sp>
    </p:spTree>
    <p:extLst>
      <p:ext uri="{BB962C8B-B14F-4D97-AF65-F5344CB8AC3E}">
        <p14:creationId xmlns:p14="http://schemas.microsoft.com/office/powerpoint/2010/main" val="19434957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618" y="609095"/>
            <a:ext cx="8828314" cy="994172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Соответствие рекламного текста деловому стилю</a:t>
            </a:r>
            <a:br>
              <a:rPr lang="ru-RU" b="1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842" y="1708921"/>
            <a:ext cx="8828314" cy="3845550"/>
          </a:xfrm>
        </p:spPr>
        <p:txBody>
          <a:bodyPr>
            <a:noAutofit/>
          </a:bodyPr>
          <a:lstStyle/>
          <a:p>
            <a:pPr marL="385763" indent="-385763">
              <a:buFont typeface="+mj-lt"/>
              <a:buAutoNum type="arabicPeriod"/>
            </a:pPr>
            <a:r>
              <a:rPr lang="ru-RU" sz="3100" i="1" dirty="0">
                <a:solidFill>
                  <a:schemeClr val="bg1"/>
                </a:solidFill>
              </a:rPr>
              <a:t>Д</a:t>
            </a:r>
            <a:r>
              <a:rPr lang="ru-RU" sz="3100" i="1" dirty="0" smtClean="0">
                <a:solidFill>
                  <a:schemeClr val="bg1"/>
                </a:solidFill>
              </a:rPr>
              <a:t>олжен </a:t>
            </a:r>
            <a:r>
              <a:rPr lang="ru-RU" sz="3100" i="1" dirty="0">
                <a:solidFill>
                  <a:schemeClr val="bg1"/>
                </a:solidFill>
              </a:rPr>
              <a:t>быть четко структурированный материал.</a:t>
            </a:r>
            <a:endParaRPr lang="ru-RU" sz="3100" dirty="0">
              <a:solidFill>
                <a:schemeClr val="bg1"/>
              </a:solidFill>
            </a:endParaRPr>
          </a:p>
          <a:p>
            <a:pPr marL="385763" indent="-385763">
              <a:buFont typeface="+mj-lt"/>
              <a:buAutoNum type="arabicPeriod"/>
            </a:pPr>
            <a:r>
              <a:rPr lang="ru-RU" sz="3100" i="1" dirty="0">
                <a:solidFill>
                  <a:schemeClr val="bg1"/>
                </a:solidFill>
              </a:rPr>
              <a:t>В таком тексте нет места эмоциям и потере логических нитей.</a:t>
            </a:r>
            <a:endParaRPr lang="ru-RU" sz="3100" dirty="0">
              <a:solidFill>
                <a:schemeClr val="bg1"/>
              </a:solidFill>
            </a:endParaRPr>
          </a:p>
          <a:p>
            <a:pPr marL="385763" indent="-385763">
              <a:buFont typeface="+mj-lt"/>
              <a:buAutoNum type="arabicPeriod"/>
            </a:pPr>
            <a:r>
              <a:rPr lang="ru-RU" sz="3100" i="1" dirty="0">
                <a:solidFill>
                  <a:schemeClr val="bg1"/>
                </a:solidFill>
              </a:rPr>
              <a:t>Вы должны стремиться к простоте изложения, отказываясь от сложных предложений.</a:t>
            </a:r>
            <a:endParaRPr lang="ru-RU" sz="3100" dirty="0">
              <a:solidFill>
                <a:schemeClr val="bg1"/>
              </a:solidFill>
            </a:endParaRPr>
          </a:p>
          <a:p>
            <a:pPr marL="385763" indent="-385763">
              <a:buFont typeface="+mj-lt"/>
              <a:buAutoNum type="arabicPeriod"/>
            </a:pPr>
            <a:r>
              <a:rPr lang="ru-RU" sz="3100" i="1" dirty="0">
                <a:solidFill>
                  <a:schemeClr val="bg1"/>
                </a:solidFill>
              </a:rPr>
              <a:t>Ваша цель – донести до человека деловую информацию, но сделать это максимально просто.</a:t>
            </a:r>
            <a:endParaRPr lang="ru-RU" sz="3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325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F2FF4736-B0C3-4DA3-A662-CF264AD7E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462" y="857250"/>
            <a:ext cx="8593074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7067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Заголовок 1">
            <a:extLst>
              <a:ext uri="{FF2B5EF4-FFF2-40B4-BE49-F238E27FC236}">
                <a16:creationId xmlns:a16="http://schemas.microsoft.com/office/drawing/2014/main" id="{31CA8CD1-235F-44BF-9C98-F0E41DCD9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48" y="635805"/>
            <a:ext cx="8828314" cy="562235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Структура рекламного текста</a:t>
            </a:r>
            <a:br>
              <a:rPr lang="ru-RU" b="1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762" y="1752504"/>
            <a:ext cx="8469086" cy="3845550"/>
          </a:xfrm>
        </p:spPr>
        <p:txBody>
          <a:bodyPr>
            <a:noAutofit/>
          </a:bodyPr>
          <a:lstStyle/>
          <a:p>
            <a:pPr marL="0" indent="806054">
              <a:buNone/>
            </a:pPr>
            <a:r>
              <a:rPr lang="ru-RU" sz="2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3ABCFED1-CB48-4712-A645-CB99A5A73D88}"/>
              </a:ext>
            </a:extLst>
          </p:cNvPr>
          <p:cNvSpPr/>
          <p:nvPr/>
        </p:nvSpPr>
        <p:spPr>
          <a:xfrm>
            <a:off x="378991" y="3543760"/>
            <a:ext cx="2903546" cy="11178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dirty="0"/>
              <a:t>Рекламный текст</a:t>
            </a: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F7EBC8A6-173E-4134-9C34-F42E57410390}"/>
              </a:ext>
            </a:extLst>
          </p:cNvPr>
          <p:cNvSpPr/>
          <p:nvPr/>
        </p:nvSpPr>
        <p:spPr>
          <a:xfrm>
            <a:off x="5143534" y="3223148"/>
            <a:ext cx="3523382" cy="6412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dirty="0"/>
              <a:t>Подзаголовок</a:t>
            </a: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FF297C1B-D75B-414C-B533-75924ED86BE0}"/>
              </a:ext>
            </a:extLst>
          </p:cNvPr>
          <p:cNvSpPr/>
          <p:nvPr/>
        </p:nvSpPr>
        <p:spPr>
          <a:xfrm>
            <a:off x="5116264" y="2347325"/>
            <a:ext cx="3545912" cy="621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dirty="0"/>
              <a:t>Заголовок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41210CB1-7D27-47BC-8010-8C685FE9C917}"/>
              </a:ext>
            </a:extLst>
          </p:cNvPr>
          <p:cNvSpPr/>
          <p:nvPr/>
        </p:nvSpPr>
        <p:spPr>
          <a:xfrm>
            <a:off x="5147078" y="5105496"/>
            <a:ext cx="3523382" cy="6412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dirty="0"/>
              <a:t>Слоган</a:t>
            </a: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A6F6E513-8858-44F6-9D0F-6CB3512451D5}"/>
              </a:ext>
            </a:extLst>
          </p:cNvPr>
          <p:cNvSpPr/>
          <p:nvPr/>
        </p:nvSpPr>
        <p:spPr>
          <a:xfrm>
            <a:off x="5143534" y="4118402"/>
            <a:ext cx="3523382" cy="6412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dirty="0"/>
              <a:t>Основной текст</a:t>
            </a:r>
          </a:p>
        </p:txBody>
      </p: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D81971D2-E139-40CA-BCC9-2A1D0C3076F5}"/>
              </a:ext>
            </a:extLst>
          </p:cNvPr>
          <p:cNvCxnSpPr>
            <a:cxnSpLocks/>
          </p:cNvCxnSpPr>
          <p:nvPr/>
        </p:nvCxnSpPr>
        <p:spPr>
          <a:xfrm flipV="1">
            <a:off x="3552194" y="2779947"/>
            <a:ext cx="1355928" cy="778346"/>
          </a:xfrm>
          <a:prstGeom prst="straightConnector1">
            <a:avLst/>
          </a:prstGeom>
          <a:ln w="1111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2E9CD920-120A-4C15-93FA-D1489347399D}"/>
              </a:ext>
            </a:extLst>
          </p:cNvPr>
          <p:cNvCxnSpPr>
            <a:cxnSpLocks/>
          </p:cNvCxnSpPr>
          <p:nvPr/>
        </p:nvCxnSpPr>
        <p:spPr>
          <a:xfrm>
            <a:off x="3517949" y="4661614"/>
            <a:ext cx="1390173" cy="705518"/>
          </a:xfrm>
          <a:prstGeom prst="straightConnector1">
            <a:avLst/>
          </a:prstGeom>
          <a:ln w="1111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23AAA2AC-4738-455C-BB99-B543947151E7}"/>
              </a:ext>
            </a:extLst>
          </p:cNvPr>
          <p:cNvCxnSpPr>
            <a:cxnSpLocks/>
          </p:cNvCxnSpPr>
          <p:nvPr/>
        </p:nvCxnSpPr>
        <p:spPr>
          <a:xfrm flipV="1">
            <a:off x="3593265" y="3571373"/>
            <a:ext cx="1338728" cy="393498"/>
          </a:xfrm>
          <a:prstGeom prst="straightConnector1">
            <a:avLst/>
          </a:prstGeom>
          <a:ln w="1111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108FB139-5566-4E50-ADA5-F0D3C1C6AEDD}"/>
              </a:ext>
            </a:extLst>
          </p:cNvPr>
          <p:cNvCxnSpPr>
            <a:cxnSpLocks/>
          </p:cNvCxnSpPr>
          <p:nvPr/>
        </p:nvCxnSpPr>
        <p:spPr>
          <a:xfrm>
            <a:off x="3635316" y="4254930"/>
            <a:ext cx="1368338" cy="295942"/>
          </a:xfrm>
          <a:prstGeom prst="straightConnector1">
            <a:avLst/>
          </a:prstGeom>
          <a:ln w="1111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726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692" y="237744"/>
            <a:ext cx="8501308" cy="994172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Виды ошибок в рекламном тексте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454" y="1499616"/>
            <a:ext cx="8318046" cy="53583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bg1"/>
                </a:solidFill>
              </a:rPr>
              <a:t>Нарушение грамматических норм: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bg1"/>
                </a:solidFill>
              </a:rPr>
              <a:t>1) «Скидка на день рождение»;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bg1"/>
                </a:solidFill>
              </a:rPr>
              <a:t>2) «Цены от </a:t>
            </a:r>
            <a:r>
              <a:rPr lang="ru-RU" sz="3200" dirty="0" err="1">
                <a:solidFill>
                  <a:schemeClr val="bg1"/>
                </a:solidFill>
              </a:rPr>
              <a:t>пятиста</a:t>
            </a:r>
            <a:r>
              <a:rPr lang="ru-RU" sz="3200" dirty="0">
                <a:solidFill>
                  <a:schemeClr val="bg1"/>
                </a:solidFill>
              </a:rPr>
              <a:t> рублей».</a:t>
            </a:r>
          </a:p>
          <a:p>
            <a:pPr marL="0" indent="0">
              <a:buNone/>
            </a:pPr>
            <a:endParaRPr lang="ru-RU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3200" dirty="0">
                <a:solidFill>
                  <a:schemeClr val="bg1"/>
                </a:solidFill>
              </a:rPr>
              <a:t>Нарушение лексических норм: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bg1"/>
                </a:solidFill>
              </a:rPr>
              <a:t>1) «Оденьте очки чтобы испытать </a:t>
            </a:r>
            <a:r>
              <a:rPr lang="ru-RU" sz="3200" dirty="0" err="1">
                <a:solidFill>
                  <a:schemeClr val="bg1"/>
                </a:solidFill>
              </a:rPr>
              <a:t>Nvidia</a:t>
            </a:r>
            <a:r>
              <a:rPr lang="ru-RU" sz="3200" dirty="0">
                <a:solidFill>
                  <a:schemeClr val="bg1"/>
                </a:solidFill>
              </a:rPr>
              <a:t> 3D </a:t>
            </a:r>
            <a:r>
              <a:rPr lang="ru-RU" sz="3200" dirty="0" err="1">
                <a:solidFill>
                  <a:schemeClr val="bg1"/>
                </a:solidFill>
              </a:rPr>
              <a:t>vision</a:t>
            </a:r>
            <a:r>
              <a:rPr lang="ru-RU" sz="3200" dirty="0">
                <a:solidFill>
                  <a:schemeClr val="bg1"/>
                </a:solidFill>
              </a:rPr>
              <a:t>»;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bg1"/>
                </a:solidFill>
              </a:rPr>
              <a:t>2) «Сумасшедшие скидки в М-видео»;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bg1"/>
                </a:solidFill>
              </a:rPr>
              <a:t>3) «</a:t>
            </a:r>
            <a:r>
              <a:rPr lang="en-US" sz="3200" dirty="0" err="1">
                <a:solidFill>
                  <a:schemeClr val="bg1"/>
                </a:solidFill>
              </a:rPr>
              <a:t>Baon</a:t>
            </a:r>
            <a:r>
              <a:rPr lang="ru-RU" sz="3200" dirty="0">
                <a:solidFill>
                  <a:schemeClr val="bg1"/>
                </a:solidFill>
              </a:rPr>
              <a:t>. Одежда с характером».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019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459" y="1087552"/>
            <a:ext cx="8515350" cy="994172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Виды ошибок в рекламном тексте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4598" y="2484579"/>
            <a:ext cx="8389402" cy="18888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300" dirty="0">
                <a:solidFill>
                  <a:schemeClr val="bg1"/>
                </a:solidFill>
              </a:rPr>
              <a:t>«Невыплата заработной платы является преступление за которое </a:t>
            </a:r>
            <a:r>
              <a:rPr lang="ru-RU" sz="3300" dirty="0" err="1">
                <a:solidFill>
                  <a:schemeClr val="bg1"/>
                </a:solidFill>
              </a:rPr>
              <a:t>предусмотренно</a:t>
            </a:r>
            <a:r>
              <a:rPr lang="ru-RU" sz="3300" dirty="0">
                <a:solidFill>
                  <a:schemeClr val="bg1"/>
                </a:solidFill>
              </a:rPr>
              <a:t>, наказание сроком до 5 лет».</a:t>
            </a:r>
          </a:p>
        </p:txBody>
      </p:sp>
    </p:spTree>
    <p:extLst>
      <p:ext uri="{BB962C8B-B14F-4D97-AF65-F5344CB8AC3E}">
        <p14:creationId xmlns:p14="http://schemas.microsoft.com/office/powerpoint/2010/main" val="272317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5" y="386283"/>
            <a:ext cx="8515350" cy="994172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Задания</a:t>
            </a:r>
            <a:br>
              <a:rPr lang="ru-RU" b="1" dirty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4325" y="2618752"/>
            <a:ext cx="8648999" cy="38929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bg1"/>
                </a:solidFill>
              </a:rPr>
              <a:t>Задание 1. </a:t>
            </a:r>
            <a:r>
              <a:rPr lang="ru-RU" sz="3200" dirty="0">
                <a:solidFill>
                  <a:schemeClr val="bg1"/>
                </a:solidFill>
              </a:rPr>
              <a:t>Вам даны слова, ваша задача из этих слов создать рекламный текст в рамках делового стиля, не нарушая нормы.</a:t>
            </a:r>
          </a:p>
          <a:p>
            <a:pPr marL="0" indent="0">
              <a:buNone/>
            </a:pPr>
            <a:endParaRPr lang="ru-RU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2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9460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5" y="386283"/>
            <a:ext cx="8515350" cy="994172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7839" y="386283"/>
            <a:ext cx="8648999" cy="38929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bg1"/>
                </a:solidFill>
              </a:rPr>
              <a:t>Задание 1. </a:t>
            </a:r>
            <a:r>
              <a:rPr lang="ru-RU" sz="3200" dirty="0">
                <a:solidFill>
                  <a:schemeClr val="bg1"/>
                </a:solidFill>
              </a:rPr>
              <a:t>Вам даны слова, ваша задача из этих слов создать рекламный текст в рамках делового стиля, не нарушая нормы.</a:t>
            </a:r>
          </a:p>
          <a:p>
            <a:pPr marL="0" indent="0">
              <a:buNone/>
            </a:pPr>
            <a:endParaRPr lang="ru-RU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Вариант 1. Грамотность – ключ к успеху!</a:t>
            </a:r>
          </a:p>
          <a:p>
            <a:pPr marL="0" indent="0">
              <a:buNone/>
            </a:pPr>
            <a:endParaRPr lang="ru-RU" sz="3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Вариант 2. Словарь – это вся внутренняя история народа!</a:t>
            </a:r>
          </a:p>
          <a:p>
            <a:pPr marL="0" indent="0">
              <a:buNone/>
            </a:pPr>
            <a:endParaRPr lang="ru-RU" sz="3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Вариант 3. С русским языком можно творить чудеса!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7871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7060" y="2081723"/>
            <a:ext cx="8648999" cy="389290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chemeClr val="bg1"/>
                </a:solidFill>
              </a:rPr>
              <a:t>Задание № 2</a:t>
            </a:r>
            <a:r>
              <a:rPr lang="ru-RU" sz="3200" dirty="0">
                <a:solidFill>
                  <a:schemeClr val="bg1"/>
                </a:solidFill>
              </a:rPr>
              <a:t>. Есть начало рекламного текста. Ваша задача завершить данное высказывание. </a:t>
            </a:r>
          </a:p>
          <a:p>
            <a:pPr marL="0" indent="0">
              <a:buNone/>
            </a:pPr>
            <a:endParaRPr lang="ru-RU" sz="2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9721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9003" y="354523"/>
            <a:ext cx="8648999" cy="389290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chemeClr val="bg1"/>
                </a:solidFill>
              </a:rPr>
              <a:t>Задание № 2</a:t>
            </a:r>
            <a:r>
              <a:rPr lang="ru-RU" sz="3200" dirty="0">
                <a:solidFill>
                  <a:schemeClr val="bg1"/>
                </a:solidFill>
              </a:rPr>
              <a:t>. Есть начало рекламного текста. Ваша задача завершить данное высказывание. </a:t>
            </a:r>
            <a:endParaRPr lang="ru-RU" sz="3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Вариант 1. Плох тот ученик, что не превосходит своего учителя.</a:t>
            </a:r>
          </a:p>
          <a:p>
            <a:pPr marL="0" indent="0">
              <a:buNone/>
            </a:pPr>
            <a:endParaRPr lang="ru-RU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Вариант 2. Краткость – сестра таланта.</a:t>
            </a:r>
          </a:p>
          <a:p>
            <a:pPr marL="0" indent="0">
              <a:buNone/>
            </a:pPr>
            <a:endParaRPr lang="ru-RU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Вариант 3. Ты навсегда в ответе за тех, кого приручил. </a:t>
            </a:r>
            <a:endParaRPr lang="ru-RU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2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2471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495" y="1581328"/>
            <a:ext cx="8515350" cy="994172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Задание № 3.</a:t>
            </a:r>
            <a:r>
              <a:rPr lang="ru-RU" dirty="0">
                <a:solidFill>
                  <a:schemeClr val="bg1"/>
                </a:solidFill>
              </a:rPr>
              <a:t> К Вам обратился заказчик с </a:t>
            </a:r>
            <a:r>
              <a:rPr lang="ru-RU" dirty="0" smtClean="0">
                <a:solidFill>
                  <a:schemeClr val="bg1"/>
                </a:solidFill>
              </a:rPr>
              <a:t>заявкой: 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3429" y="2505120"/>
            <a:ext cx="7802303" cy="38929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bg1"/>
                </a:solidFill>
              </a:rPr>
              <a:t>с</a:t>
            </a:r>
            <a:r>
              <a:rPr lang="ru-RU" sz="3200" dirty="0" smtClean="0">
                <a:solidFill>
                  <a:schemeClr val="bg1"/>
                </a:solidFill>
              </a:rPr>
              <a:t>оздать  </a:t>
            </a:r>
            <a:r>
              <a:rPr lang="ru-RU" sz="3200" dirty="0">
                <a:solidFill>
                  <a:schemeClr val="bg1"/>
                </a:solidFill>
              </a:rPr>
              <a:t>рекламный текст баннера с информацией о </a:t>
            </a:r>
            <a:r>
              <a:rPr lang="ru-RU" sz="3200" dirty="0" smtClean="0">
                <a:solidFill>
                  <a:schemeClr val="bg1"/>
                </a:solidFill>
              </a:rPr>
              <a:t>…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983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0263" y="4545532"/>
            <a:ext cx="8412480" cy="17907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Деловой стиль: рекламные тексты в профессиональной деятельности графического дизайнера</a:t>
            </a:r>
          </a:p>
        </p:txBody>
      </p:sp>
    </p:spTree>
    <p:extLst>
      <p:ext uri="{BB962C8B-B14F-4D97-AF65-F5344CB8AC3E}">
        <p14:creationId xmlns:p14="http://schemas.microsoft.com/office/powerpoint/2010/main" val="2865790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48" y="994470"/>
            <a:ext cx="8314183" cy="994172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Цель урока: сформировать представление о рекламных текстах в  рамках делового </a:t>
            </a:r>
            <a:r>
              <a:rPr lang="ru-RU" dirty="0" smtClean="0">
                <a:solidFill>
                  <a:schemeClr val="bg1"/>
                </a:solidFill>
              </a:rPr>
              <a:t>стиля.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4088" y="2983111"/>
            <a:ext cx="7886700" cy="3263504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Задачи: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1) повторить </a:t>
            </a:r>
            <a:r>
              <a:rPr lang="ru-RU" dirty="0">
                <a:solidFill>
                  <a:schemeClr val="bg1"/>
                </a:solidFill>
              </a:rPr>
              <a:t>признаки и особенности делового </a:t>
            </a:r>
            <a:r>
              <a:rPr lang="ru-RU" dirty="0" smtClean="0">
                <a:solidFill>
                  <a:schemeClr val="bg1"/>
                </a:solidFill>
              </a:rPr>
              <a:t>стиля;</a:t>
            </a:r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2) изучить </a:t>
            </a:r>
            <a:r>
              <a:rPr lang="ru-RU" dirty="0">
                <a:solidFill>
                  <a:schemeClr val="bg1"/>
                </a:solidFill>
              </a:rPr>
              <a:t>понятия «реклама», «рекламный текст», «баннер</a:t>
            </a:r>
            <a:r>
              <a:rPr lang="ru-RU" dirty="0" smtClean="0">
                <a:solidFill>
                  <a:schemeClr val="bg1"/>
                </a:solidFill>
              </a:rPr>
              <a:t>»;</a:t>
            </a:r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3) </a:t>
            </a:r>
            <a:r>
              <a:rPr lang="ru-RU" dirty="0">
                <a:solidFill>
                  <a:schemeClr val="bg1"/>
                </a:solidFill>
              </a:rPr>
              <a:t>с</a:t>
            </a:r>
            <a:r>
              <a:rPr lang="ru-RU" dirty="0" smtClean="0">
                <a:solidFill>
                  <a:schemeClr val="bg1"/>
                </a:solidFill>
              </a:rPr>
              <a:t>оставить </a:t>
            </a:r>
            <a:r>
              <a:rPr lang="ru-RU" dirty="0">
                <a:solidFill>
                  <a:schemeClr val="bg1"/>
                </a:solidFill>
              </a:rPr>
              <a:t>рекламный текст в рамках делового стиля на баннере. </a:t>
            </a:r>
          </a:p>
        </p:txBody>
      </p:sp>
    </p:spTree>
    <p:extLst>
      <p:ext uri="{BB962C8B-B14F-4D97-AF65-F5344CB8AC3E}">
        <p14:creationId xmlns:p14="http://schemas.microsoft.com/office/powerpoint/2010/main" val="1484348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81" y="336327"/>
            <a:ext cx="8754835" cy="994172"/>
          </a:xfrm>
        </p:spPr>
        <p:txBody>
          <a:bodyPr>
            <a:noAutofit/>
          </a:bodyPr>
          <a:lstStyle/>
          <a:p>
            <a:pPr algn="ctr"/>
            <a:r>
              <a:rPr lang="ru-RU" sz="4050" dirty="0">
                <a:solidFill>
                  <a:schemeClr val="bg1"/>
                </a:solidFill>
              </a:rPr>
              <a:t>Официально-деловой стиль – это…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8501" y="2146737"/>
            <a:ext cx="2362200" cy="145868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50" dirty="0"/>
              <a:t>11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69167" y="4085990"/>
            <a:ext cx="2362200" cy="145868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66115" y="4116161"/>
            <a:ext cx="2362200" cy="145868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35449" y="2146737"/>
            <a:ext cx="2362200" cy="145868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5" name="TextBox 4"/>
          <p:cNvSpPr txBox="1"/>
          <p:nvPr/>
        </p:nvSpPr>
        <p:spPr>
          <a:xfrm>
            <a:off x="4107997" y="2387677"/>
            <a:ext cx="6232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/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1999" y="4301394"/>
            <a:ext cx="6232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335612" y="4299265"/>
            <a:ext cx="6232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/>
              <a:t>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04945" y="2447886"/>
            <a:ext cx="6232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/>
              <a:t>2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-112258" y="2395349"/>
            <a:ext cx="2833006" cy="2822547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300" dirty="0">
                <a:solidFill>
                  <a:schemeClr val="bg1"/>
                </a:solidFill>
              </a:rPr>
              <a:t>Под каким номером скрывается правильный ответ?</a:t>
            </a:r>
          </a:p>
        </p:txBody>
      </p:sp>
    </p:spTree>
    <p:extLst>
      <p:ext uri="{BB962C8B-B14F-4D97-AF65-F5344CB8AC3E}">
        <p14:creationId xmlns:p14="http://schemas.microsoft.com/office/powerpoint/2010/main" val="879323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1249" y="2011802"/>
            <a:ext cx="4438651" cy="3263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300" dirty="0">
                <a:solidFill>
                  <a:schemeClr val="bg1"/>
                </a:solidFill>
              </a:rPr>
              <a:t>Официально-деловой стиль - это специализированный язык, используемый в деловых документах, переговорах и рекламе.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3054" y="3908312"/>
            <a:ext cx="1970314" cy="18179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7" name="Прямоугольник 6"/>
          <p:cNvSpPr/>
          <p:nvPr/>
        </p:nvSpPr>
        <p:spPr>
          <a:xfrm>
            <a:off x="1686834" y="2700337"/>
            <a:ext cx="1970314" cy="18179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6F715CB-4C21-49C7-8B5B-F7BE437F4102}"/>
              </a:ext>
            </a:extLst>
          </p:cNvPr>
          <p:cNvSpPr/>
          <p:nvPr/>
        </p:nvSpPr>
        <p:spPr>
          <a:xfrm>
            <a:off x="1985071" y="3020673"/>
            <a:ext cx="1373837" cy="117724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7200" b="1" dirty="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92106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50" dirty="0" smtClean="0">
                <a:solidFill>
                  <a:schemeClr val="bg1"/>
                </a:solidFill>
              </a:rPr>
              <a:t>Какая основная функция у делового стиля?</a:t>
            </a:r>
            <a:endParaRPr lang="ru-RU" sz="405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115" y="2226469"/>
            <a:ext cx="8458200" cy="3263504"/>
          </a:xfrm>
        </p:spPr>
        <p:txBody>
          <a:bodyPr>
            <a:normAutofit/>
          </a:bodyPr>
          <a:lstStyle/>
          <a:p>
            <a:pPr marL="385763" indent="-385763" algn="just">
              <a:buFont typeface="+mj-lt"/>
              <a:buAutoNum type="arabicPeriod"/>
            </a:pPr>
            <a:r>
              <a:rPr lang="ru-RU" sz="3200" dirty="0">
                <a:solidFill>
                  <a:schemeClr val="bg1"/>
                </a:solidFill>
              </a:rPr>
              <a:t>Точная передача и доказательное изложение научной информации.</a:t>
            </a:r>
          </a:p>
          <a:p>
            <a:pPr marL="385763" indent="-385763" algn="just">
              <a:buFont typeface="+mj-lt"/>
              <a:buAutoNum type="arabicPeriod"/>
            </a:pPr>
            <a:r>
              <a:rPr lang="ru-RU" sz="3200" dirty="0">
                <a:solidFill>
                  <a:schemeClr val="bg1"/>
                </a:solidFill>
              </a:rPr>
              <a:t>Информационная и воздействующая.</a:t>
            </a:r>
          </a:p>
          <a:p>
            <a:pPr marL="385763" indent="-385763" algn="just">
              <a:buFont typeface="+mj-lt"/>
              <a:buAutoNum type="arabicPeriod"/>
            </a:pPr>
            <a:r>
              <a:rPr lang="ru-RU" sz="3200" dirty="0">
                <a:solidFill>
                  <a:schemeClr val="bg1"/>
                </a:solidFill>
              </a:rPr>
              <a:t>Воздействовать на читателя, а также информировать его о чем-то.</a:t>
            </a:r>
          </a:p>
          <a:p>
            <a:pPr marL="385763" indent="-385763" algn="just">
              <a:buFont typeface="+mj-lt"/>
              <a:buAutoNum type="arabicPeriod"/>
            </a:pPr>
            <a:r>
              <a:rPr lang="ru-RU" sz="3200" dirty="0">
                <a:solidFill>
                  <a:schemeClr val="bg1"/>
                </a:solidFill>
              </a:rPr>
              <a:t>Точная передача деловой информации.</a:t>
            </a:r>
          </a:p>
          <a:p>
            <a:pPr marL="385763" indent="-385763" algn="just">
              <a:buFont typeface="+mj-lt"/>
              <a:buAutoNum type="arabicPeriod"/>
            </a:pPr>
            <a:endParaRPr lang="ru-RU" sz="3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69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15853" y="2248524"/>
            <a:ext cx="5335361" cy="246935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Основная функция делового стиля – это точная передача деловой информации.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2835" y="3934588"/>
            <a:ext cx="1970314" cy="18179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6" name="Прямоугольник 5"/>
          <p:cNvSpPr/>
          <p:nvPr/>
        </p:nvSpPr>
        <p:spPr>
          <a:xfrm>
            <a:off x="1197591" y="2899965"/>
            <a:ext cx="1970314" cy="18179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29A011E-A0A4-44B9-A168-BCAAB2D71FE7}"/>
              </a:ext>
            </a:extLst>
          </p:cNvPr>
          <p:cNvSpPr/>
          <p:nvPr/>
        </p:nvSpPr>
        <p:spPr>
          <a:xfrm>
            <a:off x="1423846" y="3220300"/>
            <a:ext cx="1373837" cy="117724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7200" b="1" dirty="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48309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636" y="450813"/>
            <a:ext cx="8686800" cy="1235334"/>
          </a:xfrm>
        </p:spPr>
        <p:txBody>
          <a:bodyPr>
            <a:noAutofit/>
          </a:bodyPr>
          <a:lstStyle/>
          <a:p>
            <a:pPr algn="ctr"/>
            <a:r>
              <a:rPr lang="ru-RU" sz="4050" dirty="0">
                <a:solidFill>
                  <a:schemeClr val="bg1"/>
                </a:solidFill>
              </a:rPr>
              <a:t>Какие жанры включает в себя деловой стиль?</a:t>
            </a:r>
          </a:p>
        </p:txBody>
      </p:sp>
      <p:sp>
        <p:nvSpPr>
          <p:cNvPr id="4" name="Овал 3"/>
          <p:cNvSpPr/>
          <p:nvPr/>
        </p:nvSpPr>
        <p:spPr>
          <a:xfrm>
            <a:off x="59872" y="2127919"/>
            <a:ext cx="3162300" cy="106669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5" name="TextBox 4"/>
          <p:cNvSpPr txBox="1"/>
          <p:nvPr/>
        </p:nvSpPr>
        <p:spPr>
          <a:xfrm>
            <a:off x="1099457" y="2394047"/>
            <a:ext cx="1447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/>
              <a:t>Закон</a:t>
            </a:r>
          </a:p>
        </p:txBody>
      </p:sp>
      <p:sp>
        <p:nvSpPr>
          <p:cNvPr id="7" name="Овал 6"/>
          <p:cNvSpPr/>
          <p:nvPr/>
        </p:nvSpPr>
        <p:spPr>
          <a:xfrm>
            <a:off x="70757" y="3421784"/>
            <a:ext cx="3162300" cy="114810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8" name="Овал 7"/>
          <p:cNvSpPr/>
          <p:nvPr/>
        </p:nvSpPr>
        <p:spPr>
          <a:xfrm>
            <a:off x="3116036" y="4130380"/>
            <a:ext cx="3048000" cy="102325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9" name="Овал 8"/>
          <p:cNvSpPr/>
          <p:nvPr/>
        </p:nvSpPr>
        <p:spPr>
          <a:xfrm>
            <a:off x="70757" y="4745613"/>
            <a:ext cx="3162300" cy="108545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10" name="Овал 9"/>
          <p:cNvSpPr/>
          <p:nvPr/>
        </p:nvSpPr>
        <p:spPr>
          <a:xfrm>
            <a:off x="5994032" y="4732866"/>
            <a:ext cx="3048000" cy="105665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11" name="Овал 10"/>
          <p:cNvSpPr/>
          <p:nvPr/>
        </p:nvSpPr>
        <p:spPr>
          <a:xfrm>
            <a:off x="5955166" y="3417305"/>
            <a:ext cx="3152435" cy="107983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12" name="Овал 11"/>
          <p:cNvSpPr/>
          <p:nvPr/>
        </p:nvSpPr>
        <p:spPr>
          <a:xfrm>
            <a:off x="5974556" y="2104116"/>
            <a:ext cx="3048000" cy="111077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13" name="Овал 12"/>
          <p:cNvSpPr/>
          <p:nvPr/>
        </p:nvSpPr>
        <p:spPr>
          <a:xfrm>
            <a:off x="3116036" y="2721970"/>
            <a:ext cx="3048000" cy="102325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14" name="TextBox 13"/>
          <p:cNvSpPr txBox="1"/>
          <p:nvPr/>
        </p:nvSpPr>
        <p:spPr>
          <a:xfrm>
            <a:off x="985498" y="5037280"/>
            <a:ext cx="1447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/>
              <a:t>Приказ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26317" y="4364200"/>
            <a:ext cx="19793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/>
              <a:t>Заявление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74976" y="3730378"/>
            <a:ext cx="1447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/>
              <a:t>Эссе 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64428" y="2980601"/>
            <a:ext cx="15797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/>
              <a:t>Лекция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874925" y="4995736"/>
            <a:ext cx="16825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/>
              <a:t>Доклад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54101" y="3691765"/>
            <a:ext cx="1447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/>
              <a:t>Поэма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04763" y="2394047"/>
            <a:ext cx="18228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/>
              <a:t>Реклама</a:t>
            </a:r>
          </a:p>
        </p:txBody>
      </p:sp>
    </p:spTree>
    <p:extLst>
      <p:ext uri="{BB962C8B-B14F-4D97-AF65-F5344CB8AC3E}">
        <p14:creationId xmlns:p14="http://schemas.microsoft.com/office/powerpoint/2010/main" val="38841243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1385</TotalTime>
  <Words>781</Words>
  <Application>Microsoft Office PowerPoint</Application>
  <PresentationFormat>Экран (4:3)</PresentationFormat>
  <Paragraphs>121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Wingdings</vt:lpstr>
      <vt:lpstr>Тема Office</vt:lpstr>
      <vt:lpstr>Деловой стиль: рекламные тексты в профессиональной деятельности графического дизайнера</vt:lpstr>
      <vt:lpstr>Презентация PowerPoint</vt:lpstr>
      <vt:lpstr>Деловой стиль: рекламные тексты в профессиональной деятельности графического дизайнера</vt:lpstr>
      <vt:lpstr>Цель урока: сформировать представление о рекламных текстах в  рамках делового стиля.</vt:lpstr>
      <vt:lpstr>Официально-деловой стиль – это…</vt:lpstr>
      <vt:lpstr>Презентация PowerPoint</vt:lpstr>
      <vt:lpstr>Какая основная функция у делового стиля?</vt:lpstr>
      <vt:lpstr>Основная функция делового стиля – это точная передача деловой информации.</vt:lpstr>
      <vt:lpstr>Какие жанры включает в себя деловой стиль?</vt:lpstr>
      <vt:lpstr>Жанры делового стиля</vt:lpstr>
      <vt:lpstr>Признаки и особенности делового стиля</vt:lpstr>
      <vt:lpstr>Презентация PowerPoint</vt:lpstr>
      <vt:lpstr>Признаки и особенности делового стиля</vt:lpstr>
      <vt:lpstr>Презентация PowerPoint</vt:lpstr>
      <vt:lpstr> </vt:lpstr>
      <vt:lpstr>Реклама, рекламный текст </vt:lpstr>
      <vt:lpstr>Презентация PowerPoint</vt:lpstr>
      <vt:lpstr>Понятие «БАННЕР» </vt:lpstr>
      <vt:lpstr>Соответствие рекламного текста деловому стилю </vt:lpstr>
      <vt:lpstr>Структура рекламного текста </vt:lpstr>
      <vt:lpstr>Виды ошибок в рекламном тексте </vt:lpstr>
      <vt:lpstr>Виды ошибок в рекламном тексте </vt:lpstr>
      <vt:lpstr>Задания </vt:lpstr>
      <vt:lpstr> </vt:lpstr>
      <vt:lpstr>Презентация PowerPoint</vt:lpstr>
      <vt:lpstr>Презентация PowerPoint</vt:lpstr>
      <vt:lpstr>Задание № 3. К Вам обратился заказчик с заявкой: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Носова</dc:creator>
  <cp:lastModifiedBy>Ольга Носова</cp:lastModifiedBy>
  <cp:revision>71</cp:revision>
  <dcterms:created xsi:type="dcterms:W3CDTF">2025-03-09T14:42:11Z</dcterms:created>
  <dcterms:modified xsi:type="dcterms:W3CDTF">2025-09-30T11:01:32Z</dcterms:modified>
</cp:coreProperties>
</file>