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58" r:id="rId7"/>
    <p:sldId id="257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A8110C7-161F-47CC-86D9-4A336484760E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69AD44A-F9CC-47D6-B626-9167C90A7F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52736"/>
            <a:ext cx="6624736" cy="115212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Психологические аспекты развития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речи детей раннего возраста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132856"/>
            <a:ext cx="6696744" cy="3312368"/>
          </a:xfrm>
        </p:spPr>
        <p:txBody>
          <a:bodyPr>
            <a:normAutofit fontScale="47500" lnSpcReduction="20000"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Актуальность. </a:t>
            </a: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Проблема развития речи в раннем возрасте в настоящее время стоит очень </a:t>
            </a: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остро. </a:t>
            </a:r>
            <a:endParaRPr lang="ru-RU" sz="29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Своевременно </a:t>
            </a: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развивающийся ребенок начинает говорить в период от 2 до 3 лет. </a:t>
            </a:r>
            <a:endParaRPr lang="ru-RU" sz="29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Речь </a:t>
            </a: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является ведущим процессом психического развития </a:t>
            </a: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детей. </a:t>
            </a: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</a:t>
            </a: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моциональность </a:t>
            </a: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ребенка, его потребности, интересы, темперамент, характер - весь психический склад личности выявляются в речи. </a:t>
            </a:r>
            <a:endParaRPr lang="ru-RU" sz="29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</a:t>
            </a: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процессом развития речи у детей раннего возраста связан процесс возникновения и формирования у них мышления. </a:t>
            </a:r>
            <a:endParaRPr lang="ru-RU" sz="29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9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Важно</a:t>
            </a:r>
            <a:r>
              <a:rPr lang="ru-RU" sz="29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!!! вовремя </a:t>
            </a: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распознать наличие проблем в развитии речи ребенка, запаздывание ее развития. </a:t>
            </a:r>
            <a:endParaRPr lang="ru-RU" sz="29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sz="29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амое главное!!! </a:t>
            </a:r>
            <a:r>
              <a:rPr lang="ru-RU" sz="29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правильно провести   работу, направленную на развитие речи детей раннего возраста с целью достижения максимального результата.</a:t>
            </a:r>
            <a:endParaRPr lang="ru-RU" sz="29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23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124745"/>
            <a:ext cx="6552728" cy="1080119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Влияние дидактической игры на развитие детей раннего возраста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132856"/>
            <a:ext cx="6840760" cy="3384376"/>
          </a:xfrm>
        </p:spPr>
        <p:txBody>
          <a:bodyPr>
            <a:normAutofit fontScale="62500" lnSpcReduction="20000"/>
          </a:bodyPr>
          <a:lstStyle/>
          <a:p>
            <a:pPr indent="341630" algn="just">
              <a:lnSpc>
                <a:spcPct val="115000"/>
              </a:lnSpc>
              <a:spcAft>
                <a:spcPts val="0"/>
              </a:spcAft>
            </a:pPr>
            <a:r>
              <a:rPr lang="ru-RU" sz="3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Главной формой организации  </a:t>
            </a:r>
            <a:r>
              <a:rPr lang="ru-RU" sz="3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жизни в детском саду </a:t>
            </a:r>
            <a:r>
              <a:rPr lang="ru-RU" sz="3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является </a:t>
            </a: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игра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связанные с нею формы </a:t>
            </a:r>
            <a:r>
              <a:rPr lang="ru-RU" sz="3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активности: </a:t>
            </a:r>
            <a:r>
              <a:rPr lang="ru-RU" sz="3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занятия</a:t>
            </a: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, предметно-практическая деятельность.</a:t>
            </a:r>
            <a:endParaRPr lang="ru-RU" sz="3000" b="1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pPr indent="341630" algn="just">
              <a:lnSpc>
                <a:spcPct val="115000"/>
              </a:lnSpc>
              <a:spcAft>
                <a:spcPts val="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игре развиваются 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способности к воображению, произвольной регуляции действий и чувств, приобретается опыт взаимодействия и взаимопонимания. </a:t>
            </a:r>
            <a:endParaRPr lang="ru-RU" sz="3000" dirty="0">
              <a:latin typeface="Calibri"/>
              <a:ea typeface="MS Mincho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3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Дидактические игры – широко распространенный метод словарной </a:t>
            </a:r>
            <a:r>
              <a:rPr lang="ru-RU" sz="3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работы</a:t>
            </a:r>
            <a:r>
              <a:rPr lang="ru-RU" sz="3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Игра 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является одним из средств умственного воспитания. В ней дети отражают окружающую действительность, выявляют свои знания, делятся ими с товарищами.</a:t>
            </a:r>
            <a:endParaRPr lang="ru-RU" sz="30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417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96752"/>
            <a:ext cx="6696744" cy="4392488"/>
          </a:xfrm>
        </p:spPr>
        <p:txBody>
          <a:bodyPr>
            <a:noAutofit/>
          </a:bodyPr>
          <a:lstStyle/>
          <a:p>
            <a:pPr lvl="0" indent="449580">
              <a:lnSpc>
                <a:spcPct val="115000"/>
              </a:lnSpc>
              <a:spcBef>
                <a:spcPct val="20000"/>
              </a:spcBef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Прежде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чем приступить к систематическим занятиям по развитию речи педагог подбирает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детей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материал.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!!! Нужно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помнить, что речевые занятия имеют свою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специфику. </a:t>
            </a:r>
            <a:b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Какие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бы действия педагог не производил с предметами, что бы ни показывал ребятишкам, основное внимание он должен сосредоточить на своей собственной речи и речи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ru-RU" sz="1400" b="1" dirty="0">
                <a:solidFill>
                  <a:srgbClr val="465E9C"/>
                </a:solidFill>
                <a:latin typeface="Calibri"/>
                <a:ea typeface="MS Mincho"/>
                <a:cs typeface="Times New Roman"/>
              </a:rPr>
              <a:t/>
            </a:r>
            <a:br>
              <a:rPr lang="ru-RU" sz="1400" b="1" dirty="0">
                <a:solidFill>
                  <a:srgbClr val="465E9C"/>
                </a:solidFill>
                <a:latin typeface="Calibri"/>
                <a:ea typeface="MS Mincho"/>
                <a:cs typeface="Times New Roman"/>
              </a:rPr>
            </a:b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323395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52736"/>
            <a:ext cx="6696744" cy="12961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Игры с сюжетными игрушками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204864"/>
            <a:ext cx="6840760" cy="352839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Игры с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сюжетными игрушками оказывают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разностороннее влияние на развитие ребенка.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!!! Очень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важно предоставлять детям возможность развертывать разнообразную деятельность с игрушками, в процессе которой активизируется их речь.</a:t>
            </a:r>
            <a:endParaRPr lang="ru-RU" sz="1800" b="1" dirty="0">
              <a:latin typeface="Calibri"/>
              <a:ea typeface="MS Mincho"/>
              <a:cs typeface="Times New Roman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89311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52736"/>
            <a:ext cx="6696744" cy="12961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Игры с использованием литературных текстов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276872"/>
            <a:ext cx="6840760" cy="3312368"/>
          </a:xfrm>
        </p:spPr>
        <p:txBody>
          <a:bodyPr>
            <a:normAutofit fontScale="92500"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Художественное слово сопутствует ребенку уже с первых месяцев его жизни.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!!!Читая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стихи, </a:t>
            </a:r>
            <a:r>
              <a:rPr lang="ru-RU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потешки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сказки, воспитатель развивает у детей слуховое восприятие, совершенствует способность понимать то, что читается, побуждает подражать их звукосочетаниям и словам текста, содействуя таким путем развитию их собственной речи.</a:t>
            </a:r>
            <a:endParaRPr lang="ru-RU" sz="1800" b="1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485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052736"/>
            <a:ext cx="6768752" cy="12961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Игры и занятия с использованием картинок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348880"/>
            <a:ext cx="6984776" cy="3312368"/>
          </a:xfrm>
        </p:spPr>
        <p:txBody>
          <a:bodyPr>
            <a:normAutofit fontScale="92500" lnSpcReduction="20000"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Использование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картинки для развития речи имеет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некоторые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преимущества перед игрушкой.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!!!Дети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рассматривая картинку, охотно говорят, в то время как игрушкой им прежде всего хочется поиграть, а не рассказать о ней.</a:t>
            </a:r>
            <a:endParaRPr lang="ru-RU" sz="1800" b="1" dirty="0">
              <a:latin typeface="Calibri"/>
              <a:ea typeface="MS Mincho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Очень важно, чтобы содержание картинок побуждало малышей, только еще овладевающих речью, говорить.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1198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52737"/>
            <a:ext cx="6624736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Игры с предметами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844824"/>
            <a:ext cx="6840760" cy="3600400"/>
          </a:xfrm>
        </p:spPr>
        <p:txBody>
          <a:bodyPr>
            <a:normAutofit fontScale="92500" lnSpcReduction="10000"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азвивается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мелкая моторика рук и способность производить с предметами целесообразные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действия. </a:t>
            </a:r>
            <a:r>
              <a:rPr lang="ru-RU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!!!Совершенствуются 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движения кисти, пальцев ребенка, развивается глазомер, малыш приучается контролировать движения рук зрением.</a:t>
            </a:r>
            <a:endParaRPr lang="ru-RU" sz="1800" b="1" i="1" dirty="0">
              <a:latin typeface="Calibri"/>
              <a:ea typeface="MS Mincho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Если взрослые сопровождают действия ребенка словом – обозначают эти действия, качества предметов, то на этой основе обогащается его словарь, развивается речь.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932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24744"/>
            <a:ext cx="6696744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Игры со строительным материалом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348880"/>
            <a:ext cx="6552728" cy="3384376"/>
          </a:xfrm>
        </p:spPr>
        <p:txBody>
          <a:bodyPr>
            <a:norm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Занятия со строительным материалом имеют большую ценность. Э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игры развивают мелкую моторику и сенсорный опыт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воспитанников. При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словесном руководстве со стороны воспитателя на этих занятиях обогащается речь детей.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     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573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052737"/>
            <a:ext cx="6984776" cy="1152127"/>
          </a:xfrm>
        </p:spPr>
        <p:txBody>
          <a:bodyPr>
            <a:noAutofit/>
          </a:bodyPr>
          <a:lstStyle/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87313" algn="l"/>
              </a:tabLst>
            </a:pPr>
            <a:r>
              <a:rPr lang="ru-RU" sz="2000" b="1" dirty="0" smtClean="0">
                <a:solidFill>
                  <a:srgbClr val="302030"/>
                </a:solidFill>
                <a:latin typeface="Times New Roman"/>
                <a:ea typeface="Times New Roman"/>
              </a:rPr>
              <a:t>Специфика </a:t>
            </a:r>
            <a:r>
              <a:rPr lang="ru-RU" sz="2000" b="1" dirty="0">
                <a:solidFill>
                  <a:srgbClr val="302030"/>
                </a:solidFill>
                <a:latin typeface="Times New Roman"/>
                <a:ea typeface="Times New Roman"/>
              </a:rPr>
              <a:t>организации и проведения занятий </a:t>
            </a:r>
            <a:r>
              <a:rPr lang="ru-RU" sz="2000" b="1" dirty="0" smtClean="0">
                <a:solidFill>
                  <a:srgbClr val="302030"/>
                </a:solidFill>
                <a:latin typeface="Times New Roman"/>
                <a:ea typeface="Times New Roman"/>
              </a:rPr>
              <a:t>в </a:t>
            </a:r>
            <a:r>
              <a:rPr lang="ru-RU" sz="2000" b="1" dirty="0">
                <a:solidFill>
                  <a:srgbClr val="302030"/>
                </a:solidFill>
                <a:latin typeface="Times New Roman"/>
                <a:ea typeface="Times New Roman"/>
              </a:rPr>
              <a:t>группе с детьми раннего </a:t>
            </a:r>
            <a:r>
              <a:rPr lang="ru-RU" sz="2000" b="1" dirty="0" smtClean="0">
                <a:solidFill>
                  <a:srgbClr val="302030"/>
                </a:solidFill>
                <a:latin typeface="Times New Roman"/>
                <a:ea typeface="Times New Roman"/>
              </a:rPr>
              <a:t>возраста</a:t>
            </a:r>
            <a:r>
              <a:rPr lang="ru-RU" sz="2000" dirty="0">
                <a:latin typeface="Times New Roman"/>
                <a:ea typeface="MS Mincho"/>
              </a:rPr>
              <a:t/>
            </a:r>
            <a:br>
              <a:rPr lang="ru-RU" sz="2000" dirty="0">
                <a:latin typeface="Times New Roman"/>
                <a:ea typeface="MS Mincho"/>
              </a:rPr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16832"/>
            <a:ext cx="6840760" cy="3384376"/>
          </a:xfrm>
        </p:spPr>
        <p:txBody>
          <a:bodyPr>
            <a:normAutofit fontScale="62500" lnSpcReduction="20000"/>
          </a:bodyPr>
          <a:lstStyle/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 smtClean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!!!До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3-х лет рекомендуется проводить 10 занятий в неделю продолжительностью 8–10 мин.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 smtClean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Работа </a:t>
            </a:r>
            <a:r>
              <a:rPr lang="ru-RU" dirty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детьми раннего возраста требует особого </a:t>
            </a:r>
            <a:r>
              <a:rPr lang="ru-RU" dirty="0" smtClean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подхода:</a:t>
            </a:r>
            <a:endParaRPr lang="ru-RU" sz="1800" dirty="0"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marL="457200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Занятия</a:t>
            </a:r>
            <a:r>
              <a:rPr lang="ru-RU" dirty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с маленькими детьми отличаются от занятий с дошкольниками не только объемом и содержанием материала, но и специфическими приемами проведения занятий.</a:t>
            </a:r>
            <a:endParaRPr lang="ru-RU" sz="1800" dirty="0"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marL="457200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Занятия </a:t>
            </a:r>
            <a:r>
              <a:rPr lang="ru-RU" dirty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можно проводить индивидуально или в небольшой группе. Педагог должен сидеть за одним столом с детьми, чтобы иметь возможность помогать каждому ребенку.</a:t>
            </a:r>
            <a:endParaRPr lang="ru-RU" sz="1800" dirty="0"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marL="457200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Чтобы </a:t>
            </a:r>
            <a:r>
              <a:rPr lang="ru-RU" dirty="0">
                <a:solidFill>
                  <a:srgbClr val="30203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построить работу наилучшим образом, воспитатель также должен хорошо представлять себе психологическую характеристику раннего возраста: особенности развития восприятия, внимания и памяти, речи, мышления, деятельности и т. д.</a:t>
            </a:r>
            <a:endParaRPr lang="ru-RU" sz="1800" dirty="0"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3789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124744"/>
            <a:ext cx="6696743" cy="4536504"/>
          </a:xfrm>
        </p:spPr>
        <p:txBody>
          <a:bodyPr>
            <a:normAutofit fontScale="70000" lnSpcReduction="20000"/>
          </a:bodyPr>
          <a:lstStyle/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i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В</a:t>
            </a:r>
            <a:r>
              <a:rPr lang="ru-RU" b="1" i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i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работе с детьми раннего возраста следует учитывать следующие моменты:</a:t>
            </a:r>
            <a:endParaRPr lang="ru-RU" sz="1800" b="1" i="1" dirty="0">
              <a:latin typeface="Calibri"/>
              <a:ea typeface="MS Mincho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Ребенок познает мир с помощью взрослого человека </a:t>
            </a:r>
            <a:endParaRPr lang="ru-RU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путем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подражания</a:t>
            </a:r>
            <a:endParaRPr lang="ru-RU" sz="1800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Малыши с интересом исследуют сенсорные свойства окружающих </a:t>
            </a: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предметов.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Но только с помощью взрослого ребенок узнает функциональное назначение предметов нашего </a:t>
            </a: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быта.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Взрослый знакомит малыша с новыми играми, когда учит убаюкивать куклу, строить из кубиков, катать машинку за веревочку и т. д. Наблюдая за взрослым и повторяя его движения, действия, слова, ребенок усваивает новые навыки, учится говорить, обслуживать себя, становится более самостоятельным.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Вывод: занятия с малышами основаны на подражании взрослому, его движениям, действиям и словам, а не на объяснении, беседе, </a:t>
            </a:r>
            <a:r>
              <a:rPr lang="ru-RU" b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внушении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051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196752"/>
            <a:ext cx="6696744" cy="4320480"/>
          </a:xfrm>
        </p:spPr>
        <p:txBody>
          <a:bodyPr>
            <a:normAutofit fontScale="77500" lnSpcReduction="20000"/>
          </a:bodyPr>
          <a:lstStyle/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 совместной деятельности ребенка и взрослого </a:t>
            </a:r>
            <a:endParaRPr lang="ru-RU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необходимо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совмещать элементы игры и обучения</a:t>
            </a:r>
            <a:endParaRPr lang="ru-RU" sz="1800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Детская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непосредственность лежит в основе познания окружающего мира и общения с людьми. 	Поэтому, обучение малышей возможно только в том случае, когда затронуты положительные эмоции ребенка. Такого эмоционального подъема можно достичь только в игре.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Сознательное отношение к обучению появится позже - в старшем дошкольном возрасте. </a:t>
            </a:r>
            <a:r>
              <a:rPr lang="ru-RU" b="1" i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!!!А пока</a:t>
            </a:r>
            <a:r>
              <a:rPr lang="ru-RU" b="1" i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... если малышу неинтересно, он просто отвернется или уйдет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Вывод: элементы обучения необходимо вводить в специально организованные </a:t>
            </a:r>
            <a:r>
              <a:rPr lang="ru-RU" b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игры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852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3" y="1268761"/>
            <a:ext cx="5472607" cy="79208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276872"/>
            <a:ext cx="5819707" cy="2983750"/>
          </a:xfrm>
        </p:spPr>
        <p:txBody>
          <a:bodyPr>
            <a:norm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внедрение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эффективных методов и приемов работы по развитию речи  детей раннего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возраста</a:t>
            </a:r>
            <a:endParaRPr lang="ru-RU" sz="32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001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196752"/>
            <a:ext cx="6539787" cy="4351902"/>
          </a:xfrm>
        </p:spPr>
        <p:txBody>
          <a:bodyPr>
            <a:normAutofit/>
          </a:bodyPr>
          <a:lstStyle/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Чтобы новый навык закрепился, необходимо повторение</a:t>
            </a:r>
            <a:endParaRPr lang="ru-RU" sz="1600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600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Малыши любят повторять одно и то же действие (или движение, слово и т. д.) снова и снова. Это механизм обучения: чтобы навык закрепился, необходимо большое количество повторений, и чем сложнее навык, тем больше времени и количества повторений потребуется.</a:t>
            </a:r>
            <a:endParaRPr lang="ru-RU" sz="1600" dirty="0"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600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Предположение, что необходимо постоянно вносить разнообразие в игры и занятия ребенка - это правильно для детей старшего возраста. А малыши более комфортно чувствуют себя в знакомой ситуации, действуют более уверенно в ходе знакомых любимых игр.</a:t>
            </a:r>
            <a:endParaRPr lang="ru-RU" sz="1600" dirty="0">
              <a:latin typeface="Calibri"/>
              <a:ea typeface="MS Mincho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600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Вывод: чтобы новые знания, умения и навыки закрепились, необходимо многократное повторение </a:t>
            </a:r>
            <a:r>
              <a:rPr lang="ru-RU" sz="1600" b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пройденного</a:t>
            </a:r>
            <a:endParaRPr lang="ru-RU" sz="1600" dirty="0">
              <a:latin typeface="Calibri"/>
              <a:ea typeface="MS Mincho"/>
              <a:cs typeface="Times New Roman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33477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196752"/>
            <a:ext cx="6696744" cy="4320480"/>
          </a:xfrm>
        </p:spPr>
        <p:txBody>
          <a:bodyPr>
            <a:normAutofit fontScale="70000" lnSpcReduction="20000"/>
          </a:bodyPr>
          <a:lstStyle/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Содержание материала должно соответствовать детскому опыту</a:t>
            </a:r>
            <a:endParaRPr lang="ru-RU" sz="1800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Материал для игр и занятий с маленькими детьми необходимо подбирать таким образом, чтобы его содержание соответствовало детскому опыту.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Если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же предлагается новый материал, то предварительно необходимо дать ребенку новые представления. 	</a:t>
            </a:r>
            <a:endParaRPr lang="ru-RU" dirty="0" smtClean="0">
              <a:solidFill>
                <a:srgbClr val="302030"/>
              </a:solidFill>
              <a:latin typeface="Times New Roman"/>
              <a:ea typeface="Times New Roman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Одни и те же сюжеты закрепляются, уточняются, расширяются на разных занятиях. Повторное использование знакомых сюжетов в работе с маленькими детьми вполне оправданно и полезно.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Вывод: содержание материала для занятий с малышами требует серьезного и вдумчивого отбора </a:t>
            </a:r>
            <a:endParaRPr lang="ru-RU" b="1" dirty="0" smtClean="0">
              <a:solidFill>
                <a:srgbClr val="302030"/>
              </a:solidFill>
              <a:latin typeface="Times New Roman"/>
              <a:ea typeface="Times New Roman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можно взять за основу раздел программы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 «</a:t>
            </a: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Ознакомление с окружающим миром</a:t>
            </a:r>
            <a:r>
              <a:rPr lang="ru-RU" b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»)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7018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24744"/>
            <a:ext cx="6696744" cy="4392488"/>
          </a:xfrm>
        </p:spPr>
        <p:txBody>
          <a:bodyPr>
            <a:normAutofit fontScale="77500" lnSpcReduction="20000"/>
          </a:bodyPr>
          <a:lstStyle/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Необходимо контролировать уровень сложности предлагаемого материала</a:t>
            </a:r>
            <a:endParaRPr lang="ru-RU" sz="1800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Уровень сложности материала для занятий с детьми раннего возраста должен соответствовать возрасту.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b="1" i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!!!Педагоги </a:t>
            </a:r>
            <a:r>
              <a:rPr lang="ru-RU" b="1" i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склонны завышать уровень сложности материала и предъявляемых к малышам требований. </a:t>
            </a:r>
            <a:endParaRPr lang="ru-RU" dirty="0" smtClean="0">
              <a:solidFill>
                <a:srgbClr val="302030"/>
              </a:solidFill>
              <a:latin typeface="Times New Roman"/>
              <a:ea typeface="Times New Roman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!!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Следует также помнить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, что если перед ребенком будет стоять непосильная для него задача, он заведомо оказывается в ситуации </a:t>
            </a: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неуспеха и в следующий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раз </a:t>
            </a: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может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отказаться от попыток выполнения сложного задания.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Вывод: материал должен быть доступен для маленького ребенка, усложнение одного и того же задания происходит постепенно, от занятия к занятию </a:t>
            </a:r>
            <a:endParaRPr lang="ru-RU" b="1" dirty="0" smtClean="0">
              <a:solidFill>
                <a:srgbClr val="302030"/>
              </a:solidFill>
              <a:latin typeface="Times New Roman"/>
              <a:ea typeface="Times New Roman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реализация принципа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 «</a:t>
            </a: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от простого к сложному</a:t>
            </a:r>
            <a:r>
              <a:rPr lang="ru-RU" b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»)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181869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196752"/>
            <a:ext cx="6696744" cy="4248472"/>
          </a:xfrm>
        </p:spPr>
        <p:txBody>
          <a:bodyPr>
            <a:normAutofit fontScale="62500" lnSpcReduction="20000"/>
          </a:bodyPr>
          <a:lstStyle/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Необходимо контролировать длительность занятия</a:t>
            </a:r>
            <a:endParaRPr lang="ru-RU" sz="1800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Внимание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маленьких детей непроизвольно и кратковременно. Н</a:t>
            </a: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еобходимо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заранее планировать занятие таким образом, чтобы избежать переутомления ребенка и потери интереса к занятию. </a:t>
            </a:r>
            <a:endParaRPr lang="ru-RU" dirty="0" smtClean="0">
              <a:solidFill>
                <a:srgbClr val="302030"/>
              </a:solidFill>
              <a:latin typeface="Times New Roman"/>
              <a:ea typeface="Times New Roman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i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b="1" i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Каждая </a:t>
            </a:r>
            <a:r>
              <a:rPr lang="ru-RU" b="1" i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игра длится от 5-10 до 15-20 минут.</a:t>
            </a:r>
            <a:endParaRPr lang="ru-RU" sz="1800" b="1" i="1" dirty="0">
              <a:latin typeface="Calibri"/>
              <a:ea typeface="MS Mincho"/>
              <a:cs typeface="Times New Roman"/>
            </a:endParaRPr>
          </a:p>
          <a:p>
            <a:pPr marL="1143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	С</a:t>
            </a:r>
            <a:r>
              <a:rPr lang="ru-RU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ледует 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учитывать конкретную ситуацию и поведение детей на занятии: можно быстро свернуть игру, если увидите, что дети устали, либо продолжить и расширить ее, если у малышей есть настроение и силы продолжать.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Вывод: на занятиях с маленькими детьми не следует планировать длительные игры</a:t>
            </a:r>
            <a:r>
              <a:rPr lang="ru-RU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. </a:t>
            </a:r>
            <a:r>
              <a:rPr lang="ru-RU" b="1" dirty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Также во время занятия необходимо гибко варьировать длительность игр, в зависимости от ситуации, возможностей детей и их </a:t>
            </a:r>
            <a:r>
              <a:rPr lang="ru-RU" b="1" dirty="0" smtClean="0">
                <a:solidFill>
                  <a:srgbClr val="302030"/>
                </a:solidFill>
                <a:latin typeface="Times New Roman"/>
                <a:ea typeface="Times New Roman"/>
                <a:cs typeface="Times New Roman"/>
              </a:rPr>
              <a:t>поведения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!!! Игра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должна иметь начало, продолжение и конец.</a:t>
            </a:r>
            <a:endParaRPr lang="ru-RU" sz="1800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pPr marL="11430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847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052736"/>
            <a:ext cx="6624736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Виды занятий по развитию речи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204864"/>
            <a:ext cx="6912768" cy="3456384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1.Занятия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формированию словаря (ознакомление со свойствами и качествами предметов).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2.Занятия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формированию грамматического строя речи (образование слов).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3.Занятия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формированию звуковой культуры речи (обучение правильному звукопроизношению).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4.Занятия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обучению связной речи (беседы, рассказывание).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5.Занятия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ознакомлению с художественной литературой.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effectLst/>
              <a:latin typeface="Calibri"/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2466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052737"/>
            <a:ext cx="6480720" cy="86409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Примерная структура занятия по развитию речи детей раннего возраста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16832"/>
            <a:ext cx="6840760" cy="352839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1.Дидактическая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игра, создающая мотивацию к занятию (играем по знакомым правилам).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2.Затруднение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игровой ситуации (осознаем, что мы еще не умеем, не знаем).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3.Открытие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нового знания или умения (проговариваем новые правила).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4.Воспроизведение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нового в типовой ситуации (играем по новым правилам).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5.Итог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занятия (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проговариваем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чему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научились).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835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52737"/>
            <a:ext cx="6336704" cy="93610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Виды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16832"/>
            <a:ext cx="6768752" cy="3456384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1.Восприятие сказок, стихов,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потешек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2.Рассматривание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картинок.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3.Экспериментирование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материалами и веществами.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4.Двигательная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5.Предметная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деятельность и игры с составными и динамическими игрушками.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6.Совместные игры со сверстниками под руководством взрослого.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0608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052736"/>
            <a:ext cx="6696744" cy="194421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Целевые ориентиры развития речи в раннем возрасте (ФГОС ДО)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852936"/>
            <a:ext cx="6840760" cy="2664296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Ребенок владеет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активной речью, включенной в общение; может обращаться с вопросами и просьбами, понимает речь взрослых; знает названия окружающих предметов и игрушек.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</a:rPr>
              <a:t>Речь </a:t>
            </a:r>
            <a:r>
              <a:rPr lang="ru-RU" smtClean="0">
                <a:solidFill>
                  <a:srgbClr val="000000"/>
                </a:solidFill>
                <a:latin typeface="Times New Roman"/>
                <a:ea typeface="Times New Roman"/>
              </a:rPr>
              <a:t>ребенка становится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полноценным средством общения с другими детьми.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10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96752"/>
            <a:ext cx="6696744" cy="4320480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Раннее детство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охватывает возраст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года до трех лет.</a:t>
            </a:r>
            <a:r>
              <a:rPr lang="ru-RU" sz="2400" b="1" dirty="0">
                <a:solidFill>
                  <a:srgbClr val="465E9C"/>
                </a:solidFill>
                <a:latin typeface="Calibri"/>
                <a:ea typeface="MS Mincho"/>
                <a:cs typeface="Times New Roman"/>
              </a:rPr>
              <a:t/>
            </a:r>
            <a:br>
              <a:rPr lang="ru-RU" sz="2400" b="1" dirty="0">
                <a:solidFill>
                  <a:srgbClr val="465E9C"/>
                </a:solidFill>
                <a:latin typeface="Calibri"/>
                <a:ea typeface="MS Mincho"/>
                <a:cs typeface="Times New Roman"/>
              </a:rPr>
            </a:b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Социальная ситуация развития 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раннем периоде 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это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ситуация совместной деятельности  взрослого с ребенком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правах сотрудничества; 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раскрывается 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отношениях 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ребенок </a:t>
            </a:r>
            <a:r>
              <a:rPr lang="ru-RU" sz="24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 предмет –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взрослый</a:t>
            </a:r>
            <a:r>
              <a:rPr lang="ru-RU" sz="2400" i="1" dirty="0">
                <a:solidFill>
                  <a:srgbClr val="FF0000"/>
                </a:solidFill>
                <a:latin typeface="Calibri"/>
                <a:ea typeface="MS Mincho"/>
                <a:cs typeface="Times New Roman"/>
              </a:rPr>
              <a:t/>
            </a:r>
            <a:br>
              <a:rPr lang="ru-RU" sz="2400" i="1" dirty="0">
                <a:solidFill>
                  <a:srgbClr val="FF0000"/>
                </a:solidFill>
                <a:latin typeface="Calibri"/>
                <a:ea typeface="MS Mincho"/>
                <a:cs typeface="Times New Roman"/>
              </a:rPr>
            </a:br>
            <a:endParaRPr lang="ru-RU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35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96753"/>
            <a:ext cx="6192688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достижения раннего периода: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564904"/>
            <a:ext cx="6120680" cy="2736304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овладение ходьбой;</a:t>
            </a:r>
          </a:p>
          <a:p>
            <a:pPr marL="342900" indent="-342900" algn="l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речью;</a:t>
            </a:r>
          </a:p>
          <a:p>
            <a:pPr marL="342900" indent="-342900" algn="l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развитие предметной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деятельности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Ведущая деятельность –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предметно-</a:t>
            </a:r>
            <a:r>
              <a:rPr lang="ru-RU" b="1" i="1" dirty="0" err="1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манипулятивная</a:t>
            </a:r>
            <a:endParaRPr lang="ru-RU" sz="1800" b="1" i="1" dirty="0">
              <a:solidFill>
                <a:srgbClr val="FF0000"/>
              </a:solidFill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014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52737"/>
            <a:ext cx="6552728" cy="1872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Направления развития речи детей раннего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924944"/>
            <a:ext cx="5819707" cy="2335678"/>
          </a:xfrm>
        </p:spPr>
        <p:txBody>
          <a:bodyPr/>
          <a:lstStyle/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совершенствуется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понимание детьми речи взрослых людей;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формируется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собственная активная речь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77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052737"/>
            <a:ext cx="5832648" cy="115212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Особенности развития речи в раннем периоде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2132856"/>
            <a:ext cx="5603683" cy="3127766"/>
          </a:xfrm>
        </p:spPr>
        <p:txBody>
          <a:bodyPr>
            <a:normAutofit fontScale="85000" lnSpcReduction="10000"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 детей раннего периода развивается не только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коммуникативная, но и обобщающая функция речи.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Также формируется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регулирующая функция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речи, когда малыши подчиняются инструкции взрослого человека, выполняя его требования.  У ребёнка появляется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ситуативная речь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понятная исходя из контекста ситуации, в которую включены собеседники,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описательная речь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latin typeface="Calibri"/>
              <a:ea typeface="MS Mincho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737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124744"/>
            <a:ext cx="6552728" cy="4464496"/>
          </a:xfrm>
        </p:spPr>
        <p:txBody>
          <a:bodyPr>
            <a:no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 систематической работе и при благоприятных условиях к трем годам речь  детей раннего возраста развивается настолько, что они в состоянии выразить словами свою мысль, желание, повторить то, что запомнили.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Они 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могут декламировать небольшие стихи, петь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песенки.</a:t>
            </a:r>
            <a:r>
              <a:rPr lang="ru-RU" sz="1800" dirty="0" smtClean="0">
                <a:latin typeface="Calibri"/>
                <a:ea typeface="MS Mincho"/>
                <a:cs typeface="Times New Roman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Дети 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рождаются с такими унаследованными качествами мозга, которые дают им возможность усвоить речь и овладеть языком, на котором говорят окружающие их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люди.</a:t>
            </a:r>
            <a:b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Но!!! </a:t>
            </a:r>
            <a:r>
              <a:rPr lang="ru-RU" sz="1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того, чтобы ребёнок  заговорил, ему важно слышать речь взрослых людей, с ним надо разговаривать.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Ребенок учится языку у </a:t>
            </a:r>
            <a:r>
              <a:rPr lang="ru-RU" sz="1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значимых взрослых!!!</a:t>
            </a:r>
            <a:r>
              <a:rPr lang="ru-RU" sz="1800" dirty="0">
                <a:solidFill>
                  <a:srgbClr val="FF0000"/>
                </a:solidFill>
                <a:latin typeface="Calibri"/>
                <a:ea typeface="MS Mincho"/>
                <a:cs typeface="Times New Roman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Calibri"/>
                <a:ea typeface="MS Mincho"/>
                <a:cs typeface="Times New Roman"/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55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052737"/>
            <a:ext cx="5400600" cy="1368151"/>
          </a:xfrm>
        </p:spPr>
        <p:txBody>
          <a:bodyPr>
            <a:noAutofit/>
          </a:bodyPr>
          <a:lstStyle/>
          <a:p>
            <a:r>
              <a:rPr lang="ru-RU" sz="3200" dirty="0" smtClean="0"/>
              <a:t>Характеристика речевой деятельности детей 2-го года жизни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348880"/>
            <a:ext cx="6912768" cy="3384376"/>
          </a:xfrm>
        </p:spPr>
        <p:txBody>
          <a:bodyPr>
            <a:normAutofit fontScale="62500" lnSpcReduction="20000"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12-14 месяцев у  ребёнка появляются первые слова, возникающие из лепета: «мама», «баба», «папа», «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ляля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», «няня»,  и т.д. П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благоприятных условиях развития и воспитания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 двум годам в речи детей может быть до 250 - 300 слов.</a:t>
            </a:r>
            <a:endParaRPr lang="ru-RU" sz="1800" b="1" dirty="0">
              <a:latin typeface="Calibri"/>
              <a:ea typeface="MS Mincho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!!!В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последнее время довольно часто можно наблюдать ситуацию, когда ребёнок начинает говорить (произносить первые слова) не в 14 месяцев, а значительно позднее - к двум и даже к трем годам. </a:t>
            </a: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Овладение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речью дается маленькому ребенку нелегко: он еще и недостаточно ясно воспринимает речь взрослых людей и недостаточно хорошо владеет своим речевым аппаратом. Нельзя мешать правильному развитию речи детей, подражая им в неправильном произношении слов.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!!!Чтобы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речь ребенка развивалась нормально, взрослому человеку нужно произносить слова нормально,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правильно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03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052737"/>
            <a:ext cx="6336704" cy="1080119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Характеристика речевой деятельности детей 3-го года жизни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132856"/>
            <a:ext cx="6768752" cy="3528392"/>
          </a:xfrm>
        </p:spPr>
        <p:txBody>
          <a:bodyPr>
            <a:norm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ru-RU" sz="1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 </a:t>
            </a: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двух до трех лет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значительно и быстрыми темпами </a:t>
            </a: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развивается словарь </a:t>
            </a:r>
            <a:r>
              <a:rPr lang="ru-RU" sz="1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!!! при </a:t>
            </a: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хороших условиях число слов, которыми владеет ребенок этого возраста, достигает тысячи.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Такой большой запас слов позволяет ребенку активно пользоваться речью. </a:t>
            </a: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 трем годам дети учатся говорить фразами, предложениями</a:t>
            </a:r>
            <a:r>
              <a:rPr lang="ru-RU" sz="1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Они уже могут выражать словами свои желания, передавать свои мысли и чувства.</a:t>
            </a:r>
            <a:endParaRPr lang="ru-RU" sz="1400" dirty="0" smtClean="0">
              <a:latin typeface="Calibri"/>
              <a:ea typeface="MS Mincho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!!! Взрослые обеспечивают ребенку возможности для обогащения словарного запаса, совершенствования звуковой культуры, образной и грамматической сторон речи.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ходе общения с ребенком взрослый побуждает его задавать вопросы, высказывать свои суждения, строить умозаключения, обсуждать возникающие проблемы. 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!!! Вывод. </a:t>
            </a: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</a:t>
            </a:r>
            <a:r>
              <a:rPr lang="ru-RU" sz="1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ечь </a:t>
            </a: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это ведущий процесс психического развития ребенка. </a:t>
            </a:r>
            <a:endParaRPr lang="ru-RU" sz="1400" b="1" dirty="0">
              <a:latin typeface="Calibri"/>
              <a:ea typeface="MS Mincho"/>
              <a:cs typeface="Times New Roman"/>
            </a:endParaRP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1378496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126</TotalTime>
  <Words>940</Words>
  <Application>Microsoft Office PowerPoint</Application>
  <PresentationFormat>Экран (4:3)</PresentationFormat>
  <Paragraphs>118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Кнопка</vt:lpstr>
      <vt:lpstr>Психологические аспекты развития речи детей раннего возраста</vt:lpstr>
      <vt:lpstr>Цель работы:</vt:lpstr>
      <vt:lpstr>Раннее детство охватывает возраст  от года до трех лет. Социальная ситуация развития в раннем периоде - это ситуация совместной деятельности  взрослого с ребенком  на правах сотрудничества;  раскрывается в отношениях  ребенок - предмет – взрослый </vt:lpstr>
      <vt:lpstr>Основные достижения раннего периода:</vt:lpstr>
      <vt:lpstr>Направления развития речи детей раннего возраста</vt:lpstr>
      <vt:lpstr>Особенности развития речи в раннем периоде</vt:lpstr>
      <vt:lpstr>При систематической работе и при благоприятных условиях к трем годам речь  детей раннего возраста развивается настолько, что они в состоянии выразить словами свою мысль, желание, повторить то, что запомнили.  Они могут декламировать небольшие стихи, петь песенки. Дети  рождаются с такими унаследованными качествами мозга, которые дают им возможность усвоить речь и овладеть языком, на котором говорят окружающие их люди.    Но!!! для того, чтобы ребёнок  заговорил, ему важно слышать речь взрослых людей, с ним надо разговаривать. Ребенок учится языку у значимых взрослых!!! </vt:lpstr>
      <vt:lpstr>Характеристика речевой деятельности детей 2-го года жизни</vt:lpstr>
      <vt:lpstr>Характеристика речевой деятельности детей 3-го года жизни</vt:lpstr>
      <vt:lpstr>Влияние дидактической игры на развитие детей раннего возраста</vt:lpstr>
      <vt:lpstr>Прежде чем приступить к систематическим занятиям по развитию речи педагог подбирает для детей материал.   !!! Нужно помнить, что речевые занятия имеют свою специфику.  Какие бы действия педагог не производил с предметами, что бы ни показывал ребятишкам, основное внимание он должен сосредоточить на своей собственной речи и речи детей </vt:lpstr>
      <vt:lpstr>Игры с сюжетными игрушками</vt:lpstr>
      <vt:lpstr>Игры с использованием литературных текстов</vt:lpstr>
      <vt:lpstr>Игры и занятия с использованием картинок</vt:lpstr>
      <vt:lpstr>Игры с предметами</vt:lpstr>
      <vt:lpstr>Игры со строительным материалом</vt:lpstr>
      <vt:lpstr>Специфика организации и проведения занятий в группе с детьми раннего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занятий по развитию речи</vt:lpstr>
      <vt:lpstr>Примерная структура занятия по развитию речи детей раннего возраста</vt:lpstr>
      <vt:lpstr>Виды деятельности</vt:lpstr>
      <vt:lpstr>Целевые ориентиры развития речи в раннем возрасте (ФГОС ДО)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детей раннего возраста</dc:title>
  <dc:creator>Home_user</dc:creator>
  <cp:lastModifiedBy>пользователь</cp:lastModifiedBy>
  <cp:revision>57</cp:revision>
  <dcterms:created xsi:type="dcterms:W3CDTF">2021-01-05T15:24:00Z</dcterms:created>
  <dcterms:modified xsi:type="dcterms:W3CDTF">2025-05-13T09:58:15Z</dcterms:modified>
</cp:coreProperties>
</file>