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2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111111111111111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Microsoft_Excel2222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0947069116360459E-2"/>
          <c:y val="4.3650793650793648E-2"/>
          <c:w val="0.9190529308836396"/>
          <c:h val="0.56110611173603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46</c:v>
                </c:pt>
                <c:pt idx="1">
                  <c:v>53</c:v>
                </c:pt>
                <c:pt idx="2">
                  <c:v>52</c:v>
                </c:pt>
                <c:pt idx="3">
                  <c:v>50</c:v>
                </c:pt>
                <c:pt idx="4">
                  <c:v>41</c:v>
                </c:pt>
                <c:pt idx="5">
                  <c:v>43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42</c:v>
                </c:pt>
                <c:pt idx="1">
                  <c:v>16</c:v>
                </c:pt>
                <c:pt idx="2">
                  <c:v>42</c:v>
                </c:pt>
                <c:pt idx="3">
                  <c:v>59</c:v>
                </c:pt>
                <c:pt idx="4">
                  <c:v>40</c:v>
                </c:pt>
                <c:pt idx="5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53</c:v>
                </c:pt>
                <c:pt idx="1">
                  <c:v>38</c:v>
                </c:pt>
                <c:pt idx="2">
                  <c:v>59</c:v>
                </c:pt>
                <c:pt idx="3">
                  <c:v>38</c:v>
                </c:pt>
                <c:pt idx="4">
                  <c:v>62</c:v>
                </c:pt>
                <c:pt idx="5">
                  <c:v>39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37</c:v>
                </c:pt>
                <c:pt idx="1">
                  <c:v>28</c:v>
                </c:pt>
                <c:pt idx="2">
                  <c:v>69</c:v>
                </c:pt>
                <c:pt idx="3">
                  <c:v>33</c:v>
                </c:pt>
                <c:pt idx="4">
                  <c:v>45</c:v>
                </c:pt>
                <c:pt idx="5">
                  <c:v>42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38</c:v>
                </c:pt>
                <c:pt idx="1">
                  <c:v>13</c:v>
                </c:pt>
                <c:pt idx="2">
                  <c:v>68</c:v>
                </c:pt>
                <c:pt idx="3">
                  <c:v>41</c:v>
                </c:pt>
                <c:pt idx="4">
                  <c:v>54</c:v>
                </c:pt>
                <c:pt idx="5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090360"/>
        <c:axId val="195090752"/>
      </c:barChart>
      <c:catAx>
        <c:axId val="195090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090752"/>
        <c:crosses val="autoZero"/>
        <c:auto val="1"/>
        <c:lblAlgn val="ctr"/>
        <c:lblOffset val="100"/>
        <c:noMultiLvlLbl val="0"/>
      </c:catAx>
      <c:valAx>
        <c:axId val="195090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090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47</c:v>
                </c:pt>
                <c:pt idx="1">
                  <c:v>55</c:v>
                </c:pt>
                <c:pt idx="2">
                  <c:v>57</c:v>
                </c:pt>
                <c:pt idx="3">
                  <c:v>53</c:v>
                </c:pt>
                <c:pt idx="4">
                  <c:v>44</c:v>
                </c:pt>
                <c:pt idx="5">
                  <c:v>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45</c:v>
                </c:pt>
                <c:pt idx="1">
                  <c:v>27</c:v>
                </c:pt>
                <c:pt idx="2">
                  <c:v>43</c:v>
                </c:pt>
                <c:pt idx="3">
                  <c:v>60</c:v>
                </c:pt>
                <c:pt idx="4">
                  <c:v>44</c:v>
                </c:pt>
                <c:pt idx="5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54</c:v>
                </c:pt>
                <c:pt idx="1">
                  <c:v>40</c:v>
                </c:pt>
                <c:pt idx="2">
                  <c:v>60</c:v>
                </c:pt>
                <c:pt idx="3">
                  <c:v>40</c:v>
                </c:pt>
                <c:pt idx="4">
                  <c:v>63</c:v>
                </c:pt>
                <c:pt idx="5">
                  <c:v>40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40</c:v>
                </c:pt>
                <c:pt idx="1">
                  <c:v>30</c:v>
                </c:pt>
                <c:pt idx="2">
                  <c:v>70</c:v>
                </c:pt>
                <c:pt idx="3">
                  <c:v>35</c:v>
                </c:pt>
                <c:pt idx="4">
                  <c:v>50</c:v>
                </c:pt>
                <c:pt idx="5">
                  <c:v>43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Лист1!$A$2:$A$7</c:f>
              <c:strCache>
                <c:ptCount val="6"/>
                <c:pt idx="0">
                  <c:v>читательская</c:v>
                </c:pt>
                <c:pt idx="1">
                  <c:v>математическая</c:v>
                </c:pt>
                <c:pt idx="2">
                  <c:v>финансовая</c:v>
                </c:pt>
                <c:pt idx="3">
                  <c:v>естественно-научная</c:v>
                </c:pt>
                <c:pt idx="4">
                  <c:v>глобальная</c:v>
                </c:pt>
                <c:pt idx="5">
                  <c:v>креативная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40</c:v>
                </c:pt>
                <c:pt idx="1">
                  <c:v>30</c:v>
                </c:pt>
                <c:pt idx="2">
                  <c:v>70</c:v>
                </c:pt>
                <c:pt idx="3">
                  <c:v>43</c:v>
                </c:pt>
                <c:pt idx="4">
                  <c:v>55</c:v>
                </c:pt>
                <c:pt idx="5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087224"/>
        <c:axId val="195084872"/>
      </c:barChart>
      <c:catAx>
        <c:axId val="195087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084872"/>
        <c:crosses val="autoZero"/>
        <c:auto val="1"/>
        <c:lblAlgn val="ctr"/>
        <c:lblOffset val="100"/>
        <c:noMultiLvlLbl val="0"/>
      </c:catAx>
      <c:valAx>
        <c:axId val="195084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087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5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07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5559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708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38809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11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374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091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0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206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88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3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865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7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94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56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B0D71-3CB7-495C-9EF4-5F78A795FF4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EEBABF9-8078-4260-A25F-CBDE005AA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504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4097" y="766011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6"/>
                </a:solidFill>
              </a:rPr>
              <a:t>Система работы по формированию и оценке функциональной грамотности обучающихся в общеобразовательной организации, в том числе с использованием ресурсов платформы РЭШ</a:t>
            </a:r>
            <a:endParaRPr lang="ru-RU" sz="2000" b="1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</a:rPr>
              <a:t>МБОУ «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Л</a:t>
            </a: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</a:rPr>
              <a:t>окосовская средняя общеобразовательная школа-детский сад имени З.Т.Скутина»</a:t>
            </a:r>
          </a:p>
          <a:p>
            <a:pPr algn="r"/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</a:rPr>
              <a:t>Учитель русского языка и литературы Бахлыкова Л.В.</a:t>
            </a:r>
            <a:endParaRPr lang="ru-RU" sz="16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1" y="1297878"/>
            <a:ext cx="10149054" cy="128089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Функциональная грамотность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– это уровень образованности, который может быть достигнут обучающимися за время обучения в школе, и предполагает способность человека решать стандартные жизненные задачи в различных сферах жизни и деятельности на основе преимущественно полученных знаний. </a:t>
            </a:r>
          </a:p>
        </p:txBody>
      </p:sp>
    </p:spTree>
    <p:extLst>
      <p:ext uri="{BB962C8B-B14F-4D97-AF65-F5344CB8AC3E}">
        <p14:creationId xmlns:p14="http://schemas.microsoft.com/office/powerpoint/2010/main" val="1328613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Направления деятельности по формированию и оценке функциональной грамотности обучающихся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133600"/>
            <a:ext cx="11582400" cy="3777622"/>
          </a:xfrm>
        </p:spPr>
        <p:txBody>
          <a:bodyPr/>
          <a:lstStyle/>
          <a:p>
            <a:pPr lvl="0"/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Постановка основных задач:</a:t>
            </a:r>
          </a:p>
          <a:p>
            <a:pPr lvl="0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Определить основные требования к организации работы по формированию функциональной грамотности обучающихся.</a:t>
            </a:r>
          </a:p>
          <a:p>
            <a:pPr lvl="0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Повысить интерес у педагогов к процессу формирования и развития функциональной грамотности через новые образовательные технологии.</a:t>
            </a:r>
          </a:p>
          <a:p>
            <a:pPr lvl="0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Разработать программу психолого-педагогического сопровождения участников образовательного процесса.</a:t>
            </a:r>
          </a:p>
          <a:p>
            <a:pPr lvl="0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Формирование позитивного отношения родителей к диагностике уровня функциональной грамотности обучающихся.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192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547" y="970547"/>
            <a:ext cx="10534065" cy="4940675"/>
          </a:xfrm>
        </p:spPr>
        <p:txBody>
          <a:bodyPr/>
          <a:lstStyle/>
          <a:p>
            <a:pPr lvl="0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Определение ожидаемых результатов:</a:t>
            </a:r>
          </a:p>
          <a:p>
            <a:pPr lvl="0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Рабочая модель формирования функциональной грамотности обучающихся.</a:t>
            </a:r>
          </a:p>
          <a:p>
            <a:pPr lvl="0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Банк заданий для формирования и развития ФГ.</a:t>
            </a:r>
          </a:p>
          <a:p>
            <a:pPr lvl="0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Повышение уровня функциональной грамотности обучающихся.</a:t>
            </a:r>
          </a:p>
          <a:p>
            <a:pPr lvl="0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Совместная деятельность всех участников образовательного процесса, направленная на развитие функциональной грамотности как обучающихся, так и педагогов.</a:t>
            </a:r>
          </a:p>
          <a:p>
            <a:pPr lvl="0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Анализ, который позволил определить наши возможности, перспективы и возможные риски, причины неудач в процессе работы.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899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8379" y="624110"/>
            <a:ext cx="9836233" cy="128089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Система работы образовательной организации по формированию функциональной грамотности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8989" y="2133600"/>
            <a:ext cx="10365623" cy="4203032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1.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Программа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методического сопровождения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педагогов.</a:t>
            </a:r>
          </a:p>
          <a:p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2. Систематизация работы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школьных методических объединений в направлении самообразования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учителей.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3. Внедрение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в образовательный процесс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ресурсов: </a:t>
            </a:r>
            <a:r>
              <a:rPr lang="ru-RU" sz="2000" b="1" dirty="0" err="1">
                <a:solidFill>
                  <a:schemeClr val="accent2">
                    <a:lumMod val="75000"/>
                  </a:schemeClr>
                </a:solidFill>
              </a:rPr>
              <a:t>Учи.Ру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000" b="1" dirty="0" err="1">
                <a:solidFill>
                  <a:schemeClr val="accent2">
                    <a:lumMod val="75000"/>
                  </a:schemeClr>
                </a:solidFill>
              </a:rPr>
              <a:t>ЯКласс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, РЭШ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П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росвещение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родителей (законных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представителей).</a:t>
            </a:r>
          </a:p>
          <a:p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.Диссеминации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опыта работы по формированию функциональной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грамотности.</a:t>
            </a:r>
          </a:p>
        </p:txBody>
      </p:sp>
    </p:spTree>
    <p:extLst>
      <p:ext uri="{BB962C8B-B14F-4D97-AF65-F5344CB8AC3E}">
        <p14:creationId xmlns:p14="http://schemas.microsoft.com/office/powerpoint/2010/main" val="2147291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412" y="343374"/>
            <a:ext cx="5462336" cy="64321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Результаты мониторинга ФГ 2021-2022 </a:t>
            </a:r>
            <a:r>
              <a:rPr lang="ru-RU" sz="1800" b="1" dirty="0" err="1" smtClean="0">
                <a:solidFill>
                  <a:schemeClr val="accent2">
                    <a:lumMod val="75000"/>
                  </a:schemeClr>
                </a:solidFill>
              </a:rPr>
              <a:t>уч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год</a:t>
            </a: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28310974"/>
              </p:ext>
            </p:extLst>
          </p:nvPr>
        </p:nvGraphicFramePr>
        <p:xfrm>
          <a:off x="665748" y="2077452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911515" y="234095"/>
            <a:ext cx="609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3230" algn="ctr">
              <a:spcAft>
                <a:spcPts val="1200"/>
              </a:spcAft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мониторинга уровня ФГ </a:t>
            </a:r>
          </a:p>
          <a:p>
            <a:pPr indent="443230" algn="ctr">
              <a:spcAft>
                <a:spcPts val="1200"/>
              </a:spcAft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2024/2025 – первое полугодие учебный год 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792847636"/>
              </p:ext>
            </p:extLst>
          </p:nvPr>
        </p:nvGraphicFramePr>
        <p:xfrm>
          <a:off x="6216315" y="2085474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3722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285" y="624110"/>
            <a:ext cx="10253328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Задачи по формированию функциональной грамотности обучающихся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4189" y="2133600"/>
            <a:ext cx="10670423" cy="377762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внедрять новую систему учебных заданий и учебных ситуаций, ориентированных на формирование функциональной грамотности, в урочную и внеурочную деятельность учащихся.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- включить в план методической работы общеобразовательного учреждения образовательные события, направленные на совместную работу всего педагогического коллектива по формированию функциональной грамотности (методические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межпредметные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недели,  учебно-исследовательские конференции,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межпредметные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марафоны и т. д.);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-организовать проведение мероприятий по формированию функциональной грамотности на базе центра «Точка роста» с последующим освещением на сайте общеобразовательной организации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ru-RU" dirty="0"/>
              <a:t>- </a:t>
            </a:r>
            <a:r>
              <a:rPr lang="ru-RU" b="1" dirty="0">
                <a:solidFill>
                  <a:schemeClr val="accent1"/>
                </a:solidFill>
              </a:rPr>
              <a:t>организовать информационно-просветительскую работу с родителями, общественностью, представителями СМИ по этим вопросам. </a:t>
            </a:r>
          </a:p>
          <a:p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318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95450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Спасибо за внимание!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5014474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</TotalTime>
  <Words>381</Words>
  <Application>Microsoft Office PowerPoint</Application>
  <PresentationFormat>Широкоэкранный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Система работы по формированию и оценке функциональной грамотности обучающихся в общеобразовательной организации, в том числе с использованием ресурсов платформы РЭШ</vt:lpstr>
      <vt:lpstr>Функциональная грамотность – это уровень образованности, который может быть достигнут обучающимися за время обучения в школе, и предполагает способность человека решать стандартные жизненные задачи в различных сферах жизни и деятельности на основе преимущественно полученных знаний. </vt:lpstr>
      <vt:lpstr>Направления деятельности по формированию и оценке функциональной грамотности обучающихся</vt:lpstr>
      <vt:lpstr>Презентация PowerPoint</vt:lpstr>
      <vt:lpstr>Система работы образовательной организации по формированию функциональной грамотности</vt:lpstr>
      <vt:lpstr>Результаты мониторинга ФГ 2021-2022 уч год</vt:lpstr>
      <vt:lpstr>Задачи по формированию функциональной грамотности обучающихся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по формированию</dc:title>
  <dc:creator>userPC</dc:creator>
  <cp:lastModifiedBy>userPC</cp:lastModifiedBy>
  <cp:revision>12</cp:revision>
  <dcterms:created xsi:type="dcterms:W3CDTF">2025-04-28T08:53:14Z</dcterms:created>
  <dcterms:modified xsi:type="dcterms:W3CDTF">2025-10-08T04:32:32Z</dcterms:modified>
</cp:coreProperties>
</file>