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24698" y="501738"/>
            <a:ext cx="6494602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FDEB9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1738" y="1517662"/>
            <a:ext cx="3245485" cy="4418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DEB9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33175" y="1374012"/>
            <a:ext cx="3867150" cy="44437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1" u="heavy">
                <a:solidFill>
                  <a:srgbClr val="FDEB9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2"/>
            <a:ext cx="9143631" cy="685763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504971"/>
            <a:ext cx="3992753" cy="312767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3962171"/>
            <a:ext cx="3352673" cy="254627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320643" y="5132527"/>
            <a:ext cx="5823356" cy="149724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831608"/>
            <a:ext cx="1544751" cy="189720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060518" y="1092"/>
            <a:ext cx="4080230" cy="359783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595835" y="1447"/>
            <a:ext cx="3469322" cy="239435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0" y="1030325"/>
            <a:ext cx="1295628" cy="127980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0" y="2452687"/>
            <a:ext cx="1209954" cy="1702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3673436" y="5446445"/>
            <a:ext cx="5051882" cy="118295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304914" y="20159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4">
                <a:moveTo>
                  <a:pt x="1447" y="0"/>
                </a:moveTo>
                <a:lnTo>
                  <a:pt x="0" y="0"/>
                </a:lnTo>
                <a:lnTo>
                  <a:pt x="0" y="1435"/>
                </a:lnTo>
                <a:lnTo>
                  <a:pt x="1447" y="1435"/>
                </a:lnTo>
                <a:lnTo>
                  <a:pt x="1447" y="0"/>
                </a:lnTo>
                <a:close/>
              </a:path>
            </a:pathLst>
          </a:custGeom>
          <a:solidFill>
            <a:srgbClr val="991D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324002" y="20807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4">
                <a:moveTo>
                  <a:pt x="1435" y="0"/>
                </a:moveTo>
                <a:lnTo>
                  <a:pt x="0" y="0"/>
                </a:lnTo>
                <a:lnTo>
                  <a:pt x="0" y="1447"/>
                </a:lnTo>
                <a:lnTo>
                  <a:pt x="1435" y="1447"/>
                </a:lnTo>
                <a:lnTo>
                  <a:pt x="1435" y="0"/>
                </a:lnTo>
                <a:close/>
              </a:path>
            </a:pathLst>
          </a:custGeom>
          <a:solidFill>
            <a:srgbClr val="991D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0" y="12"/>
            <a:ext cx="9144000" cy="45755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808202" y="363245"/>
            <a:ext cx="5060873" cy="3213364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2133714" y="465124"/>
            <a:ext cx="3403803" cy="283679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4654079" y="2742844"/>
            <a:ext cx="4489919" cy="375624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5016601" y="2952724"/>
            <a:ext cx="3432594" cy="307044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72501" y="227418"/>
            <a:ext cx="6595745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631785"/>
            <a:ext cx="8072119" cy="3860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FDEB9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32699" y="490220"/>
            <a:ext cx="6274435" cy="2951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24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«</a:t>
            </a:r>
            <a:r>
              <a:rPr sz="48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Использование </a:t>
            </a:r>
            <a:r>
              <a:rPr sz="48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малых  </a:t>
            </a:r>
            <a:r>
              <a:rPr sz="4800" b="1" i="1" spc="-65" dirty="0">
                <a:solidFill>
                  <a:srgbClr val="FF0000"/>
                </a:solidFill>
                <a:latin typeface="Times New Roman"/>
                <a:cs typeface="Times New Roman"/>
              </a:rPr>
              <a:t>форм </a:t>
            </a:r>
            <a:r>
              <a:rPr sz="48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фольклора </a:t>
            </a:r>
            <a:r>
              <a:rPr sz="4800" b="1" i="1" dirty="0">
                <a:solidFill>
                  <a:srgbClr val="FF0000"/>
                </a:solidFill>
                <a:latin typeface="Times New Roman"/>
                <a:cs typeface="Times New Roman"/>
              </a:rPr>
              <a:t>в  </a:t>
            </a:r>
            <a:r>
              <a:rPr sz="48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развитии </a:t>
            </a:r>
            <a:r>
              <a:rPr sz="48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речи </a:t>
            </a:r>
            <a:r>
              <a:rPr sz="4800" b="1" i="1" spc="-30" dirty="0">
                <a:solidFill>
                  <a:srgbClr val="FF0000"/>
                </a:solidFill>
                <a:latin typeface="Times New Roman"/>
                <a:cs typeface="Times New Roman"/>
              </a:rPr>
              <a:t>детей  </a:t>
            </a:r>
            <a:r>
              <a:rPr sz="48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младшего</a:t>
            </a:r>
            <a:r>
              <a:rPr sz="4800" b="1" i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800" b="1" i="1" spc="-35" dirty="0">
                <a:solidFill>
                  <a:srgbClr val="FF0000"/>
                </a:solidFill>
                <a:latin typeface="Times New Roman"/>
                <a:cs typeface="Times New Roman"/>
              </a:rPr>
              <a:t>дошкольного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77616" y="3415220"/>
            <a:ext cx="278765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возраста»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77000" y="3859453"/>
            <a:ext cx="2265731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spc="-10" dirty="0" smtClean="0">
                <a:solidFill>
                  <a:srgbClr val="FDEB93"/>
                </a:solidFill>
                <a:latin typeface="Times New Roman"/>
                <a:cs typeface="Times New Roman"/>
              </a:rPr>
              <a:t>Подготовила: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77000" y="4166539"/>
            <a:ext cx="2265019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>
                <a:solidFill>
                  <a:srgbClr val="FDEB93"/>
                </a:solidFill>
                <a:latin typeface="Times New Roman"/>
                <a:cs typeface="Times New Roman"/>
              </a:rPr>
              <a:t>Воспитатель </a:t>
            </a:r>
            <a:r>
              <a:rPr lang="ru-RU" sz="2000" spc="-20" dirty="0" smtClean="0">
                <a:solidFill>
                  <a:srgbClr val="FDEB93"/>
                </a:solidFill>
                <a:latin typeface="Times New Roman"/>
                <a:cs typeface="Times New Roman"/>
              </a:rPr>
              <a:t>Корабельникова Е.А.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Использование фольклора</a:t>
            </a:r>
            <a:r>
              <a:rPr spc="-35" dirty="0"/>
              <a:t> </a:t>
            </a:r>
            <a:r>
              <a:rPr dirty="0"/>
              <a:t>в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01255" y="572199"/>
            <a:ext cx="5932170" cy="3216910"/>
          </a:xfrm>
          <a:prstGeom prst="rect">
            <a:avLst/>
          </a:prstGeom>
        </p:spPr>
        <p:txBody>
          <a:bodyPr vert="horz" wrap="square" lIns="0" tIns="276860" rIns="0" bIns="0" rtlCol="0">
            <a:spAutoFit/>
          </a:bodyPr>
          <a:lstStyle/>
          <a:p>
            <a:pPr marL="1623060">
              <a:lnSpc>
                <a:spcPct val="100000"/>
              </a:lnSpc>
              <a:spcBef>
                <a:spcPts val="2180"/>
              </a:spcBef>
            </a:pP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период</a:t>
            </a:r>
            <a:r>
              <a:rPr sz="40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адаптации.</a:t>
            </a:r>
            <a:endParaRPr sz="4000">
              <a:latin typeface="Times New Roman"/>
              <a:cs typeface="Times New Roman"/>
            </a:endParaRPr>
          </a:p>
          <a:p>
            <a:pPr marL="90170" marR="2387600" indent="-78105">
              <a:lnSpc>
                <a:spcPct val="99900"/>
              </a:lnSpc>
              <a:spcBef>
                <a:spcPts val="1465"/>
              </a:spcBef>
            </a:pP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Пальчиковая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гимнастика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– 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незаменимый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способ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в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том,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чтобы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успокоить 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плачущего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ребенка.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35637" y="1699920"/>
            <a:ext cx="3095637" cy="40337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Использование фольклора</a:t>
            </a:r>
            <a:r>
              <a:rPr spc="-35" dirty="0"/>
              <a:t> </a:t>
            </a:r>
            <a:r>
              <a:rPr dirty="0"/>
              <a:t>в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572199"/>
            <a:ext cx="6512559" cy="3055620"/>
          </a:xfrm>
          <a:prstGeom prst="rect">
            <a:avLst/>
          </a:prstGeom>
        </p:spPr>
        <p:txBody>
          <a:bodyPr vert="horz" wrap="square" lIns="0" tIns="276860" rIns="0" bIns="0" rtlCol="0">
            <a:spAutoFit/>
          </a:bodyPr>
          <a:lstStyle/>
          <a:p>
            <a:pPr marL="1569085">
              <a:lnSpc>
                <a:spcPct val="100000"/>
              </a:lnSpc>
              <a:spcBef>
                <a:spcPts val="2180"/>
              </a:spcBef>
            </a:pP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режимных</a:t>
            </a:r>
            <a:r>
              <a:rPr sz="40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моментах.</a:t>
            </a:r>
            <a:endParaRPr sz="4000">
              <a:latin typeface="Times New Roman"/>
              <a:cs typeface="Times New Roman"/>
            </a:endParaRPr>
          </a:p>
          <a:p>
            <a:pPr marL="12700" marR="2853690">
              <a:lnSpc>
                <a:spcPct val="120600"/>
              </a:lnSpc>
              <a:spcBef>
                <a:spcPts val="770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«Водичка, водичка, 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умой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мое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личико,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чтобы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глазки блестели,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чтобы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щечки</a:t>
            </a:r>
            <a:r>
              <a:rPr sz="2800" spc="-6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горели…»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659638" y="3788994"/>
            <a:ext cx="152285" cy="1522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227474" y="2731681"/>
            <a:ext cx="2432164" cy="41259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676923" y="1599844"/>
            <a:ext cx="2343238" cy="40622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43415" y="501738"/>
            <a:ext cx="285432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К</a:t>
            </a:r>
            <a:r>
              <a:rPr sz="4400" dirty="0"/>
              <a:t>о</a:t>
            </a:r>
            <a:r>
              <a:rPr sz="4400" spc="-5" dirty="0"/>
              <a:t>рмл</a:t>
            </a:r>
            <a:r>
              <a:rPr sz="4400" dirty="0"/>
              <a:t>е</a:t>
            </a:r>
            <a:r>
              <a:rPr sz="4400" spc="-10" dirty="0"/>
              <a:t>ни</a:t>
            </a:r>
            <a:r>
              <a:rPr sz="4400" dirty="0"/>
              <a:t>е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4648314" y="1599844"/>
            <a:ext cx="4387684" cy="2116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8863" y="2599692"/>
            <a:ext cx="4154804" cy="2966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0330" marR="93345" indent="-1905" algn="ctr">
              <a:lnSpc>
                <a:spcPct val="114900"/>
              </a:lnSpc>
              <a:spcBef>
                <a:spcPts val="100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Жили-были сто ребят, 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Все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ходили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в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детский</a:t>
            </a:r>
            <a:r>
              <a:rPr sz="2800" spc="-7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сад.</a:t>
            </a:r>
            <a:endParaRPr sz="2800">
              <a:latin typeface="Times New Roman"/>
              <a:cs typeface="Times New Roman"/>
            </a:endParaRPr>
          </a:p>
          <a:p>
            <a:pPr marL="280670" marR="274955" indent="2540" algn="ctr">
              <a:lnSpc>
                <a:spcPts val="3860"/>
              </a:lnSpc>
              <a:spcBef>
                <a:spcPts val="209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Все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садились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за обед,  Все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съедали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сто</a:t>
            </a:r>
            <a:r>
              <a:rPr sz="2800" spc="-6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котлет.</a:t>
            </a:r>
            <a:endParaRPr sz="2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290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Все потом ложились</a:t>
            </a:r>
            <a:r>
              <a:rPr sz="2800" spc="-9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спать.</a:t>
            </a:r>
            <a:endParaRPr sz="2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95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Начинай считать</a:t>
            </a:r>
            <a:r>
              <a:rPr sz="2800" spc="-7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опять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570564" y="3858831"/>
            <a:ext cx="4429074" cy="21528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215" y="501738"/>
            <a:ext cx="360426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Колыбельные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999616" y="1633220"/>
            <a:ext cx="295275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900">
              <a:lnSpc>
                <a:spcPct val="100000"/>
              </a:lnSpc>
              <a:spcBef>
                <a:spcPts val="100"/>
              </a:spcBef>
              <a:buClr>
                <a:srgbClr val="FFFFCC"/>
              </a:buClr>
              <a:buSzPct val="60416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Не ложися 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на</a:t>
            </a:r>
            <a:r>
              <a:rPr sz="2400" spc="-6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краю;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0224" y="2137575"/>
            <a:ext cx="162560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50" spc="-1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23302" y="2074951"/>
            <a:ext cx="344868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Придёт серенький</a:t>
            </a:r>
            <a:r>
              <a:rPr sz="2400" spc="-5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волчок,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45336" y="3019945"/>
            <a:ext cx="162560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50" spc="-1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62457" y="2439413"/>
            <a:ext cx="3227705" cy="9099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marR="5080" indent="-354965">
              <a:lnSpc>
                <a:spcPct val="120900"/>
              </a:lnSpc>
              <a:spcBef>
                <a:spcPts val="95"/>
              </a:spcBef>
              <a:buClr>
                <a:srgbClr val="FFFFCC"/>
              </a:buClr>
              <a:buSzPct val="60416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Тебя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схватит 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за</a:t>
            </a:r>
            <a:r>
              <a:rPr sz="2400" spc="-9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бочок  И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утащит во</a:t>
            </a:r>
            <a:r>
              <a:rPr sz="2400" spc="-5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лесок,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8586" y="3462020"/>
            <a:ext cx="162560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50" spc="-1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21295" y="3399751"/>
            <a:ext cx="30537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Под ракитовый</a:t>
            </a:r>
            <a:r>
              <a:rPr sz="2400" spc="-6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кусток;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65060" y="4787900"/>
            <a:ext cx="162560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50" spc="-1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95895" y="3765293"/>
            <a:ext cx="2915920" cy="135064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486409" indent="-343535">
              <a:lnSpc>
                <a:spcPct val="100000"/>
              </a:lnSpc>
              <a:spcBef>
                <a:spcPts val="700"/>
              </a:spcBef>
              <a:buClr>
                <a:srgbClr val="FFFFCC"/>
              </a:buClr>
              <a:buSzPct val="60416"/>
              <a:buFont typeface="Wingdings"/>
              <a:buChar char=""/>
              <a:tabLst>
                <a:tab pos="486409" algn="l"/>
                <a:tab pos="487045" algn="l"/>
              </a:tabLst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А</a:t>
            </a:r>
            <a:r>
              <a:rPr sz="2400" spc="-2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баю-баю-баю,</a:t>
            </a:r>
            <a:endParaRPr sz="2400">
              <a:latin typeface="Times New Roman"/>
              <a:cs typeface="Times New Roman"/>
            </a:endParaRPr>
          </a:p>
          <a:p>
            <a:pPr marL="224790" marR="30480" indent="-187325">
              <a:lnSpc>
                <a:spcPct val="120500"/>
              </a:lnSpc>
              <a:spcBef>
                <a:spcPts val="10"/>
              </a:spcBef>
              <a:buClr>
                <a:srgbClr val="FFFFCC"/>
              </a:buClr>
              <a:buSzPct val="60416"/>
              <a:buFont typeface="Wingdings"/>
              <a:buChar char=""/>
              <a:tabLst>
                <a:tab pos="381000" algn="l"/>
                <a:tab pos="381635" algn="l"/>
              </a:tabLst>
            </a:pPr>
            <a:r>
              <a:rPr dirty="0"/>
              <a:t>	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Там птички поют,  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Тебе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спать 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не</a:t>
            </a:r>
            <a:r>
              <a:rPr sz="2400" spc="-8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дадут.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788001" y="2349004"/>
            <a:ext cx="4038485" cy="23036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865" y="288264"/>
            <a:ext cx="682752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43865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Использование фольклора </a:t>
            </a:r>
            <a:r>
              <a:rPr sz="3600" dirty="0"/>
              <a:t>в  </a:t>
            </a:r>
            <a:r>
              <a:rPr sz="3600" spc="-5" dirty="0"/>
              <a:t>театрализованной</a:t>
            </a:r>
            <a:r>
              <a:rPr sz="3600" spc="-70" dirty="0"/>
              <a:t> </a:t>
            </a:r>
            <a:r>
              <a:rPr sz="3600" spc="-5" dirty="0"/>
              <a:t>деятельности.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4929022" y="1631785"/>
            <a:ext cx="3565525" cy="1304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5335" marR="5080" indent="-76327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«Стоит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в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поле</a:t>
            </a:r>
            <a:r>
              <a:rPr sz="2800" spc="-9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теремок, 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он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ни низок</a:t>
            </a:r>
            <a:r>
              <a:rPr sz="2800" spc="-5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ни</a:t>
            </a:r>
            <a:endParaRPr sz="2800">
              <a:latin typeface="Times New Roman"/>
              <a:cs typeface="Times New Roman"/>
            </a:endParaRPr>
          </a:p>
          <a:p>
            <a:pPr marL="1096645">
              <a:lnSpc>
                <a:spcPts val="3350"/>
              </a:lnSpc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высок…..»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36578" y="4541304"/>
            <a:ext cx="3550920" cy="879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46785" marR="5080" indent="-934719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«…колобок, колобок,</a:t>
            </a:r>
            <a:r>
              <a:rPr sz="2800" spc="-5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я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тебя</a:t>
            </a:r>
            <a:r>
              <a:rPr sz="2800" spc="-2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съем...»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57200" y="1712518"/>
            <a:ext cx="4038485" cy="21477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200" y="4053954"/>
            <a:ext cx="4038485" cy="22543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4623" y="532333"/>
            <a:ext cx="759079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Использование фольклора </a:t>
            </a:r>
            <a:r>
              <a:rPr dirty="0"/>
              <a:t>в</a:t>
            </a:r>
            <a:r>
              <a:rPr spc="-65" dirty="0"/>
              <a:t> </a:t>
            </a:r>
            <a:r>
              <a:rPr spc="-5" dirty="0"/>
              <a:t>ОД.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45965" marR="5080" indent="-342900">
              <a:lnSpc>
                <a:spcPct val="99900"/>
              </a:lnSpc>
              <a:spcBef>
                <a:spcPts val="100"/>
              </a:spcBef>
            </a:pPr>
            <a:r>
              <a:rPr spc="-10" dirty="0"/>
              <a:t>"…Вышла </a:t>
            </a:r>
            <a:r>
              <a:rPr spc="-5" dirty="0"/>
              <a:t>курочка  гулять, </a:t>
            </a:r>
            <a:r>
              <a:rPr spc="-10" dirty="0"/>
              <a:t>свежей</a:t>
            </a:r>
            <a:r>
              <a:rPr spc="-85" dirty="0"/>
              <a:t> </a:t>
            </a:r>
            <a:r>
              <a:rPr spc="-5" dirty="0"/>
              <a:t>травки  </a:t>
            </a:r>
            <a:r>
              <a:rPr spc="-10" dirty="0"/>
              <a:t>пощипать, </a:t>
            </a:r>
            <a:r>
              <a:rPr dirty="0"/>
              <a:t>а </a:t>
            </a:r>
            <a:r>
              <a:rPr spc="-5" dirty="0"/>
              <a:t>за ней  ребятки, </a:t>
            </a:r>
            <a:r>
              <a:rPr spc="-10" dirty="0"/>
              <a:t>желтые  цыплятки…»</a:t>
            </a:r>
          </a:p>
        </p:txBody>
      </p:sp>
      <p:sp>
        <p:nvSpPr>
          <p:cNvPr id="4" name="object 4"/>
          <p:cNvSpPr/>
          <p:nvPr/>
        </p:nvSpPr>
        <p:spPr>
          <a:xfrm>
            <a:off x="539635" y="1599844"/>
            <a:ext cx="3956037" cy="45305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54185" y="532333"/>
            <a:ext cx="3834129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Народные</a:t>
            </a:r>
            <a:r>
              <a:rPr spc="-90" dirty="0"/>
              <a:t> </a:t>
            </a:r>
            <a:r>
              <a:rPr spc="-5" dirty="0"/>
              <a:t>игры.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01255" y="1631785"/>
            <a:ext cx="3178810" cy="2157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0170" marR="5080" indent="-78105">
              <a:lnSpc>
                <a:spcPct val="99900"/>
              </a:lnSpc>
              <a:spcBef>
                <a:spcPts val="100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«Заинька, выйди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в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круг,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серенький,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выйди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в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круг…</a:t>
            </a:r>
            <a:r>
              <a:rPr sz="2800" spc="-10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Еще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не балуйся, лучше  поцелуйся…»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95635" y="1658518"/>
            <a:ext cx="5058003" cy="34354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79865" y="501738"/>
            <a:ext cx="437832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Детские</a:t>
            </a:r>
            <a:r>
              <a:rPr sz="4400" spc="-90" dirty="0"/>
              <a:t> </a:t>
            </a:r>
            <a:r>
              <a:rPr sz="4400" spc="-5" dirty="0"/>
              <a:t>песенки.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35940" y="1631785"/>
            <a:ext cx="3825875" cy="26714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99800"/>
              </a:lnSpc>
              <a:spcBef>
                <a:spcPts val="105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«Мишка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с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куклой бойко  топают, бойко</a:t>
            </a:r>
            <a:r>
              <a:rPr sz="2800" spc="-6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топают,  посмотри.</a:t>
            </a:r>
            <a:endParaRPr sz="2800">
              <a:latin typeface="Times New Roman"/>
              <a:cs typeface="Times New Roman"/>
            </a:endParaRPr>
          </a:p>
          <a:p>
            <a:pPr marL="355600" marR="561340" indent="-343535">
              <a:lnSpc>
                <a:spcPct val="100000"/>
              </a:lnSpc>
              <a:spcBef>
                <a:spcPts val="690"/>
              </a:spcBef>
            </a:pP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И в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ладоши звонко  хлопают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–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раз,</a:t>
            </a:r>
            <a:r>
              <a:rPr sz="2800" spc="-114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два,  три…»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55998" y="1844281"/>
            <a:ext cx="4787633" cy="3239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66495" y="532333"/>
            <a:ext cx="720725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Свободная деятельность</a:t>
            </a:r>
            <a:r>
              <a:rPr spc="-65" dirty="0"/>
              <a:t> </a:t>
            </a:r>
            <a:r>
              <a:rPr spc="-5" dirty="0"/>
              <a:t>детей.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15979" y="2146223"/>
            <a:ext cx="3419475" cy="3434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065" marR="5080" indent="-2540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«Эта девочка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Маша. 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А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это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её тарелочка. 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А в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этой</a:t>
            </a:r>
            <a:r>
              <a:rPr sz="2800" spc="-6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тарелочке...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Нет, не</a:t>
            </a:r>
            <a:r>
              <a:rPr sz="2800" spc="-4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каша</a:t>
            </a:r>
            <a:endParaRPr sz="2800">
              <a:latin typeface="Times New Roman"/>
              <a:cs typeface="Times New Roman"/>
            </a:endParaRPr>
          </a:p>
          <a:p>
            <a:pPr marL="266065" marR="1079500">
              <a:lnSpc>
                <a:spcPts val="3350"/>
              </a:lnSpc>
              <a:spcBef>
                <a:spcPts val="100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Нет, не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каша 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И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не</a:t>
            </a:r>
            <a:r>
              <a:rPr sz="2800" spc="-9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угадали:  Села</a:t>
            </a:r>
            <a:r>
              <a:rPr sz="2800" spc="-3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Маша,</a:t>
            </a:r>
            <a:endParaRPr sz="2800">
              <a:latin typeface="Times New Roman"/>
              <a:cs typeface="Times New Roman"/>
            </a:endParaRPr>
          </a:p>
          <a:p>
            <a:pPr marL="266065">
              <a:lnSpc>
                <a:spcPts val="3250"/>
              </a:lnSpc>
            </a:pP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Съела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всю</a:t>
            </a:r>
            <a:r>
              <a:rPr sz="2800" spc="-4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кашу»!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8000" y="2349004"/>
            <a:ext cx="4751285" cy="33832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28622" y="406336"/>
            <a:ext cx="58375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52065" algn="l"/>
              </a:tabLst>
            </a:pPr>
            <a:r>
              <a:rPr i="1" spc="-10" dirty="0">
                <a:latin typeface="Arial"/>
                <a:cs typeface="Arial"/>
              </a:rPr>
              <a:t>Р</a:t>
            </a:r>
            <a:r>
              <a:rPr i="1" spc="-5" dirty="0">
                <a:latin typeface="Arial"/>
                <a:cs typeface="Arial"/>
              </a:rPr>
              <a:t>а</a:t>
            </a:r>
            <a:r>
              <a:rPr i="1" spc="-10" dirty="0">
                <a:latin typeface="Arial"/>
                <a:cs typeface="Arial"/>
              </a:rPr>
              <a:t>б</a:t>
            </a:r>
            <a:r>
              <a:rPr i="1" spc="-5" dirty="0">
                <a:latin typeface="Arial"/>
                <a:cs typeface="Arial"/>
              </a:rPr>
              <a:t>о</a:t>
            </a:r>
            <a:r>
              <a:rPr i="1" spc="-15" dirty="0">
                <a:latin typeface="Arial"/>
                <a:cs typeface="Arial"/>
              </a:rPr>
              <a:t>т</a:t>
            </a:r>
            <a:r>
              <a:rPr i="1" dirty="0">
                <a:latin typeface="Arial"/>
                <a:cs typeface="Arial"/>
              </a:rPr>
              <a:t>а</a:t>
            </a:r>
            <a:r>
              <a:rPr i="1" spc="-10" dirty="0">
                <a:latin typeface="Arial"/>
                <a:cs typeface="Arial"/>
              </a:rPr>
              <a:t> </a:t>
            </a:r>
            <a:r>
              <a:rPr i="1" dirty="0">
                <a:latin typeface="Arial"/>
                <a:cs typeface="Arial"/>
              </a:rPr>
              <a:t>с	</a:t>
            </a:r>
            <a:r>
              <a:rPr i="1" spc="-5" dirty="0">
                <a:latin typeface="Arial"/>
                <a:cs typeface="Arial"/>
              </a:rPr>
              <a:t>р</a:t>
            </a:r>
            <a:r>
              <a:rPr i="1" spc="-20" dirty="0">
                <a:latin typeface="Arial"/>
                <a:cs typeface="Arial"/>
              </a:rPr>
              <a:t>о</a:t>
            </a:r>
            <a:r>
              <a:rPr i="1" dirty="0">
                <a:latin typeface="Arial"/>
                <a:cs typeface="Arial"/>
              </a:rPr>
              <a:t>д</a:t>
            </a:r>
            <a:r>
              <a:rPr i="1" spc="-20" dirty="0">
                <a:latin typeface="Arial"/>
                <a:cs typeface="Arial"/>
              </a:rPr>
              <a:t>и</a:t>
            </a:r>
            <a:r>
              <a:rPr i="1" spc="-10" dirty="0">
                <a:latin typeface="Arial"/>
                <a:cs typeface="Arial"/>
              </a:rPr>
              <a:t>т</a:t>
            </a:r>
            <a:r>
              <a:rPr i="1" spc="-5" dirty="0">
                <a:latin typeface="Arial"/>
                <a:cs typeface="Arial"/>
              </a:rPr>
              <a:t>еля</a:t>
            </a:r>
            <a:r>
              <a:rPr i="1" spc="-15" dirty="0">
                <a:latin typeface="Arial"/>
                <a:cs typeface="Arial"/>
              </a:rPr>
              <a:t>м</a:t>
            </a:r>
            <a:r>
              <a:rPr i="1" dirty="0">
                <a:latin typeface="Arial"/>
                <a:cs typeface="Arial"/>
              </a:rPr>
              <a:t>и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81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Одним из  важнейших  направлений </a:t>
            </a:r>
            <a:r>
              <a:rPr dirty="0"/>
              <a:t>в  </a:t>
            </a:r>
            <a:r>
              <a:rPr spc="-5" dirty="0"/>
              <a:t>деятельности  педагога по  развитию речи  </a:t>
            </a:r>
            <a:r>
              <a:rPr dirty="0"/>
              <a:t>детей </a:t>
            </a:r>
            <a:r>
              <a:rPr spc="-5" dirty="0"/>
              <a:t>является  взаимодействие</a:t>
            </a:r>
            <a:r>
              <a:rPr spc="-40" dirty="0"/>
              <a:t> </a:t>
            </a:r>
            <a:r>
              <a:rPr dirty="0"/>
              <a:t>с  </a:t>
            </a:r>
            <a:r>
              <a:rPr spc="-5" dirty="0"/>
              <a:t>родителями.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spc="10" dirty="0"/>
              <a:t>Беседа с</a:t>
            </a:r>
            <a:r>
              <a:rPr spc="-5" dirty="0"/>
              <a:t> </a:t>
            </a:r>
            <a:r>
              <a:rPr spc="10" dirty="0"/>
              <a:t>родителями:</a:t>
            </a:r>
          </a:p>
          <a:p>
            <a:pPr marL="12065" marR="5080" indent="-1270" algn="ctr">
              <a:lnSpc>
                <a:spcPct val="101400"/>
              </a:lnSpc>
              <a:tabLst>
                <a:tab pos="2496820" algn="l"/>
              </a:tabLst>
            </a:pPr>
            <a:r>
              <a:rPr b="0" i="0" spc="5" dirty="0">
                <a:latin typeface="Times New Roman"/>
                <a:cs typeface="Times New Roman"/>
              </a:rPr>
              <a:t> </a:t>
            </a:r>
            <a:r>
              <a:rPr spc="10" dirty="0"/>
              <a:t>«Роль устного народного </a:t>
            </a:r>
            <a:r>
              <a:rPr u="none" spc="10" dirty="0"/>
              <a:t> </a:t>
            </a:r>
            <a:r>
              <a:rPr i="1" spc="15" dirty="0"/>
              <a:t>творчества </a:t>
            </a:r>
            <a:r>
              <a:rPr i="1" spc="10" dirty="0"/>
              <a:t>в </a:t>
            </a:r>
            <a:r>
              <a:rPr i="1" spc="15" dirty="0"/>
              <a:t>жизни </a:t>
            </a:r>
            <a:r>
              <a:rPr i="1" u="none" spc="15" dirty="0"/>
              <a:t> </a:t>
            </a:r>
            <a:r>
              <a:rPr i="1" spc="10" dirty="0"/>
              <a:t>дошкольников» </a:t>
            </a:r>
            <a:r>
              <a:rPr i="1" u="none" spc="10" dirty="0"/>
              <a:t> </a:t>
            </a:r>
            <a:r>
              <a:rPr i="1" spc="15" dirty="0"/>
              <a:t>Ко</a:t>
            </a:r>
            <a:r>
              <a:rPr i="1" spc="5" dirty="0"/>
              <a:t>н</a:t>
            </a:r>
            <a:r>
              <a:rPr i="1" spc="15" dirty="0"/>
              <a:t>су</a:t>
            </a:r>
            <a:r>
              <a:rPr i="1" spc="10" dirty="0"/>
              <a:t>ль</a:t>
            </a:r>
            <a:r>
              <a:rPr i="1" spc="20" dirty="0"/>
              <a:t>т</a:t>
            </a:r>
            <a:r>
              <a:rPr i="1" spc="10" dirty="0"/>
              <a:t>ац</a:t>
            </a:r>
            <a:r>
              <a:rPr i="1" spc="5" dirty="0"/>
              <a:t>и</a:t>
            </a:r>
            <a:r>
              <a:rPr i="1" spc="15" dirty="0"/>
              <a:t>я </a:t>
            </a:r>
            <a:r>
              <a:rPr i="1" spc="5" dirty="0"/>
              <a:t>д</a:t>
            </a:r>
            <a:r>
              <a:rPr i="1" spc="10" dirty="0"/>
              <a:t>л</a:t>
            </a:r>
            <a:r>
              <a:rPr i="1" spc="15" dirty="0"/>
              <a:t>я</a:t>
            </a:r>
            <a:r>
              <a:rPr i="1" dirty="0"/>
              <a:t>	</a:t>
            </a:r>
            <a:r>
              <a:rPr i="1" spc="15" dirty="0"/>
              <a:t>р</a:t>
            </a:r>
            <a:r>
              <a:rPr i="1" spc="10" dirty="0"/>
              <a:t>о</a:t>
            </a:r>
            <a:r>
              <a:rPr i="1" spc="15" dirty="0"/>
              <a:t>д</a:t>
            </a:r>
            <a:r>
              <a:rPr i="1" spc="10" dirty="0"/>
              <a:t>и</a:t>
            </a:r>
            <a:r>
              <a:rPr i="1" spc="20" dirty="0"/>
              <a:t>т</a:t>
            </a:r>
            <a:r>
              <a:rPr i="1" spc="5" dirty="0"/>
              <a:t>ел</a:t>
            </a:r>
            <a:r>
              <a:rPr i="1" spc="15" dirty="0"/>
              <a:t>ей</a:t>
            </a:r>
          </a:p>
          <a:p>
            <a:pPr algn="ctr">
              <a:lnSpc>
                <a:spcPct val="100000"/>
              </a:lnSpc>
              <a:spcBef>
                <a:spcPts val="30"/>
              </a:spcBef>
            </a:pPr>
            <a:r>
              <a:rPr spc="10" dirty="0"/>
              <a:t>:</a:t>
            </a:r>
            <a:r>
              <a:rPr u="none" spc="10" dirty="0"/>
              <a:t> «Фольклор </a:t>
            </a:r>
            <a:r>
              <a:rPr u="none" spc="15" dirty="0"/>
              <a:t>и его </a:t>
            </a:r>
            <a:r>
              <a:rPr u="none" spc="10" dirty="0"/>
              <a:t>значение</a:t>
            </a:r>
            <a:r>
              <a:rPr u="none" spc="-30" dirty="0"/>
              <a:t> </a:t>
            </a:r>
            <a:r>
              <a:rPr u="none" spc="10" dirty="0"/>
              <a:t>в</a:t>
            </a:r>
          </a:p>
          <a:p>
            <a:pPr marL="513080" marR="505459" algn="ctr">
              <a:lnSpc>
                <a:spcPct val="101299"/>
              </a:lnSpc>
              <a:spcBef>
                <a:spcPts val="10"/>
              </a:spcBef>
            </a:pPr>
            <a:r>
              <a:rPr u="none" spc="10" dirty="0"/>
              <a:t>развитии </a:t>
            </a:r>
            <a:r>
              <a:rPr u="none" spc="15" dirty="0"/>
              <a:t>речи</a:t>
            </a:r>
            <a:r>
              <a:rPr u="none" spc="-45" dirty="0"/>
              <a:t> </a:t>
            </a:r>
            <a:r>
              <a:rPr u="none" spc="10" dirty="0"/>
              <a:t>детей»  </a:t>
            </a:r>
            <a:r>
              <a:rPr i="1" spc="10" dirty="0"/>
              <a:t>Консультация для </a:t>
            </a:r>
            <a:r>
              <a:rPr i="1" u="none" spc="10" dirty="0"/>
              <a:t> </a:t>
            </a:r>
            <a:r>
              <a:rPr i="1" spc="10" dirty="0"/>
              <a:t>родителей</a:t>
            </a:r>
            <a:r>
              <a:rPr b="0" spc="10" dirty="0">
                <a:latin typeface="Times New Roman"/>
                <a:cs typeface="Times New Roman"/>
              </a:rPr>
              <a:t>:</a:t>
            </a:r>
            <a:r>
              <a:rPr b="0" spc="15" dirty="0">
                <a:latin typeface="Times New Roman"/>
                <a:cs typeface="Times New Roman"/>
              </a:rPr>
              <a:t> </a:t>
            </a:r>
          </a:p>
          <a:p>
            <a:pPr marL="91440" marR="155575" indent="71120" algn="ctr">
              <a:lnSpc>
                <a:spcPct val="101299"/>
              </a:lnSpc>
              <a:spcBef>
                <a:spcPts val="5"/>
              </a:spcBef>
              <a:tabLst>
                <a:tab pos="807720" algn="l"/>
                <a:tab pos="1383030" algn="l"/>
                <a:tab pos="2383790" algn="l"/>
              </a:tabLst>
            </a:pPr>
            <a:r>
              <a:rPr u="none" spc="10" dirty="0"/>
              <a:t>«Народные</a:t>
            </a:r>
            <a:r>
              <a:rPr u="none" spc="40" dirty="0"/>
              <a:t> </a:t>
            </a:r>
            <a:r>
              <a:rPr u="none" spc="10" dirty="0"/>
              <a:t>игры	как   </a:t>
            </a:r>
            <a:r>
              <a:rPr i="1" u="none" spc="15" dirty="0"/>
              <a:t>средство	</a:t>
            </a:r>
            <a:r>
              <a:rPr i="1" u="none" spc="10" dirty="0"/>
              <a:t>духовно-  нравственного воспитания»  </a:t>
            </a:r>
            <a:r>
              <a:rPr i="1" u="none" spc="15" dirty="0"/>
              <a:t>речи	</a:t>
            </a:r>
            <a:r>
              <a:rPr i="1" u="none" spc="10" dirty="0"/>
              <a:t>дошкольников</a:t>
            </a:r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83217" y="532333"/>
            <a:ext cx="317563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Цель</a:t>
            </a:r>
            <a:r>
              <a:rPr spc="-75" dirty="0"/>
              <a:t> </a:t>
            </a:r>
            <a:r>
              <a:rPr spc="-5" dirty="0"/>
              <a:t>проекта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5107" rIns="0" bIns="0" rtlCol="0">
            <a:spAutoFit/>
          </a:bodyPr>
          <a:lstStyle/>
          <a:p>
            <a:pPr marL="12700" marR="5080">
              <a:lnSpc>
                <a:spcPct val="100099"/>
              </a:lnSpc>
              <a:spcBef>
                <a:spcPts val="95"/>
              </a:spcBef>
            </a:pPr>
            <a:r>
              <a:rPr sz="3200" dirty="0"/>
              <a:t>Использование произведений народного  фольклора как возможность </a:t>
            </a:r>
            <a:r>
              <a:rPr sz="3200" spc="-5" dirty="0"/>
              <a:t>развития </a:t>
            </a:r>
            <a:r>
              <a:rPr sz="3200" dirty="0"/>
              <a:t>речи  детей, сделать их </a:t>
            </a:r>
            <a:r>
              <a:rPr sz="3200" spc="-5" dirty="0"/>
              <a:t>жизнь </a:t>
            </a:r>
            <a:r>
              <a:rPr sz="3200" dirty="0"/>
              <a:t>интересной и  содержательной, наполнить </a:t>
            </a:r>
            <a:r>
              <a:rPr sz="3200" spc="-5" dirty="0"/>
              <a:t>яркими  </a:t>
            </a:r>
            <a:r>
              <a:rPr sz="3200" dirty="0"/>
              <a:t>впечатлениями, радостью творчества,  способностью познать себя, окружающий  мир.</a:t>
            </a:r>
            <a:endParaRPr sz="3200"/>
          </a:p>
        </p:txBody>
      </p:sp>
    </p:spTree>
  </p:cSld>
  <p:clrMapOvr>
    <a:masterClrMapping/>
  </p:clrMapOvr>
  <p:transition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17735" y="501738"/>
            <a:ext cx="230441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Вывод</a:t>
            </a:r>
            <a:r>
              <a:rPr sz="4400" spc="-75" dirty="0"/>
              <a:t> </a:t>
            </a:r>
            <a:r>
              <a:rPr sz="4400" dirty="0"/>
              <a:t>1:</a:t>
            </a:r>
            <a:endParaRPr sz="44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31445" indent="88900">
              <a:lnSpc>
                <a:spcPct val="99800"/>
              </a:lnSpc>
              <a:spcBef>
                <a:spcPts val="105"/>
              </a:spcBef>
            </a:pPr>
            <a:r>
              <a:rPr spc="-10" dirty="0"/>
              <a:t>Детей </a:t>
            </a:r>
            <a:r>
              <a:rPr dirty="0"/>
              <a:t>с </a:t>
            </a:r>
            <a:r>
              <a:rPr spc="-10" dirty="0"/>
              <a:t>малого </a:t>
            </a:r>
            <a:r>
              <a:rPr spc="-5" dirty="0"/>
              <a:t>возраста следует учить восприятию  фольклорных текстов, воспитывать интерес </a:t>
            </a:r>
            <a:r>
              <a:rPr dirty="0"/>
              <a:t>к  </a:t>
            </a:r>
            <a:r>
              <a:rPr spc="-5" dirty="0"/>
              <a:t>языковому богатству, формировать </a:t>
            </a:r>
            <a:r>
              <a:rPr dirty="0"/>
              <a:t>у </a:t>
            </a:r>
            <a:r>
              <a:rPr spc="-5" dirty="0"/>
              <a:t>них умение  </a:t>
            </a:r>
            <a:r>
              <a:rPr spc="-10" dirty="0"/>
              <a:t>слушать </a:t>
            </a:r>
            <a:r>
              <a:rPr dirty="0"/>
              <a:t>и </a:t>
            </a:r>
            <a:r>
              <a:rPr spc="-10" dirty="0"/>
              <a:t>слышать </a:t>
            </a:r>
            <a:r>
              <a:rPr spc="-5" dirty="0"/>
              <a:t>устное народное</a:t>
            </a:r>
            <a:r>
              <a:rPr spc="-45" dirty="0"/>
              <a:t> </a:t>
            </a:r>
            <a:r>
              <a:rPr spc="-5" dirty="0"/>
              <a:t>творчество.</a:t>
            </a:r>
          </a:p>
          <a:p>
            <a:pPr marL="12700" marR="5080">
              <a:lnSpc>
                <a:spcPct val="99800"/>
              </a:lnSpc>
              <a:spcBef>
                <a:spcPts val="10"/>
              </a:spcBef>
            </a:pPr>
            <a:r>
              <a:rPr spc="-10" dirty="0"/>
              <a:t>Целенаправленная </a:t>
            </a:r>
            <a:r>
              <a:rPr dirty="0"/>
              <a:t>работа </a:t>
            </a:r>
            <a:r>
              <a:rPr spc="-5" dirty="0"/>
              <a:t>по </a:t>
            </a:r>
            <a:r>
              <a:rPr spc="-10" dirty="0"/>
              <a:t>ознакомлению детей </a:t>
            </a:r>
            <a:r>
              <a:rPr dirty="0"/>
              <a:t>с  </a:t>
            </a:r>
            <a:r>
              <a:rPr spc="-5" dirty="0"/>
              <a:t>устным народным творчеством разовьет </a:t>
            </a:r>
            <a:r>
              <a:rPr dirty="0"/>
              <a:t>у </a:t>
            </a:r>
            <a:r>
              <a:rPr spc="-10" dirty="0"/>
              <a:t>детей  познавательный </a:t>
            </a:r>
            <a:r>
              <a:rPr spc="-5" dirty="0"/>
              <a:t>интерес </a:t>
            </a:r>
            <a:r>
              <a:rPr dirty="0"/>
              <a:t>к </a:t>
            </a:r>
            <a:r>
              <a:rPr spc="-10" dirty="0"/>
              <a:t>познанию </a:t>
            </a:r>
            <a:r>
              <a:rPr spc="-5" dirty="0"/>
              <a:t>русской  культуры. Тогда постепенно </a:t>
            </a:r>
            <a:r>
              <a:rPr spc="-10" dirty="0"/>
              <a:t>перед детьми </a:t>
            </a:r>
            <a:r>
              <a:rPr spc="-5" dirty="0"/>
              <a:t>откроется  </a:t>
            </a:r>
            <a:r>
              <a:rPr spc="-10" dirty="0"/>
              <a:t>сила </a:t>
            </a:r>
            <a:r>
              <a:rPr spc="-5" dirty="0"/>
              <a:t>народного</a:t>
            </a:r>
            <a:r>
              <a:rPr spc="-15" dirty="0"/>
              <a:t> </a:t>
            </a:r>
            <a:r>
              <a:rPr spc="-10" dirty="0"/>
              <a:t>слова.</a:t>
            </a:r>
          </a:p>
        </p:txBody>
      </p:sp>
    </p:spTree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17735" y="188175"/>
            <a:ext cx="230441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Вывод</a:t>
            </a:r>
            <a:r>
              <a:rPr sz="4400" spc="-75" dirty="0"/>
              <a:t> </a:t>
            </a:r>
            <a:r>
              <a:rPr sz="4400" dirty="0"/>
              <a:t>2: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764540" y="1013307"/>
            <a:ext cx="688213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В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процессе работы были замечены такие изменения: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379067"/>
            <a:ext cx="636524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01955" algn="l"/>
                <a:tab pos="841375" algn="l"/>
                <a:tab pos="1852295" algn="l"/>
                <a:tab pos="3528695" algn="l"/>
                <a:tab pos="4833620" algn="l"/>
                <a:tab pos="5269230" algn="l"/>
              </a:tabLst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-	у	</a:t>
            </a:r>
            <a:r>
              <a:rPr sz="2400" spc="5" dirty="0">
                <a:solidFill>
                  <a:srgbClr val="FDEB93"/>
                </a:solidFill>
                <a:latin typeface="Times New Roman"/>
                <a:cs typeface="Times New Roman"/>
              </a:rPr>
              <a:t>д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е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тей	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п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spc="-15" dirty="0">
                <a:solidFill>
                  <a:srgbClr val="FDEB93"/>
                </a:solidFill>
                <a:latin typeface="Times New Roman"/>
                <a:cs typeface="Times New Roman"/>
              </a:rPr>
              <a:t>ы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си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лс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я	и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нт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ерес	к	у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с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т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</a:t>
            </a:r>
            <a:r>
              <a:rPr sz="2400" spc="10" dirty="0">
                <a:solidFill>
                  <a:srgbClr val="FDEB93"/>
                </a:solidFill>
                <a:latin typeface="Times New Roman"/>
                <a:cs typeface="Times New Roman"/>
              </a:rPr>
              <a:t>м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у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1744827"/>
            <a:ext cx="153543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т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орчес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т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у, 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поговорки,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02287" y="1744827"/>
            <a:ext cx="468185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1440" marR="5080" indent="-79375">
              <a:lnSpc>
                <a:spcPct val="100000"/>
              </a:lnSpc>
              <a:spcBef>
                <a:spcPts val="100"/>
              </a:spcBef>
              <a:tabLst>
                <a:tab pos="652145" algn="l"/>
                <a:tab pos="747395" algn="l"/>
                <a:tab pos="2540000" algn="l"/>
                <a:tab pos="2940050" algn="l"/>
                <a:tab pos="3421379" algn="l"/>
                <a:tab pos="3926204" algn="l"/>
                <a:tab pos="4566920" algn="l"/>
              </a:tabLst>
            </a:pP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они		используют	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в	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своей	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речи  в	с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ю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ж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е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т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</a:t>
            </a:r>
            <a:r>
              <a:rPr sz="2400" spc="5" dirty="0">
                <a:solidFill>
                  <a:srgbClr val="FDEB93"/>
                </a:solidFill>
                <a:latin typeface="Times New Roman"/>
                <a:cs typeface="Times New Roman"/>
              </a:rPr>
              <a:t>-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р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</a:t>
            </a:r>
            <a:r>
              <a:rPr sz="2400" spc="5" dirty="0">
                <a:solidFill>
                  <a:srgbClr val="FDEB93"/>
                </a:solidFill>
                <a:latin typeface="Times New Roman"/>
                <a:cs typeface="Times New Roman"/>
              </a:rPr>
              <a:t>л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евы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х	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иг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рах	-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76623" y="1379067"/>
            <a:ext cx="153098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5090" algn="r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ародному  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п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ос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лов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иц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ы,  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п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от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е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шк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и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2476347"/>
            <a:ext cx="807021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197735" algn="l"/>
                <a:tab pos="4482465" algn="l"/>
                <a:tab pos="5878830" algn="l"/>
                <a:tab pos="6657340" algn="l"/>
                <a:tab pos="6893559" algn="l"/>
                <a:tab pos="7921625" algn="l"/>
              </a:tabLst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са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мо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с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т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я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те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ль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	орг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а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и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зо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spc="-15" dirty="0">
                <a:solidFill>
                  <a:srgbClr val="FDEB93"/>
                </a:solidFill>
                <a:latin typeface="Times New Roman"/>
                <a:cs typeface="Times New Roman"/>
              </a:rPr>
              <a:t>ы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а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ю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т	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ародн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ы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е	и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г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ры	-	за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б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а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ы	с 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помощью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считалок.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1032510" algn="l"/>
                <a:tab pos="2935605" algn="l"/>
                <a:tab pos="4091940" algn="l"/>
                <a:tab pos="4467860" algn="l"/>
                <a:tab pos="6034405" algn="l"/>
                <a:tab pos="7019290" algn="l"/>
              </a:tabLst>
            </a:pP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После	проведённой	работы	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у	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родителей	также	замечен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3573627"/>
            <a:ext cx="1751964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повышенный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3939387"/>
            <a:ext cx="177292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15440" algn="l"/>
              </a:tabLst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фол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ь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к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лор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а	в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03508" y="3573627"/>
            <a:ext cx="610171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0010">
              <a:lnSpc>
                <a:spcPct val="100000"/>
              </a:lnSpc>
              <a:spcBef>
                <a:spcPts val="100"/>
              </a:spcBef>
              <a:tabLst>
                <a:tab pos="1300480" algn="l"/>
                <a:tab pos="1432560" algn="l"/>
                <a:tab pos="1901189" algn="l"/>
                <a:tab pos="2694940" algn="l"/>
                <a:tab pos="3714115" algn="l"/>
                <a:tab pos="4137660" algn="l"/>
                <a:tab pos="4232275" algn="l"/>
                <a:tab pos="5392420" algn="l"/>
              </a:tabLst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и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нт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ерес		к	ис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п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ол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ь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зо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а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ни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ю		</a:t>
            </a:r>
            <a:r>
              <a:rPr sz="2400" spc="10" dirty="0">
                <a:solidFill>
                  <a:srgbClr val="FDEB93"/>
                </a:solidFill>
                <a:latin typeface="Times New Roman"/>
                <a:cs typeface="Times New Roman"/>
              </a:rPr>
              <a:t>м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а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л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ы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х	форм  рече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ом	ра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з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и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т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и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и	</a:t>
            </a:r>
            <a:r>
              <a:rPr sz="2400" spc="5" dirty="0">
                <a:solidFill>
                  <a:srgbClr val="FDEB93"/>
                </a:solidFill>
                <a:latin typeface="Times New Roman"/>
                <a:cs typeface="Times New Roman"/>
              </a:rPr>
              <a:t>д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е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т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е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й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.	С	у</a:t>
            </a:r>
            <a:r>
              <a:rPr sz="2400" spc="5" dirty="0">
                <a:solidFill>
                  <a:srgbClr val="FDEB93"/>
                </a:solidFill>
                <a:latin typeface="Times New Roman"/>
                <a:cs typeface="Times New Roman"/>
              </a:rPr>
              <a:t>д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о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оль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с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т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и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ем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5940" y="4305147"/>
            <a:ext cx="807021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разучивают 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с детьми и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подбирают пословицы 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и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поговорки,  объясняют детям их</a:t>
            </a:r>
            <a:r>
              <a:rPr sz="2400" spc="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смысл.</a:t>
            </a:r>
            <a:endParaRPr sz="24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tabLst>
                <a:tab pos="440055" algn="l"/>
                <a:tab pos="1261745" algn="l"/>
                <a:tab pos="3166745" algn="l"/>
                <a:tab pos="4400550" algn="l"/>
                <a:tab pos="5403850" algn="l"/>
                <a:tab pos="6953250" algn="l"/>
              </a:tabLst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В	хо</a:t>
            </a:r>
            <a:r>
              <a:rPr sz="2400" spc="5" dirty="0">
                <a:solidFill>
                  <a:srgbClr val="FDEB93"/>
                </a:solidFill>
                <a:latin typeface="Times New Roman"/>
                <a:cs typeface="Times New Roman"/>
              </a:rPr>
              <a:t>д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е	пр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о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е</a:t>
            </a:r>
            <a:r>
              <a:rPr sz="2400" spc="5" dirty="0">
                <a:solidFill>
                  <a:srgbClr val="FDEB93"/>
                </a:solidFill>
                <a:latin typeface="Times New Roman"/>
                <a:cs typeface="Times New Roman"/>
              </a:rPr>
              <a:t>д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ё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ой	ра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бот</a:t>
            </a:r>
            <a:r>
              <a:rPr sz="2400" spc="-15" dirty="0">
                <a:solidFill>
                  <a:srgbClr val="FDEB93"/>
                </a:solidFill>
                <a:latin typeface="Times New Roman"/>
                <a:cs typeface="Times New Roman"/>
              </a:rPr>
              <a:t>ы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,	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и</a:t>
            </a:r>
            <a:r>
              <a:rPr sz="2400" spc="5" dirty="0">
                <a:solidFill>
                  <a:srgbClr val="FDEB93"/>
                </a:solidFill>
                <a:latin typeface="Times New Roman"/>
                <a:cs typeface="Times New Roman"/>
              </a:rPr>
              <a:t>д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	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ас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к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ол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ь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ко	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выро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с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ли  знания 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детей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малых 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форм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 фольклора.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5786" y="501738"/>
            <a:ext cx="666305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>
                <a:solidFill>
                  <a:srgbClr val="FDEB93"/>
                </a:solidFill>
              </a:rPr>
              <a:t>Используемая</a:t>
            </a:r>
            <a:r>
              <a:rPr sz="4400" spc="-60" dirty="0">
                <a:solidFill>
                  <a:srgbClr val="FDEB93"/>
                </a:solidFill>
              </a:rPr>
              <a:t> </a:t>
            </a:r>
            <a:r>
              <a:rPr sz="4400" spc="-5" dirty="0">
                <a:solidFill>
                  <a:srgbClr val="FDEB93"/>
                </a:solidFill>
              </a:rPr>
              <a:t>литература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611276" y="1383842"/>
            <a:ext cx="8229600" cy="48243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24698" y="501738"/>
            <a:ext cx="64833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>
                <a:solidFill>
                  <a:srgbClr val="FDEB93"/>
                </a:solidFill>
                <a:latin typeface="Times New Roman"/>
                <a:cs typeface="Times New Roman"/>
              </a:rPr>
              <a:t>Всем спасибо за</a:t>
            </a:r>
            <a:r>
              <a:rPr sz="4400" spc="-3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4400" spc="-10" dirty="0">
                <a:solidFill>
                  <a:srgbClr val="FDEB93"/>
                </a:solidFill>
                <a:latin typeface="Times New Roman"/>
                <a:cs typeface="Times New Roman"/>
              </a:rPr>
              <a:t>внимание.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3219"/>
            <a:ext cx="6840220" cy="2465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0"/>
              </a:spcBef>
              <a:tabLst>
                <a:tab pos="1627505" algn="l"/>
                <a:tab pos="4316095" algn="l"/>
                <a:tab pos="6318885" algn="l"/>
              </a:tabLst>
            </a:pPr>
            <a:r>
              <a:rPr sz="8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Говори</a:t>
            </a:r>
            <a:r>
              <a:rPr sz="8000" b="1" dirty="0">
                <a:solidFill>
                  <a:srgbClr val="FFFFFF"/>
                </a:solidFill>
                <a:latin typeface="Times New Roman"/>
                <a:cs typeface="Times New Roman"/>
              </a:rPr>
              <a:t>м	</a:t>
            </a:r>
            <a:r>
              <a:rPr sz="80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ва</a:t>
            </a:r>
            <a:r>
              <a:rPr sz="8000" b="1" dirty="0">
                <a:solidFill>
                  <a:srgbClr val="FFFFFF"/>
                </a:solidFill>
                <a:latin typeface="Times New Roman"/>
                <a:cs typeface="Times New Roman"/>
              </a:rPr>
              <a:t>м	–  </a:t>
            </a:r>
            <a:r>
              <a:rPr sz="80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до	свидания!</a:t>
            </a:r>
            <a:endParaRPr sz="80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2814" y="227418"/>
            <a:ext cx="687578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Актуальность</a:t>
            </a:r>
            <a:r>
              <a:rPr spc="-30" dirty="0"/>
              <a:t> </a:t>
            </a:r>
            <a:r>
              <a:rPr spc="-5" dirty="0"/>
              <a:t>использования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0266"/>
            <a:ext cx="18478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2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65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9017" y="689930"/>
            <a:ext cx="7681595" cy="4718050"/>
          </a:xfrm>
          <a:prstGeom prst="rect">
            <a:avLst/>
          </a:prstGeom>
        </p:spPr>
        <p:txBody>
          <a:bodyPr vert="horz" wrap="square" lIns="0" tIns="159385" rIns="0" bIns="0" rtlCol="0">
            <a:spAutoFit/>
          </a:bodyPr>
          <a:lstStyle/>
          <a:p>
            <a:pPr marR="287655" algn="ctr">
              <a:lnSpc>
                <a:spcPct val="100000"/>
              </a:lnSpc>
              <a:spcBef>
                <a:spcPts val="1255"/>
              </a:spcBef>
            </a:pP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фольклора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4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ДОУ.</a:t>
            </a:r>
            <a:endParaRPr sz="4000">
              <a:latin typeface="Times New Roman"/>
              <a:cs typeface="Times New Roman"/>
            </a:endParaRPr>
          </a:p>
          <a:p>
            <a:pPr marL="12700" marR="5080">
              <a:lnSpc>
                <a:spcPct val="79800"/>
              </a:lnSpc>
              <a:spcBef>
                <a:spcPts val="1490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Фольклор способствует развитию образного 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мышления,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обогащает речь детей, дает  прекрасные образцы русской речи, подражание  которым позволяет ребенку успешнее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овладевать 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родным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языком.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Поэтому, одной из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самых  актуальных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задач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является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показ красоты  русского языка через устное народное творчество,  выраженное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в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песнях, припевках,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потешках,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играх-забавах,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сказках, загадках,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пословицах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и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поговорках; обогащению словарного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запаса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и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развития речи</a:t>
            </a:r>
            <a:r>
              <a:rPr sz="2800" spc="-1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детей.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8614" y="225983"/>
            <a:ext cx="53803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Главная цель </a:t>
            </a:r>
            <a:r>
              <a:rPr dirty="0"/>
              <a:t>работы</a:t>
            </a:r>
            <a:r>
              <a:rPr spc="-65" dirty="0"/>
              <a:t> </a:t>
            </a:r>
            <a:r>
              <a:rPr dirty="0">
                <a:solidFill>
                  <a:srgbClr val="FDEB93"/>
                </a:solidFill>
              </a:rPr>
              <a:t>–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86701" y="836891"/>
            <a:ext cx="7894320" cy="5149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3660" algn="ctr">
              <a:lnSpc>
                <a:spcPts val="2400"/>
              </a:lnSpc>
              <a:spcBef>
                <a:spcPts val="100"/>
              </a:spcBef>
            </a:pPr>
            <a:r>
              <a:rPr sz="2000" b="1" dirty="0">
                <a:solidFill>
                  <a:srgbClr val="FDEB93"/>
                </a:solidFill>
                <a:latin typeface="Times New Roman"/>
                <a:cs typeface="Times New Roman"/>
              </a:rPr>
              <a:t>развитие различных способностей </a:t>
            </a:r>
            <a:r>
              <a:rPr sz="20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детей</a:t>
            </a:r>
            <a:endParaRPr sz="2000">
              <a:latin typeface="Times New Roman"/>
              <a:cs typeface="Times New Roman"/>
            </a:endParaRPr>
          </a:p>
          <a:p>
            <a:pPr marL="136525" algn="ctr">
              <a:lnSpc>
                <a:spcPct val="100000"/>
              </a:lnSpc>
            </a:pPr>
            <a:r>
              <a:rPr sz="2000" b="1" dirty="0">
                <a:solidFill>
                  <a:srgbClr val="FDEB93"/>
                </a:solidFill>
                <a:latin typeface="Times New Roman"/>
                <a:cs typeface="Times New Roman"/>
              </a:rPr>
              <a:t>в </a:t>
            </a:r>
            <a:r>
              <a:rPr sz="20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процессе </a:t>
            </a:r>
            <a:r>
              <a:rPr sz="2000" b="1" dirty="0">
                <a:solidFill>
                  <a:srgbClr val="FDEB93"/>
                </a:solidFill>
                <a:latin typeface="Times New Roman"/>
                <a:cs typeface="Times New Roman"/>
              </a:rPr>
              <a:t>знакомства с малыми </a:t>
            </a:r>
            <a:r>
              <a:rPr sz="20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фольклорными</a:t>
            </a:r>
            <a:r>
              <a:rPr sz="2000" b="1" spc="4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DEB93"/>
                </a:solidFill>
                <a:latin typeface="Times New Roman"/>
                <a:cs typeface="Times New Roman"/>
              </a:rPr>
              <a:t>формами.</a:t>
            </a:r>
            <a:endParaRPr sz="2000">
              <a:latin typeface="Times New Roman"/>
              <a:cs typeface="Times New Roman"/>
            </a:endParaRPr>
          </a:p>
          <a:p>
            <a:pPr marL="69215" algn="ctr">
              <a:lnSpc>
                <a:spcPct val="100000"/>
              </a:lnSpc>
              <a:spcBef>
                <a:spcPts val="1470"/>
              </a:spcBef>
            </a:pPr>
            <a:r>
              <a:rPr sz="4400" spc="-5" dirty="0">
                <a:solidFill>
                  <a:srgbClr val="FDEB93"/>
                </a:solidFill>
                <a:latin typeface="Times New Roman"/>
                <a:cs typeface="Times New Roman"/>
              </a:rPr>
              <a:t>Задачи</a:t>
            </a:r>
            <a:r>
              <a:rPr sz="4400" spc="-1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4400" spc="-5" dirty="0">
                <a:solidFill>
                  <a:srgbClr val="FDEB93"/>
                </a:solidFill>
                <a:latin typeface="Times New Roman"/>
                <a:cs typeface="Times New Roman"/>
              </a:rPr>
              <a:t>проекта:</a:t>
            </a:r>
            <a:endParaRPr sz="4400">
              <a:latin typeface="Times New Roman"/>
              <a:cs typeface="Times New Roman"/>
            </a:endParaRPr>
          </a:p>
          <a:p>
            <a:pPr marL="1131570" marR="1124585" algn="ctr">
              <a:lnSpc>
                <a:spcPct val="100000"/>
              </a:lnSpc>
            </a:pPr>
            <a:r>
              <a:rPr sz="24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Развивать речь младших дошкольников  средствами малых форм</a:t>
            </a:r>
            <a:r>
              <a:rPr sz="2400" b="1" spc="-2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фольклора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67945" algn="ctr">
              <a:lnSpc>
                <a:spcPct val="100000"/>
              </a:lnSpc>
            </a:pPr>
            <a:r>
              <a:rPr sz="2400" b="1" dirty="0">
                <a:solidFill>
                  <a:srgbClr val="FDEB93"/>
                </a:solidFill>
                <a:latin typeface="Times New Roman"/>
                <a:cs typeface="Times New Roman"/>
              </a:rPr>
              <a:t>Обогащать и </a:t>
            </a:r>
            <a:r>
              <a:rPr sz="24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активизировать словарный запас</a:t>
            </a:r>
            <a:r>
              <a:rPr sz="2400" b="1" spc="-4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детей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293370" marR="283845" algn="ctr">
              <a:lnSpc>
                <a:spcPct val="100000"/>
              </a:lnSpc>
            </a:pPr>
            <a:r>
              <a:rPr sz="24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Познакомить </a:t>
            </a:r>
            <a:r>
              <a:rPr sz="2400" b="1" dirty="0">
                <a:solidFill>
                  <a:srgbClr val="FDEB93"/>
                </a:solidFill>
                <a:latin typeface="Times New Roman"/>
                <a:cs typeface="Times New Roman"/>
              </a:rPr>
              <a:t>с </a:t>
            </a:r>
            <a:r>
              <a:rPr sz="24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культурой </a:t>
            </a:r>
            <a:r>
              <a:rPr sz="2400" b="1" dirty="0">
                <a:solidFill>
                  <a:srgbClr val="FDEB93"/>
                </a:solidFill>
                <a:latin typeface="Times New Roman"/>
                <a:cs typeface="Times New Roman"/>
              </a:rPr>
              <a:t>и </a:t>
            </a:r>
            <a:r>
              <a:rPr sz="24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народными традициями  нашей</a:t>
            </a:r>
            <a:r>
              <a:rPr sz="2400" b="1" spc="-1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Родины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24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Расширять знания детей </a:t>
            </a:r>
            <a:r>
              <a:rPr sz="2400" b="1" dirty="0">
                <a:solidFill>
                  <a:srgbClr val="FDEB93"/>
                </a:solidFill>
                <a:latin typeface="Times New Roman"/>
                <a:cs typeface="Times New Roman"/>
              </a:rPr>
              <a:t>о </a:t>
            </a:r>
            <a:r>
              <a:rPr sz="24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русском народном творчестве  (потешки, лепеталки,</a:t>
            </a:r>
            <a:r>
              <a:rPr sz="2400" b="1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DEB93"/>
                </a:solidFill>
                <a:latin typeface="Times New Roman"/>
                <a:cs typeface="Times New Roman"/>
              </a:rPr>
              <a:t>колыбельные)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40495" y="475094"/>
            <a:ext cx="386016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Verdana"/>
                <a:cs typeface="Verdana"/>
              </a:rPr>
              <a:t>Вид</a:t>
            </a:r>
            <a:r>
              <a:rPr spc="-75" dirty="0">
                <a:latin typeface="Verdana"/>
                <a:cs typeface="Verdana"/>
              </a:rPr>
              <a:t> </a:t>
            </a:r>
            <a:r>
              <a:rPr spc="-10" dirty="0">
                <a:latin typeface="Verdana"/>
                <a:cs typeface="Verdana"/>
              </a:rPr>
              <a:t>проекта: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94663" y="1998979"/>
            <a:ext cx="6951980" cy="3931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34870">
              <a:lnSpc>
                <a:spcPct val="100000"/>
              </a:lnSpc>
              <a:spcBef>
                <a:spcPts val="100"/>
              </a:spcBef>
            </a:pPr>
            <a:r>
              <a:rPr sz="2000" b="1" i="1" spc="-5" dirty="0">
                <a:solidFill>
                  <a:srgbClr val="FDEB93"/>
                </a:solidFill>
                <a:latin typeface="Verdana"/>
                <a:cs typeface="Verdana"/>
              </a:rPr>
              <a:t>Познавательно-</a:t>
            </a:r>
            <a:r>
              <a:rPr sz="2000" b="1" i="1" spc="-10" dirty="0">
                <a:solidFill>
                  <a:srgbClr val="FDEB93"/>
                </a:solidFill>
                <a:latin typeface="Verdana"/>
                <a:cs typeface="Verdana"/>
              </a:rPr>
              <a:t> </a:t>
            </a:r>
            <a:r>
              <a:rPr sz="2000" b="1" i="1" spc="-5" dirty="0">
                <a:solidFill>
                  <a:srgbClr val="FDEB93"/>
                </a:solidFill>
                <a:latin typeface="Verdana"/>
                <a:cs typeface="Verdana"/>
              </a:rPr>
              <a:t>творческий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50">
              <a:latin typeface="Times New Roman"/>
              <a:cs typeface="Times New Roman"/>
            </a:endParaRPr>
          </a:p>
          <a:p>
            <a:pPr marL="245745" algn="ctr">
              <a:lnSpc>
                <a:spcPts val="2880"/>
              </a:lnSpc>
              <a:spcBef>
                <a:spcPts val="5"/>
              </a:spcBef>
            </a:pPr>
            <a:r>
              <a:rPr sz="2400" b="1" spc="-5" dirty="0">
                <a:solidFill>
                  <a:srgbClr val="FDEB93"/>
                </a:solidFill>
                <a:latin typeface="Verdana"/>
                <a:cs typeface="Verdana"/>
              </a:rPr>
              <a:t>Продолжительность:</a:t>
            </a:r>
            <a:endParaRPr sz="2400">
              <a:latin typeface="Verdana"/>
              <a:cs typeface="Verdana"/>
            </a:endParaRPr>
          </a:p>
          <a:p>
            <a:pPr marL="1052195" algn="ctr">
              <a:lnSpc>
                <a:spcPts val="2400"/>
              </a:lnSpc>
            </a:pPr>
            <a:r>
              <a:rPr sz="2000" b="1" i="1" spc="-5" dirty="0">
                <a:solidFill>
                  <a:srgbClr val="FDEB93"/>
                </a:solidFill>
                <a:latin typeface="Verdana"/>
                <a:cs typeface="Verdana"/>
              </a:rPr>
              <a:t>Долгосрочный </a:t>
            </a:r>
            <a:r>
              <a:rPr sz="2000" b="1" i="1" spc="5" dirty="0">
                <a:solidFill>
                  <a:srgbClr val="FDEB93"/>
                </a:solidFill>
                <a:latin typeface="Verdana"/>
                <a:cs typeface="Verdana"/>
              </a:rPr>
              <a:t>()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2400" b="1" spc="-5" dirty="0">
                <a:solidFill>
                  <a:srgbClr val="FDEB93"/>
                </a:solidFill>
                <a:latin typeface="Verdana"/>
                <a:cs typeface="Verdana"/>
              </a:rPr>
              <a:t>Участники</a:t>
            </a:r>
            <a:r>
              <a:rPr sz="2400" b="1" spc="-20" dirty="0">
                <a:solidFill>
                  <a:srgbClr val="FDEB93"/>
                </a:solidFill>
                <a:latin typeface="Verdana"/>
                <a:cs typeface="Verdana"/>
              </a:rPr>
              <a:t> </a:t>
            </a:r>
            <a:r>
              <a:rPr sz="2400" b="1" spc="-5" dirty="0">
                <a:solidFill>
                  <a:srgbClr val="FDEB93"/>
                </a:solidFill>
                <a:latin typeface="Verdana"/>
                <a:cs typeface="Verdana"/>
              </a:rPr>
              <a:t>проекта:</a:t>
            </a:r>
            <a:endParaRPr sz="2400">
              <a:latin typeface="Verdana"/>
              <a:cs typeface="Verdana"/>
            </a:endParaRPr>
          </a:p>
          <a:p>
            <a:pPr marL="492759" marR="455930" indent="-27305" algn="ctr">
              <a:lnSpc>
                <a:spcPct val="100000"/>
              </a:lnSpc>
              <a:spcBef>
                <a:spcPts val="10"/>
              </a:spcBef>
            </a:pPr>
            <a:r>
              <a:rPr sz="2000" b="1" i="1" spc="-5" dirty="0">
                <a:solidFill>
                  <a:srgbClr val="FDEB93"/>
                </a:solidFill>
                <a:latin typeface="Verdana"/>
                <a:cs typeface="Verdana"/>
              </a:rPr>
              <a:t>дети второй младшей группы, педагоги,  родители воспитанников, музыкальный  руководитель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3175" algn="ctr">
              <a:lnSpc>
                <a:spcPct val="100000"/>
              </a:lnSpc>
            </a:pPr>
            <a:r>
              <a:rPr sz="2400" b="1" spc="-5" dirty="0">
                <a:solidFill>
                  <a:srgbClr val="FDEB93"/>
                </a:solidFill>
                <a:latin typeface="Verdana"/>
                <a:cs typeface="Verdana"/>
              </a:rPr>
              <a:t>Предварительная</a:t>
            </a:r>
            <a:r>
              <a:rPr sz="2400" b="1" spc="-20" dirty="0">
                <a:solidFill>
                  <a:srgbClr val="FDEB93"/>
                </a:solidFill>
                <a:latin typeface="Verdana"/>
                <a:cs typeface="Verdana"/>
              </a:rPr>
              <a:t> </a:t>
            </a:r>
            <a:r>
              <a:rPr sz="2400" b="1" spc="-5" dirty="0">
                <a:solidFill>
                  <a:srgbClr val="FDEB93"/>
                </a:solidFill>
                <a:latin typeface="Verdana"/>
                <a:cs typeface="Verdana"/>
              </a:rPr>
              <a:t>работа:</a:t>
            </a:r>
            <a:endParaRPr sz="24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sz="2000" b="1" i="1" spc="-5" dirty="0">
                <a:solidFill>
                  <a:srgbClr val="FDEB93"/>
                </a:solidFill>
                <a:latin typeface="Verdana"/>
                <a:cs typeface="Verdana"/>
              </a:rPr>
              <a:t>беседы, чтение, </a:t>
            </a:r>
            <a:r>
              <a:rPr sz="2000" b="1" i="1" dirty="0">
                <a:solidFill>
                  <a:srgbClr val="FDEB93"/>
                </a:solidFill>
                <a:latin typeface="Verdana"/>
                <a:cs typeface="Verdana"/>
              </a:rPr>
              <a:t>рассматривание</a:t>
            </a:r>
            <a:r>
              <a:rPr sz="2000" b="1" i="1" spc="-15" dirty="0">
                <a:solidFill>
                  <a:srgbClr val="FDEB93"/>
                </a:solidFill>
                <a:latin typeface="Verdana"/>
                <a:cs typeface="Verdana"/>
              </a:rPr>
              <a:t> </a:t>
            </a:r>
            <a:r>
              <a:rPr sz="2000" b="1" i="1" spc="-5" dirty="0">
                <a:solidFill>
                  <a:srgbClr val="FDEB93"/>
                </a:solidFill>
                <a:latin typeface="Verdana"/>
                <a:cs typeface="Verdana"/>
              </a:rPr>
              <a:t>иллюстраций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0295" y="501738"/>
            <a:ext cx="705612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Предполагаемый</a:t>
            </a:r>
            <a:r>
              <a:rPr sz="4400" spc="-50" dirty="0"/>
              <a:t> </a:t>
            </a:r>
            <a:r>
              <a:rPr sz="4400" spc="-5" dirty="0"/>
              <a:t>результат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849502" y="1583537"/>
            <a:ext cx="7587615" cy="369379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245745" marR="729615" indent="-233679">
              <a:lnSpc>
                <a:spcPct val="89700"/>
              </a:lnSpc>
              <a:spcBef>
                <a:spcPts val="445"/>
              </a:spcBef>
              <a:tabLst>
                <a:tab pos="2319020" algn="l"/>
              </a:tabLst>
            </a:pP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Дети познакомятся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с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устным народным  творчеством	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и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традициями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соответственно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возрасту.</a:t>
            </a:r>
            <a:endParaRPr sz="2800">
              <a:latin typeface="Times New Roman"/>
              <a:cs typeface="Times New Roman"/>
            </a:endParaRPr>
          </a:p>
          <a:p>
            <a:pPr marL="245745" marR="356870" indent="-146050">
              <a:lnSpc>
                <a:spcPct val="89900"/>
              </a:lnSpc>
              <a:spcBef>
                <a:spcPts val="690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Проект позволит расширить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знания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о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культуре  русского народа,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о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народных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праздниках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проводимых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в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детском саду,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800" spc="-4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группе.</a:t>
            </a:r>
            <a:endParaRPr sz="2800">
              <a:latin typeface="Times New Roman"/>
              <a:cs typeface="Times New Roman"/>
            </a:endParaRPr>
          </a:p>
          <a:p>
            <a:pPr marL="245745" marR="5080" indent="-233679">
              <a:lnSpc>
                <a:spcPct val="89700"/>
              </a:lnSpc>
              <a:spcBef>
                <a:spcPts val="695"/>
              </a:spcBef>
            </a:pP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Дети научатся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видеть красоту русского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языка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через устное народное творчество, что позволит  обогатить их словарный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запас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и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развить</a:t>
            </a:r>
            <a:r>
              <a:rPr sz="2800" spc="-5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речь.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8384" y="227418"/>
            <a:ext cx="664400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Жанры детского</a:t>
            </a:r>
            <a:r>
              <a:rPr spc="-70" dirty="0"/>
              <a:t> </a:t>
            </a:r>
            <a:r>
              <a:rPr spc="-5" dirty="0"/>
              <a:t>фольклора,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05584"/>
            <a:ext cx="18478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2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65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2220023"/>
            <a:ext cx="18478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2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65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2734106"/>
            <a:ext cx="18478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2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65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3248545"/>
            <a:ext cx="18478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2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65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3762984"/>
            <a:ext cx="18478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2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65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4277423"/>
            <a:ext cx="18478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2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65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5218467"/>
            <a:ext cx="18478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2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650">
              <a:latin typeface="Wingdings"/>
              <a:cs typeface="Wingding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79017" y="572199"/>
            <a:ext cx="6934200" cy="5024755"/>
          </a:xfrm>
          <a:prstGeom prst="rect">
            <a:avLst/>
          </a:prstGeom>
        </p:spPr>
        <p:txBody>
          <a:bodyPr vert="horz" wrap="square" lIns="0" tIns="276860" rIns="0" bIns="0" rtlCol="0">
            <a:spAutoFit/>
          </a:bodyPr>
          <a:lstStyle/>
          <a:p>
            <a:pPr marL="574040" algn="ctr">
              <a:lnSpc>
                <a:spcPct val="100000"/>
              </a:lnSpc>
              <a:spcBef>
                <a:spcPts val="2180"/>
              </a:spcBef>
            </a:pP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используемые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4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работе:</a:t>
            </a:r>
            <a:endParaRPr sz="4000">
              <a:latin typeface="Times New Roman"/>
              <a:cs typeface="Times New Roman"/>
            </a:endParaRPr>
          </a:p>
          <a:p>
            <a:pPr marL="12700" marR="3811904">
              <a:lnSpc>
                <a:spcPct val="120500"/>
              </a:lnSpc>
              <a:spcBef>
                <a:spcPts val="775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колыбельные</a:t>
            </a:r>
            <a:r>
              <a:rPr sz="2800" spc="-9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песни;  потешки;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прибаутки; 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заклички; 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приговорки;</a:t>
            </a:r>
            <a:endParaRPr sz="2800">
              <a:latin typeface="Times New Roman"/>
              <a:cs typeface="Times New Roman"/>
            </a:endParaRPr>
          </a:p>
          <a:p>
            <a:pPr marL="12700" marR="5080">
              <a:lnSpc>
                <a:spcPts val="3350"/>
              </a:lnSpc>
              <a:spcBef>
                <a:spcPts val="819"/>
              </a:spcBef>
            </a:pP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детские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игровые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песни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(считалки, дразнилки,  </a:t>
            </a:r>
            <a:r>
              <a:rPr sz="2800" spc="-10" dirty="0">
                <a:solidFill>
                  <a:srgbClr val="FDEB93"/>
                </a:solidFill>
                <a:latin typeface="Times New Roman"/>
                <a:cs typeface="Times New Roman"/>
              </a:rPr>
              <a:t>песни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для детей </a:t>
            </a:r>
            <a:r>
              <a:rPr sz="2800" dirty="0">
                <a:solidFill>
                  <a:srgbClr val="FDEB93"/>
                </a:solidFill>
                <a:latin typeface="Times New Roman"/>
                <a:cs typeface="Times New Roman"/>
              </a:rPr>
              <a:t>об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окружающей их</a:t>
            </a:r>
            <a:r>
              <a:rPr sz="2800" spc="-4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жизни);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sz="2800" spc="-5" dirty="0">
                <a:solidFill>
                  <a:srgbClr val="FDEB93"/>
                </a:solidFill>
                <a:latin typeface="Times New Roman"/>
                <a:cs typeface="Times New Roman"/>
              </a:rPr>
              <a:t>народные игры.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867285" y="1773008"/>
            <a:ext cx="1943277" cy="1646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3659" y="1052893"/>
            <a:ext cx="6449695" cy="4267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277235" algn="l"/>
                <a:tab pos="4531360" algn="l"/>
              </a:tabLst>
            </a:pP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представляют	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собой	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прекрасный</a:t>
            </a:r>
            <a:endParaRPr sz="26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3659" y="652576"/>
            <a:ext cx="8069580" cy="82676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837055" algn="l"/>
                <a:tab pos="3404235" algn="l"/>
                <a:tab pos="5078730" algn="l"/>
                <a:tab pos="6906895" algn="l"/>
              </a:tabLst>
            </a:pP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Народные	песенки,	потешки,	пестушки	также</a:t>
            </a:r>
            <a:endParaRPr sz="2600">
              <a:latin typeface="Georgia"/>
              <a:cs typeface="Georgia"/>
            </a:endParaRPr>
          </a:p>
          <a:p>
            <a:pPr marL="6795770">
              <a:lnSpc>
                <a:spcPct val="100000"/>
              </a:lnSpc>
              <a:spcBef>
                <a:spcPts val="30"/>
              </a:spcBef>
            </a:pP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ре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ч</a:t>
            </a:r>
            <a:r>
              <a:rPr sz="2600" spc="15" dirty="0">
                <a:solidFill>
                  <a:srgbClr val="FDEB93"/>
                </a:solidFill>
                <a:latin typeface="Georgia"/>
                <a:cs typeface="Georgia"/>
              </a:rPr>
              <a:t>е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в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ой</a:t>
            </a:r>
            <a:endParaRPr sz="26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5559" y="1452854"/>
            <a:ext cx="8123555" cy="3625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 marR="17780">
              <a:lnSpc>
                <a:spcPct val="101000"/>
              </a:lnSpc>
              <a:spcBef>
                <a:spcPts val="100"/>
              </a:spcBef>
              <a:tabLst>
                <a:tab pos="783590" algn="l"/>
                <a:tab pos="1212850" algn="l"/>
                <a:tab pos="1608455" algn="l"/>
                <a:tab pos="1912620" algn="l"/>
                <a:tab pos="2923540" algn="l"/>
                <a:tab pos="3550285" algn="l"/>
                <a:tab pos="4906010" algn="l"/>
                <a:tab pos="5540375" algn="l"/>
                <a:tab pos="5900420" algn="l"/>
                <a:tab pos="7242809" algn="l"/>
                <a:tab pos="7924165" algn="l"/>
              </a:tabLst>
            </a:pPr>
            <a:r>
              <a:rPr sz="2600" spc="25" dirty="0">
                <a:solidFill>
                  <a:srgbClr val="FDEB93"/>
                </a:solidFill>
                <a:latin typeface="Georgia"/>
                <a:cs typeface="Georgia"/>
              </a:rPr>
              <a:t>м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а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т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ериал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,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	</a:t>
            </a:r>
            <a:r>
              <a:rPr sz="2600" spc="20" dirty="0">
                <a:solidFill>
                  <a:srgbClr val="FDEB93"/>
                </a:solidFill>
                <a:latin typeface="Georgia"/>
                <a:cs typeface="Georgia"/>
              </a:rPr>
              <a:t>к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о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торы</a:t>
            </a:r>
            <a:r>
              <a:rPr sz="2600" spc="15" dirty="0">
                <a:solidFill>
                  <a:srgbClr val="FDEB93"/>
                </a:solidFill>
                <a:latin typeface="Georgia"/>
                <a:cs typeface="Georgia"/>
              </a:rPr>
              <a:t>й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	</a:t>
            </a:r>
            <a:r>
              <a:rPr sz="2600" spc="25" dirty="0">
                <a:solidFill>
                  <a:srgbClr val="FDEB93"/>
                </a:solidFill>
                <a:latin typeface="Georgia"/>
                <a:cs typeface="Georgia"/>
              </a:rPr>
              <a:t>м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о</a:t>
            </a:r>
            <a:r>
              <a:rPr sz="2600" spc="15" dirty="0">
                <a:solidFill>
                  <a:srgbClr val="FDEB93"/>
                </a:solidFill>
                <a:latin typeface="Georgia"/>
                <a:cs typeface="Georgia"/>
              </a:rPr>
              <a:t>ж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н</a:t>
            </a:r>
            <a:r>
              <a:rPr sz="2600" spc="15" dirty="0">
                <a:solidFill>
                  <a:srgbClr val="FDEB93"/>
                </a:solidFill>
                <a:latin typeface="Georgia"/>
                <a:cs typeface="Georgia"/>
              </a:rPr>
              <a:t>о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	и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сп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о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ль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з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ова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т</a:t>
            </a:r>
            <a:r>
              <a:rPr sz="2600" spc="60" dirty="0">
                <a:solidFill>
                  <a:srgbClr val="FDEB93"/>
                </a:solidFill>
                <a:latin typeface="Georgia"/>
                <a:cs typeface="Georgia"/>
              </a:rPr>
              <a:t>ь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,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	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ка</a:t>
            </a:r>
            <a:r>
              <a:rPr sz="2600" spc="15" dirty="0">
                <a:solidFill>
                  <a:srgbClr val="FDEB93"/>
                </a:solidFill>
                <a:latin typeface="Georgia"/>
                <a:cs typeface="Georgia"/>
              </a:rPr>
              <a:t>к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	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в  организованной	образовательной	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деятельности,  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так	</a:t>
            </a:r>
            <a:r>
              <a:rPr sz="2600" spc="15" dirty="0">
                <a:solidFill>
                  <a:srgbClr val="FDEB93"/>
                </a:solidFill>
                <a:latin typeface="Georgia"/>
                <a:cs typeface="Georgia"/>
              </a:rPr>
              <a:t>и	в	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совместно-партнерской	деятельности  детей.</a:t>
            </a:r>
            <a:endParaRPr sz="2600">
              <a:latin typeface="Georgia"/>
              <a:cs typeface="Georgia"/>
            </a:endParaRPr>
          </a:p>
          <a:p>
            <a:pPr marL="132080">
              <a:lnSpc>
                <a:spcPct val="100000"/>
              </a:lnSpc>
              <a:spcBef>
                <a:spcPts val="25"/>
              </a:spcBef>
            </a:pPr>
            <a:r>
              <a:rPr sz="2600" spc="15" dirty="0">
                <a:solidFill>
                  <a:srgbClr val="FDEB93"/>
                </a:solidFill>
                <a:latin typeface="Georgia"/>
                <a:cs typeface="Georgia"/>
              </a:rPr>
              <a:t>С 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их </a:t>
            </a:r>
            <a:r>
              <a:rPr sz="2600" spc="15" dirty="0">
                <a:solidFill>
                  <a:srgbClr val="FDEB93"/>
                </a:solidFill>
                <a:latin typeface="Georgia"/>
                <a:cs typeface="Georgia"/>
              </a:rPr>
              <a:t>помощью 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можно</a:t>
            </a:r>
            <a:r>
              <a:rPr sz="2600" spc="-40" dirty="0">
                <a:solidFill>
                  <a:srgbClr val="FDEB93"/>
                </a:solidFill>
                <a:latin typeface="Georgia"/>
                <a:cs typeface="Georgia"/>
              </a:rPr>
              <a:t> 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развивать:</a:t>
            </a:r>
            <a:endParaRPr sz="2600">
              <a:latin typeface="Georgia"/>
              <a:cs typeface="Georgia"/>
            </a:endParaRPr>
          </a:p>
          <a:p>
            <a:pPr marL="209550" indent="-159385">
              <a:lnSpc>
                <a:spcPct val="100000"/>
              </a:lnSpc>
              <a:spcBef>
                <a:spcPts val="30"/>
              </a:spcBef>
              <a:buSzPct val="55769"/>
              <a:buFont typeface="Wingdings"/>
              <a:buChar char=""/>
              <a:tabLst>
                <a:tab pos="210185" algn="l"/>
              </a:tabLst>
            </a:pP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фонематический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 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слух</a:t>
            </a:r>
            <a:endParaRPr sz="2600">
              <a:latin typeface="Georgia"/>
              <a:cs typeface="Georgia"/>
            </a:endParaRPr>
          </a:p>
          <a:p>
            <a:pPr marL="209550" indent="-159385">
              <a:lnSpc>
                <a:spcPct val="100000"/>
              </a:lnSpc>
              <a:spcBef>
                <a:spcPts val="30"/>
              </a:spcBef>
              <a:buSzPct val="55769"/>
              <a:buFont typeface="Wingdings"/>
              <a:buChar char=""/>
              <a:tabLst>
                <a:tab pos="210185" algn="l"/>
              </a:tabLst>
            </a:pP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грамматический строй</a:t>
            </a:r>
            <a:r>
              <a:rPr sz="2600" spc="-10" dirty="0">
                <a:solidFill>
                  <a:srgbClr val="FDEB93"/>
                </a:solidFill>
                <a:latin typeface="Georgia"/>
                <a:cs typeface="Georgia"/>
              </a:rPr>
              <a:t> 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речи</a:t>
            </a:r>
            <a:endParaRPr sz="2600">
              <a:latin typeface="Georgia"/>
              <a:cs typeface="Georgia"/>
            </a:endParaRPr>
          </a:p>
          <a:p>
            <a:pPr marL="209550" indent="-159385">
              <a:lnSpc>
                <a:spcPct val="100000"/>
              </a:lnSpc>
              <a:spcBef>
                <a:spcPts val="35"/>
              </a:spcBef>
              <a:buSzPct val="55769"/>
              <a:buFont typeface="Wingdings"/>
              <a:buChar char=""/>
              <a:tabLst>
                <a:tab pos="210185" algn="l"/>
                <a:tab pos="1818639" algn="l"/>
              </a:tabLst>
            </a:pP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звуковую	культуру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 </a:t>
            </a: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речи.</a:t>
            </a:r>
            <a:endParaRPr sz="2600">
              <a:latin typeface="Georgia"/>
              <a:cs typeface="Georgia"/>
            </a:endParaRPr>
          </a:p>
          <a:p>
            <a:pPr marL="209550" indent="-159385">
              <a:lnSpc>
                <a:spcPct val="100000"/>
              </a:lnSpc>
              <a:spcBef>
                <a:spcPts val="15"/>
              </a:spcBef>
              <a:buSzPct val="55769"/>
              <a:buFont typeface="Wingdings"/>
              <a:buChar char=""/>
              <a:tabLst>
                <a:tab pos="210185" algn="l"/>
              </a:tabLst>
            </a:pPr>
            <a:r>
              <a:rPr sz="2600" spc="10" dirty="0">
                <a:solidFill>
                  <a:srgbClr val="FDEB93"/>
                </a:solidFill>
                <a:latin typeface="Georgia"/>
                <a:cs typeface="Georgia"/>
              </a:rPr>
              <a:t>обогащать</a:t>
            </a:r>
            <a:r>
              <a:rPr sz="2600" dirty="0">
                <a:solidFill>
                  <a:srgbClr val="FDEB93"/>
                </a:solidFill>
                <a:latin typeface="Georgia"/>
                <a:cs typeface="Georgia"/>
              </a:rPr>
              <a:t> </a:t>
            </a:r>
            <a:r>
              <a:rPr sz="2600" spc="5" dirty="0">
                <a:solidFill>
                  <a:srgbClr val="FDEB93"/>
                </a:solidFill>
                <a:latin typeface="Georgia"/>
                <a:cs typeface="Georgia"/>
              </a:rPr>
              <a:t>словарь</a:t>
            </a:r>
            <a:endParaRPr sz="2600">
              <a:latin typeface="Georgia"/>
              <a:cs typeface="Georgia"/>
            </a:endParaRPr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9053" y="532333"/>
            <a:ext cx="7820659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Детский фольклор используется</a:t>
            </a:r>
            <a:r>
              <a:rPr spc="-70" dirty="0"/>
              <a:t> </a:t>
            </a:r>
            <a:r>
              <a:rPr dirty="0"/>
              <a:t>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453946"/>
            <a:ext cx="301688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Clr>
                <a:srgbClr val="FFFFCC"/>
              </a:buClr>
              <a:buSzPct val="60416"/>
              <a:buFont typeface="Wingdings"/>
              <a:buChar char=""/>
              <a:tabLst>
                <a:tab pos="355600" algn="l"/>
                <a:tab pos="356235" algn="l"/>
              </a:tabLst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в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период</a:t>
            </a:r>
            <a:r>
              <a:rPr sz="2400" spc="-7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адаптации;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2398941"/>
            <a:ext cx="162560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50" spc="-1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1818408"/>
            <a:ext cx="3761740" cy="9099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3535">
              <a:lnSpc>
                <a:spcPct val="120900"/>
              </a:lnSpc>
              <a:spcBef>
                <a:spcPts val="95"/>
              </a:spcBef>
              <a:buClr>
                <a:srgbClr val="FFFFCC"/>
              </a:buClr>
              <a:buSzPct val="60416"/>
              <a:buFont typeface="Wingdings"/>
              <a:buChar char=""/>
              <a:tabLst>
                <a:tab pos="355600" algn="l"/>
                <a:tab pos="356235" algn="l"/>
                <a:tab pos="2406015" algn="l"/>
              </a:tabLst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spc="-1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реж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и</a:t>
            </a:r>
            <a:r>
              <a:rPr sz="2400" spc="10" dirty="0">
                <a:solidFill>
                  <a:srgbClr val="FDEB93"/>
                </a:solidFill>
                <a:latin typeface="Times New Roman"/>
                <a:cs typeface="Times New Roman"/>
              </a:rPr>
              <a:t>м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ы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х	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мо</a:t>
            </a:r>
            <a:r>
              <a:rPr sz="2400" spc="10" dirty="0">
                <a:solidFill>
                  <a:srgbClr val="FDEB93"/>
                </a:solidFill>
                <a:latin typeface="Times New Roman"/>
                <a:cs typeface="Times New Roman"/>
              </a:rPr>
              <a:t>м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е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н</a:t>
            </a:r>
            <a:r>
              <a:rPr sz="2400" spc="-10" dirty="0">
                <a:solidFill>
                  <a:srgbClr val="FDEB93"/>
                </a:solidFill>
                <a:latin typeface="Times New Roman"/>
                <a:cs typeface="Times New Roman"/>
              </a:rPr>
              <a:t>т</a:t>
            </a: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ах; 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на прогулке;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2841015"/>
            <a:ext cx="162560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50" spc="-1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3724821"/>
            <a:ext cx="162560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50" spc="-1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4166895"/>
            <a:ext cx="162560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50" spc="-10" dirty="0">
                <a:solidFill>
                  <a:srgbClr val="FFFFCC"/>
                </a:solidFill>
                <a:latin typeface="Wingdings"/>
                <a:cs typeface="Wingdings"/>
              </a:rPr>
              <a:t></a:t>
            </a:r>
            <a:endParaRPr sz="145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9017" y="2702926"/>
            <a:ext cx="3507740" cy="17932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165" marR="1082040" indent="-38100">
              <a:lnSpc>
                <a:spcPct val="120800"/>
              </a:lnSpc>
              <a:spcBef>
                <a:spcPts val="95"/>
              </a:spcBef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spc="-65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образовательной  деятельности: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в</a:t>
            </a:r>
            <a:r>
              <a:rPr sz="2400" spc="-2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игре;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FDEB93"/>
                </a:solidFill>
                <a:latin typeface="Times New Roman"/>
                <a:cs typeface="Times New Roman"/>
              </a:rPr>
              <a:t>в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свободной</a:t>
            </a:r>
            <a:r>
              <a:rPr sz="2400" spc="-50" dirty="0">
                <a:solidFill>
                  <a:srgbClr val="FDEB93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DEB93"/>
                </a:solidFill>
                <a:latin typeface="Times New Roman"/>
                <a:cs typeface="Times New Roman"/>
              </a:rPr>
              <a:t>деятельности.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643285" y="1772996"/>
            <a:ext cx="4321441" cy="38163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677</Words>
  <Application>Microsoft Office PowerPoint</Application>
  <PresentationFormat>Экран (4:3)</PresentationFormat>
  <Paragraphs>130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Слайд 1</vt:lpstr>
      <vt:lpstr>Цель проекта</vt:lpstr>
      <vt:lpstr>Актуальность использования</vt:lpstr>
      <vt:lpstr>Главная цель работы –</vt:lpstr>
      <vt:lpstr>Вид проекта:</vt:lpstr>
      <vt:lpstr>Предполагаемый результат</vt:lpstr>
      <vt:lpstr>Жанры детского фольклора,</vt:lpstr>
      <vt:lpstr>Слайд 8</vt:lpstr>
      <vt:lpstr>Детский фольклор используется :</vt:lpstr>
      <vt:lpstr>Использование фольклора в</vt:lpstr>
      <vt:lpstr>Использование фольклора в</vt:lpstr>
      <vt:lpstr>Кормление</vt:lpstr>
      <vt:lpstr>Колыбельные</vt:lpstr>
      <vt:lpstr>Использование фольклора в  театрализованной деятельности.</vt:lpstr>
      <vt:lpstr>Использование фольклора в ОД.</vt:lpstr>
      <vt:lpstr>Народные игры.</vt:lpstr>
      <vt:lpstr>Детские песенки.</vt:lpstr>
      <vt:lpstr>Свободная деятельность детей.</vt:lpstr>
      <vt:lpstr>Работа с родителями</vt:lpstr>
      <vt:lpstr>Вывод 1:</vt:lpstr>
      <vt:lpstr>Вывод 2:</vt:lpstr>
      <vt:lpstr>Используемая литература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фольклора в развитии детей младшего дошкольного возраста.</dc:title>
  <dc:creator>user</dc:creator>
  <cp:lastModifiedBy>пк</cp:lastModifiedBy>
  <cp:revision>1</cp:revision>
  <dcterms:created xsi:type="dcterms:W3CDTF">2019-11-23T08:09:15Z</dcterms:created>
  <dcterms:modified xsi:type="dcterms:W3CDTF">2020-10-15T12:16:03Z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2019-11-22T00:00:00Z</vt:filetime>
  </property>
  <property fmtid="{D5CDD505-2E9C-101B-9397-08002B2CF9AE}" pid="3" name="Creator">
    <vt:lpwstr>Impress</vt:lpwstr>
  </property>
  <property fmtid="{D5CDD505-2E9C-101B-9397-08002B2CF9AE}" pid="4" name="LastSaved">
    <vt:filetime>2019-11-22T00:00:00Z</vt:filetime>
  </property>
  <property fmtid="{D5CDD505-2E9C-101B-9397-08002B2CF9AE}" pid="5" name="NXPowerLiteLastOptimized">
    <vt:lpwstr>4933583</vt:lpwstr>
  </property>
  <property fmtid="{D5CDD505-2E9C-101B-9397-08002B2CF9AE}" pid="6" name="NXPowerLiteSettings">
    <vt:lpwstr>F6000400038000</vt:lpwstr>
  </property>
  <property fmtid="{D5CDD505-2E9C-101B-9397-08002B2CF9AE}" pid="7" name="NXPowerLiteVersion">
    <vt:lpwstr>D4.3.1</vt:lpwstr>
  </property>
</Properties>
</file>