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07" r:id="rId3"/>
    <p:sldId id="257" r:id="rId4"/>
    <p:sldId id="258" r:id="rId5"/>
    <p:sldId id="259" r:id="rId6"/>
    <p:sldId id="260" r:id="rId7"/>
    <p:sldId id="261" r:id="rId8"/>
    <p:sldId id="262" r:id="rId9"/>
    <p:sldId id="309" r:id="rId10"/>
    <p:sldId id="308" r:id="rId11"/>
    <p:sldId id="301" r:id="rId12"/>
    <p:sldId id="303" r:id="rId13"/>
    <p:sldId id="304" r:id="rId14"/>
    <p:sldId id="305" r:id="rId15"/>
    <p:sldId id="306" r:id="rId16"/>
    <p:sldId id="269" r:id="rId17"/>
    <p:sldId id="286" r:id="rId18"/>
    <p:sldId id="294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1244C-E794-4609-8D9E-21BE981B3E00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AD8A9-02FD-44D8-8DB3-4834904E4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599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A6DE8-B4D2-4A17-8F64-BF8F42DF4E4B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719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AD8A9-02FD-44D8-8DB3-4834904E4CD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9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9E5D27-9982-4297-B18A-877F73669B2C}" type="datetimeFigureOut">
              <a:rPr lang="ru-RU" smtClean="0"/>
              <a:pPr/>
              <a:t>14.10.2025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AC67BC-51A8-4ABB-BD2F-9858A22141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-387424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ГБОУ «Центр образования «Эрудит»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032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 Раннее интеллектуальное развитие учащихся начальной школы .»</a:t>
            </a: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2730425" cy="3018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65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5944394">
            <a:off x="1722926" y="1223387"/>
            <a:ext cx="2595824" cy="304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5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6145~1\AppData\Local\Temp\Rar$DI02.891\IMG_3101-28-09-18-10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3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6145~1\AppData\Local\Temp\Rar$DI21.078\IMG_3105-28-09-18-10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2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0"/>
            <a:ext cx="4896544" cy="32129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на уроках наблюдается сосредоточенность учащихся, напряжённая мыслительная деятельность, серьёзная работа памяти и умение правильно и логично выражать </a:t>
            </a:r>
            <a:r>
              <a:rPr lang="ru-RU" sz="2800" dirty="0" smtClean="0"/>
              <a:t>свои мысли.</a:t>
            </a:r>
            <a:endParaRPr lang="ru-RU" sz="2800" dirty="0"/>
          </a:p>
        </p:txBody>
      </p:sp>
      <p:pic>
        <p:nvPicPr>
          <p:cNvPr id="5122" name="Picture 2" descr="C:\Users\6145~1\AppData\Local\Temp\Rar$DI23.500\IMG_3106-28-09-18-10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68960"/>
            <a:ext cx="4644008" cy="348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25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6145~1\AppData\Local\Temp\Rar$DI25.110\IMG_3107-28-09-18-10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7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1" y="188640"/>
            <a:ext cx="7992889" cy="23042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обучающийся видит продукт своей деятельности, может поделиться приобретенным навыком или  знаниями – это придает  ему  уверенности в себе, желание работать самостоятельности суждений, ответственности за результаты своего труда, желание быть полезным классу, школе, семье дальше. появляется потребность в творческом самовыражении.</a:t>
            </a:r>
            <a:endParaRPr lang="ru-RU" dirty="0"/>
          </a:p>
        </p:txBody>
      </p:sp>
      <p:pic>
        <p:nvPicPr>
          <p:cNvPr id="7170" name="Picture 2" descr="C:\Users\6145~1\AppData\Local\Temp\Rar$DI27.172\IMG_3108-28-09-18-10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20888"/>
            <a:ext cx="496855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88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96752"/>
            <a:ext cx="7746064" cy="50516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Позитивная динамика изменения мотивации учащихся </a:t>
            </a:r>
          </a:p>
          <a:p>
            <a:r>
              <a:rPr lang="ru-RU" sz="2400" dirty="0" smtClean="0"/>
              <a:t>Позитивная динамика показателей знаний обучающихся</a:t>
            </a:r>
          </a:p>
          <a:p>
            <a:r>
              <a:rPr lang="ru-RU" sz="2400" dirty="0" smtClean="0"/>
              <a:t>Позитивная динамика количественных и качественных показателей участия детей в конкурсах, олимпиадах, соревнованиях разного уровня</a:t>
            </a:r>
          </a:p>
          <a:p>
            <a:r>
              <a:rPr lang="ru-RU" sz="2400" dirty="0" smtClean="0"/>
              <a:t>Интеллектуальное развитие и личностный рост ребенка</a:t>
            </a:r>
          </a:p>
          <a:p>
            <a:r>
              <a:rPr lang="ru-RU" sz="2400" dirty="0" smtClean="0"/>
              <a:t>Умение работать с информацией</a:t>
            </a:r>
          </a:p>
          <a:p>
            <a:r>
              <a:rPr lang="ru-RU" sz="2400" dirty="0" smtClean="0"/>
              <a:t>Опыт целеполагания</a:t>
            </a:r>
          </a:p>
          <a:p>
            <a:r>
              <a:rPr lang="ru-RU" sz="2400" dirty="0" smtClean="0"/>
              <a:t>Опыт публичного выступления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63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Значительно расширяется кругозор школьников в предметных областях;</a:t>
            </a:r>
          </a:p>
          <a:p>
            <a:r>
              <a:rPr lang="ru-RU" dirty="0" smtClean="0"/>
              <a:t>Вооружает учащихся универсальными способами учебной деятельности, даёт импульс к саморазвитию, способности к самоанализу, самоконтролю, самооценке;</a:t>
            </a:r>
          </a:p>
          <a:p>
            <a:r>
              <a:rPr lang="ru-RU" dirty="0" smtClean="0"/>
              <a:t>Формирует социальный опыт в труде и общении;</a:t>
            </a:r>
          </a:p>
          <a:p>
            <a:r>
              <a:rPr lang="ru-RU" dirty="0" smtClean="0"/>
              <a:t>Использование современных проектных технологий способствует развитию интеллектуального и творческого потенциала младшего 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12194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88640"/>
            <a:ext cx="8064896" cy="2520280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dirty="0" smtClean="0"/>
              <a:t>«Современный </a:t>
            </a:r>
            <a:r>
              <a:rPr lang="ru-RU" dirty="0"/>
              <a:t>школьник» - это обучающийся, который уже обладает такими умениями, как организационные, поисковые, исследовательские, коммуникативные, информационные, оценочные, </a:t>
            </a:r>
            <a:r>
              <a:rPr lang="ru-RU" dirty="0" smtClean="0"/>
              <a:t>презентационные, </a:t>
            </a:r>
            <a:r>
              <a:rPr lang="ru-RU" dirty="0"/>
              <a:t>рефлексивные и менеджерские.</a:t>
            </a:r>
          </a:p>
        </p:txBody>
      </p:sp>
      <p:pic>
        <p:nvPicPr>
          <p:cNvPr id="4" name="Picture 2" descr="C:\Users\6145~1\AppData\Local\Temp\Rar$DI18.766\IMG_3103-28-09-18-10-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311" y="2633010"/>
            <a:ext cx="5616624" cy="360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4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80728"/>
            <a:ext cx="76328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Входит гость(я):здравствуйте! В вашем  расписании уроков</a:t>
            </a:r>
          </a:p>
          <a:p>
            <a:r>
              <a:rPr lang="ru-RU" b="1" dirty="0" smtClean="0"/>
              <a:t>Написано РИР. Хочу узнать ,что это за урок </a:t>
            </a:r>
            <a:r>
              <a:rPr lang="en-US" b="1" dirty="0" smtClean="0"/>
              <a:t>?</a:t>
            </a:r>
            <a:r>
              <a:rPr lang="ru-RU" b="1" dirty="0" smtClean="0"/>
              <a:t> занятие чему можно научиться</a:t>
            </a:r>
            <a:r>
              <a:rPr lang="en-US" b="1" dirty="0" smtClean="0"/>
              <a:t> ?</a:t>
            </a:r>
          </a:p>
          <a:p>
            <a:endParaRPr lang="en-US" b="1" dirty="0" smtClean="0"/>
          </a:p>
          <a:p>
            <a:r>
              <a:rPr lang="ru-RU" b="1" dirty="0" smtClean="0"/>
              <a:t>Здравствуй гостья! Давай познакомимся !Садись,  думаем в конце нашей сегодняшней встречи  тебе будет ясно , что такое  РИР </a:t>
            </a:r>
            <a:r>
              <a:rPr lang="en-US" b="1" dirty="0" smtClean="0"/>
              <a:t>?</a:t>
            </a:r>
            <a:endParaRPr lang="ru-RU" b="1" dirty="0" smtClean="0"/>
          </a:p>
          <a:p>
            <a:r>
              <a:rPr lang="ru-RU" b="1" dirty="0" smtClean="0"/>
              <a:t>В первые дни первого класса  этот вопрос нас тоже интересовал. </a:t>
            </a:r>
          </a:p>
          <a:p>
            <a:r>
              <a:rPr lang="ru-RU" b="1" dirty="0" smtClean="0"/>
              <a:t>Сегодня мы можем сказать  , что начинали  с логических задач , составления алгоритмов ,программ по информатике и постепенно перешли на решение задач по экономике, составление  бизнес –планов,</a:t>
            </a:r>
          </a:p>
          <a:p>
            <a:r>
              <a:rPr lang="ru-RU" b="1" dirty="0" smtClean="0"/>
              <a:t>Построение своих микрорайонов (к0нечно пока из бумажных  макетов школы, </a:t>
            </a:r>
            <a:r>
              <a:rPr lang="ru-RU" b="1" dirty="0" err="1" smtClean="0"/>
              <a:t>поликлиники,банка</a:t>
            </a:r>
            <a:r>
              <a:rPr lang="ru-RU" b="1" dirty="0" smtClean="0"/>
              <a:t>, ) по всем правилам были сделаны пешеходные дороги , светофоры …</a:t>
            </a:r>
          </a:p>
          <a:p>
            <a:r>
              <a:rPr lang="ru-RU" b="1" dirty="0" smtClean="0"/>
              <a:t>А пока немного теории  (слайд2  -    )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Вашему вниманию сегодня будет предложен проект </a:t>
            </a:r>
          </a:p>
          <a:p>
            <a:r>
              <a:rPr lang="ru-RU" b="1" dirty="0" smtClean="0"/>
              <a:t>«Моя  родословная» , Игра «</a:t>
            </a:r>
            <a:r>
              <a:rPr lang="ru-RU" b="1" dirty="0" err="1" smtClean="0"/>
              <a:t>Промышленнность</a:t>
            </a:r>
            <a:r>
              <a:rPr lang="ru-RU" b="1" dirty="0" smtClean="0"/>
              <a:t> родного края».В конце нашей встречи Сюрприз…..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000" dirty="0" smtClean="0"/>
              <a:t>Возрастает потребность общества в людях, способных творчески подходить к любым изменениям, нетрадиционно и качественно решать существующие проблемы, обусловлена ускорением темпов развития общества и, как следствие, необходимостью подготовки людей к жизни в быстро меняющихся условиях. </a:t>
            </a:r>
          </a:p>
          <a:p>
            <a:pPr marL="82296" indent="0">
              <a:buNone/>
            </a:pPr>
            <a:endParaRPr lang="ru-RU" sz="2000" dirty="0"/>
          </a:p>
          <a:p>
            <a:pPr marL="82296" indent="0">
              <a:buNone/>
            </a:pPr>
            <a:endParaRPr lang="ru-RU" sz="2000" dirty="0" smtClean="0"/>
          </a:p>
          <a:p>
            <a:pPr marL="82296" indent="0">
              <a:buNone/>
            </a:pPr>
            <a:r>
              <a:rPr lang="ru-RU" sz="2000" dirty="0" smtClean="0"/>
              <a:t>Формирование личности, способной к креативной познавательной деятельности, к активной жизненной позиции, к творческому самовыражению, к самореализации учебной деятельности младших школьников, в процессе использования проектных технологий.</a:t>
            </a: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278092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/>
              <a:t>Цель: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58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ропаганда интеллектуальных ценностей и авторитета знаний,</a:t>
            </a:r>
          </a:p>
          <a:p>
            <a:r>
              <a:rPr lang="ru-RU" dirty="0"/>
              <a:t>ф</a:t>
            </a:r>
            <a:r>
              <a:rPr lang="ru-RU" dirty="0" smtClean="0"/>
              <a:t>ормирование у учащихся творческого мышления, трудолюбия , высоких нравственных качеств и духовой культуры,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интереса учащихся к научно-исследовательской деятельности, к углубленному изучению различных областей науки и техники,</a:t>
            </a:r>
          </a:p>
          <a:p>
            <a:r>
              <a:rPr lang="ru-RU" dirty="0"/>
              <a:t>р</a:t>
            </a:r>
            <a:r>
              <a:rPr lang="ru-RU" dirty="0" smtClean="0"/>
              <a:t>анняя профессиональная ориентация учащихся,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создание новых форм развития творческих способностей 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8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Образовательно-воспитательные задачи решаются на трёх уровнях: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информационном( получение учащимися новых знаний)</a:t>
            </a:r>
          </a:p>
          <a:p>
            <a:r>
              <a:rPr lang="ru-RU" dirty="0"/>
              <a:t>э</a:t>
            </a:r>
            <a:r>
              <a:rPr lang="ru-RU" dirty="0" smtClean="0"/>
              <a:t>моциональном ( через радость творчества)</a:t>
            </a:r>
          </a:p>
          <a:p>
            <a:r>
              <a:rPr lang="ru-RU" dirty="0" smtClean="0"/>
              <a:t>нравственно-психологическом ( через формирование психологической устойчивости, воспитание воли)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6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ндивидуализация образовательной траектории учащихся</a:t>
            </a:r>
          </a:p>
          <a:p>
            <a:r>
              <a:rPr lang="ru-RU" dirty="0"/>
              <a:t>с</a:t>
            </a:r>
            <a:r>
              <a:rPr lang="ru-RU" dirty="0" smtClean="0"/>
              <a:t>оздание условий для самореализации личности</a:t>
            </a:r>
          </a:p>
          <a:p>
            <a:r>
              <a:rPr lang="ru-RU" dirty="0" smtClean="0"/>
              <a:t>социально-педагогическая поддержка детей, проявивших способности к исследовательской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4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221088"/>
            <a:ext cx="7498080" cy="1143000"/>
          </a:xfrm>
        </p:spPr>
        <p:txBody>
          <a:bodyPr/>
          <a:lstStyle/>
          <a:p>
            <a:r>
              <a:rPr lang="ru-RU" dirty="0" smtClean="0"/>
              <a:t>Инновационные технологии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930128" cy="5160640"/>
          </a:xfrm>
        </p:spPr>
        <p:txBody>
          <a:bodyPr>
            <a:normAutofit/>
          </a:bodyPr>
          <a:lstStyle/>
          <a:p>
            <a:r>
              <a:rPr lang="ru-RU" sz="2200" dirty="0"/>
              <a:t>р</a:t>
            </a:r>
            <a:r>
              <a:rPr lang="ru-RU" sz="2200" dirty="0" smtClean="0"/>
              <a:t>абота над индивидуально поставленной проблемой в творческих группах</a:t>
            </a:r>
          </a:p>
          <a:p>
            <a:r>
              <a:rPr lang="ru-RU" sz="2200" dirty="0"/>
              <a:t>с</a:t>
            </a:r>
            <a:r>
              <a:rPr lang="ru-RU" sz="2200" dirty="0" smtClean="0"/>
              <a:t>амостоятельная подготовка рефератов, тезисов для участия в конкурсах , конференциях</a:t>
            </a:r>
          </a:p>
          <a:p>
            <a:r>
              <a:rPr lang="ru-RU" sz="2200" dirty="0"/>
              <a:t>и</a:t>
            </a:r>
            <a:r>
              <a:rPr lang="ru-RU" sz="2200" dirty="0" smtClean="0"/>
              <a:t>сследование природных объектов</a:t>
            </a:r>
          </a:p>
          <a:p>
            <a:r>
              <a:rPr lang="ru-RU" sz="2200" dirty="0"/>
              <a:t>у</a:t>
            </a:r>
            <a:r>
              <a:rPr lang="ru-RU" sz="2200" dirty="0" smtClean="0"/>
              <a:t>частие в работе школьной научно-практической и проектной конференциях</a:t>
            </a:r>
          </a:p>
          <a:p>
            <a:endParaRPr lang="ru-RU" sz="2200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3648" y="26064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mtClean="0"/>
              <a:t>Формы работы: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77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6632"/>
            <a:ext cx="7813292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Развитию </a:t>
            </a:r>
            <a:r>
              <a:rPr lang="ru-RU" sz="3600" dirty="0"/>
              <a:t>познавательного интереса способствует такая организация обучения, при которой учащиеся действуют активно, вовлекаются в процесс самостоятельного поиска и открытия новых знаний, решают вопросы проблемного, творческого, исследовательского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276790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332656"/>
            <a:ext cx="7200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*Творческие работы</a:t>
            </a:r>
          </a:p>
          <a:p>
            <a:endParaRPr lang="ru-RU" sz="3600" dirty="0" smtClean="0"/>
          </a:p>
          <a:p>
            <a:r>
              <a:rPr lang="ru-RU" sz="3600" dirty="0" smtClean="0"/>
              <a:t>*Презентации к урокам, выполненные самими учащимися</a:t>
            </a:r>
          </a:p>
          <a:p>
            <a:endParaRPr lang="ru-RU" sz="3600" dirty="0" smtClean="0"/>
          </a:p>
          <a:p>
            <a:r>
              <a:rPr lang="ru-RU" sz="3600" dirty="0" smtClean="0"/>
              <a:t>*Выпуск книги</a:t>
            </a:r>
          </a:p>
          <a:p>
            <a:endParaRPr lang="ru-RU" sz="3600" dirty="0" smtClean="0"/>
          </a:p>
          <a:p>
            <a:r>
              <a:rPr lang="ru-RU" sz="3600" dirty="0" smtClean="0"/>
              <a:t>*Дидактические игры на уроках, викторины</a:t>
            </a:r>
          </a:p>
          <a:p>
            <a:endParaRPr lang="ru-RU" sz="3600" dirty="0" smtClean="0"/>
          </a:p>
          <a:p>
            <a:r>
              <a:rPr lang="ru-RU" sz="3600" dirty="0" smtClean="0"/>
              <a:t>*КВН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390</TotalTime>
  <Words>628</Words>
  <Application>Microsoft Office PowerPoint</Application>
  <PresentationFormat>Экран (4:3)</PresentationFormat>
  <Paragraphs>80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ГБОУ «Центр образования «Эрудит»</vt:lpstr>
      <vt:lpstr>Презентация PowerPoint</vt:lpstr>
      <vt:lpstr>Актуальность:</vt:lpstr>
      <vt:lpstr>Задачи:</vt:lpstr>
      <vt:lpstr>Образовательно-воспитательные задачи решаются на трёх уровнях:</vt:lpstr>
      <vt:lpstr>Принципы:</vt:lpstr>
      <vt:lpstr>Инновационные технологии</vt:lpstr>
      <vt:lpstr>Презентация PowerPoint</vt:lpstr>
      <vt:lpstr>Презентация PowerPoint</vt:lpstr>
      <vt:lpstr>Наши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Результаты: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Областная научно-практическая конференция « Использование учебно-лабораторного оборудования в учебном процессе»</dc:title>
  <dc:creator>User</dc:creator>
  <cp:lastModifiedBy>Елена Икаева</cp:lastModifiedBy>
  <cp:revision>38</cp:revision>
  <cp:lastPrinted>2019-02-19T06:14:19Z</cp:lastPrinted>
  <dcterms:created xsi:type="dcterms:W3CDTF">2014-11-05T20:07:47Z</dcterms:created>
  <dcterms:modified xsi:type="dcterms:W3CDTF">2025-10-14T12:22:46Z</dcterms:modified>
</cp:coreProperties>
</file>