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3"/>
  </p:notesMasterIdLst>
  <p:sldIdLst>
    <p:sldId id="279" r:id="rId2"/>
    <p:sldId id="288" r:id="rId3"/>
    <p:sldId id="289" r:id="rId4"/>
    <p:sldId id="290" r:id="rId5"/>
    <p:sldId id="256" r:id="rId6"/>
    <p:sldId id="258" r:id="rId7"/>
    <p:sldId id="277" r:id="rId8"/>
    <p:sldId id="278" r:id="rId9"/>
    <p:sldId id="257" r:id="rId10"/>
    <p:sldId id="276" r:id="rId11"/>
    <p:sldId id="287" r:id="rId12"/>
    <p:sldId id="284" r:id="rId13"/>
    <p:sldId id="259" r:id="rId14"/>
    <p:sldId id="283" r:id="rId15"/>
    <p:sldId id="281" r:id="rId16"/>
    <p:sldId id="261" r:id="rId17"/>
    <p:sldId id="262" r:id="rId18"/>
    <p:sldId id="282" r:id="rId19"/>
    <p:sldId id="263" r:id="rId20"/>
    <p:sldId id="264" r:id="rId21"/>
    <p:sldId id="265" r:id="rId22"/>
    <p:sldId id="267" r:id="rId23"/>
    <p:sldId id="268" r:id="rId24"/>
    <p:sldId id="269" r:id="rId25"/>
    <p:sldId id="286" r:id="rId26"/>
    <p:sldId id="270" r:id="rId27"/>
    <p:sldId id="272" r:id="rId28"/>
    <p:sldId id="273" r:id="rId29"/>
    <p:sldId id="271" r:id="rId30"/>
    <p:sldId id="274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17" autoAdjust="0"/>
    <p:restoredTop sz="86377" autoAdjust="0"/>
  </p:normalViewPr>
  <p:slideViewPr>
    <p:cSldViewPr>
      <p:cViewPr varScale="1">
        <p:scale>
          <a:sx n="78" d="100"/>
          <a:sy n="78" d="100"/>
        </p:scale>
        <p:origin x="-17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1101ED-BAEF-45B1-A2AF-8F390FC5FA58}" type="doc">
      <dgm:prSet loTypeId="urn:microsoft.com/office/officeart/2005/8/layout/pyramid2" loCatId="pyramid" qsTypeId="urn:microsoft.com/office/officeart/2005/8/quickstyle/simple2" qsCatId="simple" csTypeId="urn:microsoft.com/office/officeart/2005/8/colors/accent0_1" csCatId="mainScheme" phldr="1"/>
      <dgm:spPr/>
    </dgm:pt>
    <dgm:pt modelId="{15C114D6-4EB7-4628-8E0F-3A6C7306C3E0}">
      <dgm:prSet phldrT="[Текст]"/>
      <dgm:spPr/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 </a:t>
          </a:r>
          <a:r>
            <a:rPr lang="ru-RU" b="1" dirty="0" smtClean="0">
              <a:solidFill>
                <a:schemeClr val="accent5">
                  <a:lumMod val="50000"/>
                </a:schemeClr>
              </a:solidFill>
              <a:hlinkClick xmlns:r="http://schemas.openxmlformats.org/officeDocument/2006/relationships" r:id="rId1" action="ppaction://hlinksldjump"/>
            </a:rPr>
            <a:t>Согласование</a:t>
          </a:r>
          <a:endParaRPr lang="ru-RU" b="1" dirty="0">
            <a:solidFill>
              <a:schemeClr val="accent5">
                <a:lumMod val="50000"/>
              </a:schemeClr>
            </a:solidFill>
          </a:endParaRPr>
        </a:p>
      </dgm:t>
    </dgm:pt>
    <dgm:pt modelId="{CDD233C6-8A95-4FA0-A5E4-5F73F6BB75EC}" type="parTrans" cxnId="{22DCF594-DC79-4BF0-B908-3BED21F02463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A6831294-CB7F-4166-8B83-0C2BAE4F99BA}" type="sibTrans" cxnId="{22DCF594-DC79-4BF0-B908-3BED21F02463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FD1DE4DD-6678-44F6-B2F2-827821162C5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5">
                  <a:lumMod val="50000"/>
                </a:schemeClr>
              </a:solidFill>
              <a:hlinkClick xmlns:r="http://schemas.openxmlformats.org/officeDocument/2006/relationships" r:id="rId1" action="ppaction://hlinksldjump"/>
            </a:rPr>
            <a:t>Управление</a:t>
          </a:r>
          <a:endParaRPr lang="ru-RU" b="1" dirty="0">
            <a:solidFill>
              <a:schemeClr val="accent5">
                <a:lumMod val="50000"/>
              </a:schemeClr>
            </a:solidFill>
          </a:endParaRPr>
        </a:p>
      </dgm:t>
    </dgm:pt>
    <dgm:pt modelId="{0459FCFB-79D1-4213-BEF4-43D79DCEED9C}" type="parTrans" cxnId="{6CC2E6C9-B0F2-451F-B248-C4139014AB21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64DAE6FA-D003-4808-A5CF-66E7AC2B9CAD}" type="sibTrans" cxnId="{6CC2E6C9-B0F2-451F-B248-C4139014AB21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1EB6F154-B793-43CF-8937-09B66264114E}">
      <dgm:prSet phldrT="[Текст]"/>
      <dgm:spPr/>
      <dgm:t>
        <a:bodyPr/>
        <a:lstStyle/>
        <a:p>
          <a:r>
            <a:rPr lang="ru-RU" b="1" dirty="0" smtClean="0">
              <a:solidFill>
                <a:schemeClr val="accent5">
                  <a:lumMod val="50000"/>
                </a:schemeClr>
              </a:solidFill>
              <a:hlinkClick xmlns:r="http://schemas.openxmlformats.org/officeDocument/2006/relationships" r:id="rId2" action="ppaction://hlinksldjump"/>
            </a:rPr>
            <a:t>Примыкание </a:t>
          </a:r>
          <a:endParaRPr lang="ru-RU" b="1" dirty="0">
            <a:solidFill>
              <a:schemeClr val="accent5">
                <a:lumMod val="50000"/>
              </a:schemeClr>
            </a:solidFill>
          </a:endParaRPr>
        </a:p>
      </dgm:t>
    </dgm:pt>
    <dgm:pt modelId="{4764BB81-1213-4944-9425-6C96675B4732}" type="parTrans" cxnId="{7880539B-C4D2-4D5C-B291-CF79825EBB50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C531E1EF-12CB-4A91-A7E3-A8473B93E1D0}" type="sibTrans" cxnId="{7880539B-C4D2-4D5C-B291-CF79825EBB50}">
      <dgm:prSet/>
      <dgm:spPr/>
      <dgm:t>
        <a:bodyPr/>
        <a:lstStyle/>
        <a:p>
          <a:endParaRPr lang="ru-RU">
            <a:solidFill>
              <a:schemeClr val="accent5">
                <a:lumMod val="50000"/>
              </a:schemeClr>
            </a:solidFill>
          </a:endParaRPr>
        </a:p>
      </dgm:t>
    </dgm:pt>
    <dgm:pt modelId="{6D2059EE-BCB6-4980-846B-175A0981D1D0}" type="pres">
      <dgm:prSet presAssocID="{541101ED-BAEF-45B1-A2AF-8F390FC5FA58}" presName="compositeShape" presStyleCnt="0">
        <dgm:presLayoutVars>
          <dgm:dir/>
          <dgm:resizeHandles/>
        </dgm:presLayoutVars>
      </dgm:prSet>
      <dgm:spPr/>
    </dgm:pt>
    <dgm:pt modelId="{D5520B32-A5A9-4C6D-B16C-AEE50A7DEF0A}" type="pres">
      <dgm:prSet presAssocID="{541101ED-BAEF-45B1-A2AF-8F390FC5FA58}" presName="pyramid" presStyleLbl="node1" presStyleIdx="0" presStyleCnt="1" custLinFactNeighborX="2256" custLinFactNeighborY="-5367"/>
      <dgm:spPr/>
    </dgm:pt>
    <dgm:pt modelId="{B6A99FA3-CCB5-4A78-B083-AD0678305228}" type="pres">
      <dgm:prSet presAssocID="{541101ED-BAEF-45B1-A2AF-8F390FC5FA58}" presName="theList" presStyleCnt="0"/>
      <dgm:spPr/>
    </dgm:pt>
    <dgm:pt modelId="{C43D6279-3E24-4A84-A457-7494D04ED230}" type="pres">
      <dgm:prSet presAssocID="{15C114D6-4EB7-4628-8E0F-3A6C7306C3E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08864-4B2B-462A-A072-4AAB0F146028}" type="pres">
      <dgm:prSet presAssocID="{15C114D6-4EB7-4628-8E0F-3A6C7306C3E0}" presName="aSpace" presStyleCnt="0"/>
      <dgm:spPr/>
    </dgm:pt>
    <dgm:pt modelId="{C6EBAEDD-B443-4053-BB81-8D32BB298371}" type="pres">
      <dgm:prSet presAssocID="{FD1DE4DD-6678-44F6-B2F2-827821162C53}" presName="aNode" presStyleLbl="fgAcc1" presStyleIdx="1" presStyleCnt="3" custLinFactNeighborX="1825" custLinFactNeighborY="72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94F74-86A4-4247-97F5-D73D31906316}" type="pres">
      <dgm:prSet presAssocID="{FD1DE4DD-6678-44F6-B2F2-827821162C53}" presName="aSpace" presStyleCnt="0"/>
      <dgm:spPr/>
    </dgm:pt>
    <dgm:pt modelId="{F368FED4-1F0A-46E5-B1D1-BA4DE0F71849}" type="pres">
      <dgm:prSet presAssocID="{1EB6F154-B793-43CF-8937-09B66264114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D0CE4-92F9-4965-8751-67FF0BE0A995}" type="pres">
      <dgm:prSet presAssocID="{1EB6F154-B793-43CF-8937-09B66264114E}" presName="aSpace" presStyleCnt="0"/>
      <dgm:spPr/>
    </dgm:pt>
  </dgm:ptLst>
  <dgm:cxnLst>
    <dgm:cxn modelId="{EF21EA8B-977A-4936-8808-89323D6F0839}" type="presOf" srcId="{FD1DE4DD-6678-44F6-B2F2-827821162C53}" destId="{C6EBAEDD-B443-4053-BB81-8D32BB298371}" srcOrd="0" destOrd="0" presId="urn:microsoft.com/office/officeart/2005/8/layout/pyramid2"/>
    <dgm:cxn modelId="{EC6C0368-6D08-4878-BBBE-1C99A7D6984C}" type="presOf" srcId="{541101ED-BAEF-45B1-A2AF-8F390FC5FA58}" destId="{6D2059EE-BCB6-4980-846B-175A0981D1D0}" srcOrd="0" destOrd="0" presId="urn:microsoft.com/office/officeart/2005/8/layout/pyramid2"/>
    <dgm:cxn modelId="{22DCF594-DC79-4BF0-B908-3BED21F02463}" srcId="{541101ED-BAEF-45B1-A2AF-8F390FC5FA58}" destId="{15C114D6-4EB7-4628-8E0F-3A6C7306C3E0}" srcOrd="0" destOrd="0" parTransId="{CDD233C6-8A95-4FA0-A5E4-5F73F6BB75EC}" sibTransId="{A6831294-CB7F-4166-8B83-0C2BAE4F99BA}"/>
    <dgm:cxn modelId="{6CC2E6C9-B0F2-451F-B248-C4139014AB21}" srcId="{541101ED-BAEF-45B1-A2AF-8F390FC5FA58}" destId="{FD1DE4DD-6678-44F6-B2F2-827821162C53}" srcOrd="1" destOrd="0" parTransId="{0459FCFB-79D1-4213-BEF4-43D79DCEED9C}" sibTransId="{64DAE6FA-D003-4808-A5CF-66E7AC2B9CAD}"/>
    <dgm:cxn modelId="{7880539B-C4D2-4D5C-B291-CF79825EBB50}" srcId="{541101ED-BAEF-45B1-A2AF-8F390FC5FA58}" destId="{1EB6F154-B793-43CF-8937-09B66264114E}" srcOrd="2" destOrd="0" parTransId="{4764BB81-1213-4944-9425-6C96675B4732}" sibTransId="{C531E1EF-12CB-4A91-A7E3-A8473B93E1D0}"/>
    <dgm:cxn modelId="{C1B34F12-819A-4375-B6E3-0DB5AEC33A44}" type="presOf" srcId="{1EB6F154-B793-43CF-8937-09B66264114E}" destId="{F368FED4-1F0A-46E5-B1D1-BA4DE0F71849}" srcOrd="0" destOrd="0" presId="urn:microsoft.com/office/officeart/2005/8/layout/pyramid2"/>
    <dgm:cxn modelId="{5C45712E-6658-4266-A7FD-6937CD73FBE5}" type="presOf" srcId="{15C114D6-4EB7-4628-8E0F-3A6C7306C3E0}" destId="{C43D6279-3E24-4A84-A457-7494D04ED230}" srcOrd="0" destOrd="0" presId="urn:microsoft.com/office/officeart/2005/8/layout/pyramid2"/>
    <dgm:cxn modelId="{DAF0160E-1E0A-4ADC-BB6E-1714EBC903B6}" type="presParOf" srcId="{6D2059EE-BCB6-4980-846B-175A0981D1D0}" destId="{D5520B32-A5A9-4C6D-B16C-AEE50A7DEF0A}" srcOrd="0" destOrd="0" presId="urn:microsoft.com/office/officeart/2005/8/layout/pyramid2"/>
    <dgm:cxn modelId="{0083387C-504E-4A45-ABF6-F48EF073321F}" type="presParOf" srcId="{6D2059EE-BCB6-4980-846B-175A0981D1D0}" destId="{B6A99FA3-CCB5-4A78-B083-AD0678305228}" srcOrd="1" destOrd="0" presId="urn:microsoft.com/office/officeart/2005/8/layout/pyramid2"/>
    <dgm:cxn modelId="{C30579DA-4133-4388-A495-212BFF3DFEA7}" type="presParOf" srcId="{B6A99FA3-CCB5-4A78-B083-AD0678305228}" destId="{C43D6279-3E24-4A84-A457-7494D04ED230}" srcOrd="0" destOrd="0" presId="urn:microsoft.com/office/officeart/2005/8/layout/pyramid2"/>
    <dgm:cxn modelId="{06648D8B-DE5A-4658-B85C-A48A13C7E60F}" type="presParOf" srcId="{B6A99FA3-CCB5-4A78-B083-AD0678305228}" destId="{E8D08864-4B2B-462A-A072-4AAB0F146028}" srcOrd="1" destOrd="0" presId="urn:microsoft.com/office/officeart/2005/8/layout/pyramid2"/>
    <dgm:cxn modelId="{C610966A-CB0B-41CF-B350-8325BB19F5E9}" type="presParOf" srcId="{B6A99FA3-CCB5-4A78-B083-AD0678305228}" destId="{C6EBAEDD-B443-4053-BB81-8D32BB298371}" srcOrd="2" destOrd="0" presId="urn:microsoft.com/office/officeart/2005/8/layout/pyramid2"/>
    <dgm:cxn modelId="{5021E2DF-6B29-4ADA-9A67-C006ED6BBBC4}" type="presParOf" srcId="{B6A99FA3-CCB5-4A78-B083-AD0678305228}" destId="{46D94F74-86A4-4247-97F5-D73D31906316}" srcOrd="3" destOrd="0" presId="urn:microsoft.com/office/officeart/2005/8/layout/pyramid2"/>
    <dgm:cxn modelId="{F0159259-406C-4B45-A008-6646CB3E4F3D}" type="presParOf" srcId="{B6A99FA3-CCB5-4A78-B083-AD0678305228}" destId="{F368FED4-1F0A-46E5-B1D1-BA4DE0F71849}" srcOrd="4" destOrd="0" presId="urn:microsoft.com/office/officeart/2005/8/layout/pyramid2"/>
    <dgm:cxn modelId="{5177DA3D-4F04-46A8-B06D-B13850AB1170}" type="presParOf" srcId="{B6A99FA3-CCB5-4A78-B083-AD0678305228}" destId="{959D0CE4-92F9-4965-8751-67FF0BE0A995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openxmlformats.org/officeDocument/2006/relationships/image" Target="../media/image6.png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55EF7-0A25-4E33-874F-1399D9DE9DF0}" type="datetimeFigureOut">
              <a:rPr lang="ru-RU" smtClean="0"/>
              <a:pPr/>
              <a:t>26.08.2016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B5BD8-F2C9-41F2-A993-B63370A83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B5BD8-F2C9-41F2-A993-B63370A8333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400" dirty="0" smtClean="0">
                <a:cs typeface="Miriam" pitchFamily="34" charset="-79"/>
              </a:rPr>
              <a:t>Лингвистический анализ поэтического и прозаического текстов</a:t>
            </a:r>
          </a:p>
          <a:p>
            <a:r>
              <a:rPr lang="ru-RU" dirty="0" smtClean="0"/>
              <a:t>Автор:  учитель русского языка и литературы Шахова Л.М.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предложению Сахалинской областной Думы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571612"/>
            <a:ext cx="2743200" cy="4572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Распоряжение от 13 августа 2016 года № 1708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Остров Большой Курильской гряды в Охотском море получил название « остров Пескова» в честь писателя и журналиста Василия Пескова.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 Учебная задача-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выполняя ряд заданий по данному тексту, мы продолжаем формировать наш языковой опыт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Повторение раздела русского языка «Синтаксис»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7851648" cy="164307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 текста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«Бескорыстие»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072362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Бескорыстие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отсутствие корысти, жадности к имуществу, нежелание пользоваться чем-либо в ущерб, обиду или убыток другим; нежелание наград за добрые дела. Бескорыстен тот, кто думает о других более, чем о себе (В И Даль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Обсуждение в группах.</a:t>
            </a:r>
            <a:endParaRPr lang="ru-RU" sz="2400" u="sng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     </a:t>
            </a:r>
            <a:endParaRPr lang="ru-RU" sz="2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Бескорыстие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– это когда человек делает доброе дело незаметно, не ради признания и наград. Как хорошо об этом сказано у </a:t>
            </a:r>
            <a:r>
              <a:rPr lang="ru-RU" sz="24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Риммы Казаковой: «Как часто вся награда за труды – сознание исполненного долга».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    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FFFF00"/>
                </a:solidFill>
              </a:rPr>
              <a:t>Задание В 2</a:t>
            </a:r>
            <a:br>
              <a:rPr lang="ru-RU" sz="2400" b="1" i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rgbClr val="FFFF00"/>
                </a:solidFill>
              </a:rPr>
              <a:t>Синтаксис. Словосочетание</a:t>
            </a:r>
            <a:r>
              <a:rPr lang="ru-RU" sz="2800" b="1" i="1" dirty="0" smtClean="0">
                <a:solidFill>
                  <a:srgbClr val="FFFF00"/>
                </a:solidFill>
              </a:rPr>
              <a:t>.</a:t>
            </a:r>
            <a:endParaRPr lang="ru-RU" sz="2800" dirty="0">
              <a:solidFill>
                <a:srgbClr val="FFFF00"/>
              </a:solidFill>
            </a:endParaRPr>
          </a:p>
        </p:txBody>
      </p:sp>
      <p:graphicFrame>
        <p:nvGraphicFramePr>
          <p:cNvPr id="1026" name="Organization Chart 8"/>
          <p:cNvGraphicFramePr>
            <a:graphicFrameLocks noChangeAspect="1"/>
          </p:cNvGraphicFramePr>
          <p:nvPr>
            <p:ph idx="1"/>
          </p:nvPr>
        </p:nvGraphicFramePr>
        <p:xfrm>
          <a:off x="571472" y="1571612"/>
          <a:ext cx="8077200" cy="4697082"/>
        </p:xfrm>
        <a:graphic>
          <a:graphicData uri="http://schemas.openxmlformats.org/drawingml/2006/compatibility">
            <com:legacyDrawing xmlns:com="http://schemas.openxmlformats.org/drawingml/2006/compatibility" spid="_x0000_s4096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Виды подчинительной связи словосочетаний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Выноска со стрелкой вправо 5"/>
          <p:cNvSpPr/>
          <p:nvPr/>
        </p:nvSpPr>
        <p:spPr>
          <a:xfrm>
            <a:off x="357188" y="1928813"/>
            <a:ext cx="3857625" cy="1071562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Выноска со стрелкой вправо 8"/>
          <p:cNvSpPr/>
          <p:nvPr/>
        </p:nvSpPr>
        <p:spPr>
          <a:xfrm>
            <a:off x="214313" y="3071813"/>
            <a:ext cx="4000500" cy="1214437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357188" y="4429125"/>
            <a:ext cx="3857625" cy="1071563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0063" y="2071688"/>
            <a:ext cx="2214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/>
              <a:t>Какой</a:t>
            </a:r>
            <a:r>
              <a:rPr lang="en-US" sz="2800" b="1"/>
              <a:t>?</a:t>
            </a:r>
            <a:r>
              <a:rPr lang="ru-RU" sz="2800" b="1"/>
              <a:t> Чей</a:t>
            </a:r>
            <a:r>
              <a:rPr lang="en-US" sz="2800" b="1"/>
              <a:t>?</a:t>
            </a:r>
            <a:endParaRPr lang="ru-RU" sz="2800" b="1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4313" y="3071813"/>
            <a:ext cx="26431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/>
              <a:t>Кого</a:t>
            </a:r>
            <a:r>
              <a:rPr lang="en-US" sz="2000" b="1" dirty="0"/>
              <a:t>?</a:t>
            </a:r>
            <a:r>
              <a:rPr lang="ru-RU" sz="2000" b="1" dirty="0"/>
              <a:t> Чему</a:t>
            </a:r>
            <a:r>
              <a:rPr lang="en-US" sz="2000" b="1" dirty="0"/>
              <a:t>?</a:t>
            </a:r>
            <a:r>
              <a:rPr lang="ru-RU" sz="2000" b="1" dirty="0"/>
              <a:t> Кому</a:t>
            </a:r>
            <a:r>
              <a:rPr lang="en-US" sz="2000" b="1" dirty="0"/>
              <a:t>?</a:t>
            </a:r>
            <a:r>
              <a:rPr lang="ru-RU" sz="2000" b="1" dirty="0"/>
              <a:t> Кого</a:t>
            </a:r>
            <a:r>
              <a:rPr lang="en-US" sz="2000" b="1" dirty="0"/>
              <a:t>?</a:t>
            </a:r>
            <a:r>
              <a:rPr lang="ru-RU" sz="2000" b="1" dirty="0"/>
              <a:t> Чего</a:t>
            </a:r>
            <a:r>
              <a:rPr lang="en-US" sz="2000" b="1" dirty="0"/>
              <a:t>?</a:t>
            </a:r>
            <a:r>
              <a:rPr lang="ru-RU" sz="2000" b="1" dirty="0"/>
              <a:t> Что</a:t>
            </a:r>
            <a:r>
              <a:rPr lang="en-US" sz="2000" b="1" dirty="0"/>
              <a:t>?</a:t>
            </a:r>
            <a:r>
              <a:rPr lang="ru-RU" sz="2000" b="1" dirty="0"/>
              <a:t> Кем</a:t>
            </a:r>
            <a:r>
              <a:rPr lang="en-US" sz="2000" b="1" dirty="0"/>
              <a:t>?</a:t>
            </a:r>
            <a:r>
              <a:rPr lang="ru-RU" sz="2000" b="1" dirty="0"/>
              <a:t> Чем</a:t>
            </a:r>
            <a:r>
              <a:rPr lang="en-US" sz="2000" b="1" dirty="0"/>
              <a:t>?</a:t>
            </a:r>
            <a:r>
              <a:rPr lang="ru-RU" sz="2000" b="1" dirty="0"/>
              <a:t> О ком</a:t>
            </a:r>
            <a:r>
              <a:rPr lang="en-US" sz="2000" b="1" dirty="0"/>
              <a:t>?                  </a:t>
            </a:r>
            <a:r>
              <a:rPr lang="ru-RU" sz="2000" b="1" dirty="0"/>
              <a:t> О чем</a:t>
            </a:r>
            <a:r>
              <a:rPr lang="en-US" sz="2000" b="1" dirty="0"/>
              <a:t>?</a:t>
            </a:r>
            <a:endParaRPr lang="ru-RU" sz="2000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8625" y="4500563"/>
            <a:ext cx="2357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/>
              <a:t>Где</a:t>
            </a:r>
            <a:r>
              <a:rPr lang="en-US" sz="2000" b="1" dirty="0"/>
              <a:t>?</a:t>
            </a:r>
            <a:r>
              <a:rPr lang="ru-RU" sz="2000" b="1" dirty="0"/>
              <a:t> Куда</a:t>
            </a:r>
            <a:r>
              <a:rPr lang="en-US" sz="2000" b="1" dirty="0"/>
              <a:t>?</a:t>
            </a:r>
            <a:r>
              <a:rPr lang="ru-RU" sz="2000" b="1" dirty="0"/>
              <a:t> Когда</a:t>
            </a:r>
            <a:r>
              <a:rPr lang="en-US" sz="2000" b="1" dirty="0"/>
              <a:t>?</a:t>
            </a:r>
            <a:r>
              <a:rPr lang="ru-RU" sz="2000" b="1" dirty="0"/>
              <a:t> Откуда</a:t>
            </a:r>
            <a:r>
              <a:rPr lang="en-US" sz="2000" b="1" dirty="0"/>
              <a:t>?</a:t>
            </a:r>
            <a:r>
              <a:rPr lang="ru-RU" sz="2000" b="1" dirty="0"/>
              <a:t> Почему</a:t>
            </a:r>
            <a:r>
              <a:rPr lang="en-US" sz="2000" b="1" dirty="0"/>
              <a:t>?</a:t>
            </a:r>
            <a:r>
              <a:rPr lang="ru-RU" sz="2000" b="1" dirty="0"/>
              <a:t> Зачем</a:t>
            </a:r>
            <a:r>
              <a:rPr lang="en-US" sz="2000" b="1" dirty="0"/>
              <a:t>?</a:t>
            </a:r>
            <a:r>
              <a:rPr lang="ru-RU" sz="2000" b="1" dirty="0"/>
              <a:t> Как</a:t>
            </a:r>
            <a:r>
              <a:rPr lang="en-US" sz="2000" b="1" dirty="0"/>
              <a:t>?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4464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59482">
            <a:off x="2910679" y="4148656"/>
            <a:ext cx="47682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457200" indent="630555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8488" y="2400878"/>
            <a:ext cx="2286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630555">
              <a:spcAft>
                <a:spcPts val="0"/>
              </a:spcAft>
            </a:pP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457200" indent="630555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457200" indent="630555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0238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Немного поиграем. Игра «Кто больше?»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группа: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найти в тексте словосочетания со связью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согласование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группа: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словосочетания со связью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группа: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словосочетания со связью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примыкание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30238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 с таблицей в информационных картах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В каком словосочетании тип связи – согласование  (предложение 56)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а) силой нравственности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б) служением Родине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в) бескорыстным служением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2. </a:t>
            </a: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В каком ряду все словосочетания со связью управление: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а) потерялись в войну, в  спасательных работах, последний рубль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б) высокий пример, будет идти долго, достанем её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в) знаю человека, пошёл к умывальнику, стал обладателем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. Какое сочетание слов не является словосочетанием?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а) к моей постели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б) книжка была дорогой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в) взял меня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5"/>
          <p:cNvGrpSpPr>
            <a:grpSpLocks/>
          </p:cNvGrpSpPr>
          <p:nvPr/>
        </p:nvGrpSpPr>
        <p:grpSpPr bwMode="auto">
          <a:xfrm>
            <a:off x="142875" y="285750"/>
            <a:ext cx="8858250" cy="6273800"/>
            <a:chOff x="142813" y="285728"/>
            <a:chExt cx="8858312" cy="6273840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142813" y="1928801"/>
              <a:ext cx="8858312" cy="1077919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just">
                <a:defRPr/>
              </a:pPr>
              <a:r>
                <a:rPr lang="ru-RU" sz="3200" b="1" i="1" dirty="0">
                  <a:solidFill>
                    <a:srgbClr val="9900FF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Лесистые склоны нежно багровели под заходящим солнцем. </a:t>
              </a:r>
              <a:endParaRPr lang="ru-RU" sz="3200" b="1" dirty="0">
                <a:solidFill>
                  <a:srgbClr val="9900FF"/>
                </a:solidFill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28" y="285728"/>
              <a:ext cx="8286808" cy="138430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Из предложения выпишите словосочетания</a:t>
              </a:r>
              <a:r>
                <a:rPr lang="en-US" sz="2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</a:t>
              </a:r>
              <a:r>
                <a:rPr lang="ru-RU" sz="2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в зависимости от типа связи: 1) управление; 2) согласование; 3) примыкание</a:t>
              </a:r>
            </a:p>
          </p:txBody>
        </p:sp>
        <p:sp>
          <p:nvSpPr>
            <p:cNvPr id="4" name="TextBox 20"/>
            <p:cNvSpPr txBox="1">
              <a:spLocks noChangeArrowheads="1"/>
            </p:cNvSpPr>
            <p:nvPr/>
          </p:nvSpPr>
          <p:spPr bwMode="auto">
            <a:xfrm>
              <a:off x="857193" y="3143246"/>
              <a:ext cx="7929619" cy="3416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400" b="1" i="1" dirty="0">
                  <a:solidFill>
                    <a:srgbClr val="C00000"/>
                  </a:solidFill>
                  <a:latin typeface="Calibri" pitchFamily="34" charset="0"/>
                </a:rPr>
                <a:t>Подсказки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:</a:t>
              </a:r>
            </a:p>
            <a:p>
              <a:pPr marL="514350" indent="-514350">
                <a:buFontTx/>
                <a:buAutoNum type="arabicPeriod"/>
                <a:defRPr/>
              </a:pP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Исключите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грамматическую основу</a:t>
              </a: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. Она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не является словосочетанием!</a:t>
              </a:r>
            </a:p>
            <a:p>
              <a:pPr marL="514350" indent="-514350">
                <a:buFontTx/>
                <a:buAutoNum type="arabicPeriod"/>
                <a:defRPr/>
              </a:pP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Все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косвенные падежи </a:t>
              </a: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существительных и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местоимений, предлоги </a:t>
              </a: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указывают на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управление.</a:t>
              </a:r>
            </a:p>
            <a:p>
              <a:pPr marL="514350" indent="-514350">
                <a:buFontTx/>
                <a:buAutoNum type="arabicPeriod"/>
                <a:defRPr/>
              </a:pP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Все слова, отвечающие на вопрос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КАКОЙ?</a:t>
              </a:r>
              <a:r>
                <a:rPr lang="ru-RU" sz="2400" b="1" i="1" dirty="0">
                  <a:solidFill>
                    <a:srgbClr val="00CC00"/>
                  </a:solidFill>
                  <a:latin typeface="Calibri" pitchFamily="34" charset="0"/>
                </a:rPr>
                <a:t> </a:t>
              </a: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указывают на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согласование.</a:t>
              </a:r>
            </a:p>
            <a:p>
              <a:pPr marL="514350" indent="-514350">
                <a:buFontTx/>
                <a:buAutoNum type="arabicPeriod"/>
                <a:defRPr/>
              </a:pP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Все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неизменяемые части речи </a:t>
              </a:r>
              <a:r>
                <a:rPr lang="ru-RU" sz="2400" i="1" dirty="0">
                  <a:solidFill>
                    <a:srgbClr val="00CC00"/>
                  </a:solidFill>
                  <a:latin typeface="Calibri" pitchFamily="34" charset="0"/>
                </a:rPr>
                <a:t>являются частью словосочетаний с </a:t>
              </a:r>
              <a:r>
                <a:rPr lang="ru-RU" sz="2400" i="1" dirty="0">
                  <a:solidFill>
                    <a:srgbClr val="C00000"/>
                  </a:solidFill>
                  <a:latin typeface="Calibri" pitchFamily="34" charset="0"/>
                </a:rPr>
                <a:t>примыканием.</a:t>
              </a:r>
            </a:p>
          </p:txBody>
        </p:sp>
        <p:pic>
          <p:nvPicPr>
            <p:cNvPr id="9223" name="Picture 2" descr="C:\Program Files\Microsoft Office\MEDIA\CAGCAT10\j0299125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3214686"/>
              <a:ext cx="637083" cy="1045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734AA-F455-4BD5-888E-527797860EC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94590"/>
            <a:ext cx="7858180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5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Почему выражение  «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книжка была дорогой</a:t>
            </a:r>
            <a:r>
              <a:rPr lang="ru-RU" sz="5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»  не является словосочетанием</a:t>
            </a:r>
            <a:r>
              <a:rPr lang="ru-RU" sz="5400" dirty="0" smtClean="0">
                <a:latin typeface="Times New Roman" pitchFamily="18" charset="0"/>
                <a:ea typeface="Calibri"/>
                <a:cs typeface="Times New Roman" pitchFamily="18" charset="0"/>
              </a:rPr>
              <a:t>? 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5400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5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5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7312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928802"/>
            <a:ext cx="7594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холмах Грузии лежит ночная мгла;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Шумит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Арагва предо мною.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Мне грустно и легко; печаль моя светла;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Печаль моя полна тобою,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Тобой, одной тобой… Унынья моего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Ничто не мучит, не тревожит,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И сердце вновь горит и любит – оттого,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любить оно не может.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А.С.Пушкин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28670"/>
            <a:ext cx="5613428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>
              <a:lnSpc>
                <a:spcPct val="150000"/>
              </a:lnSpc>
              <a:spcAft>
                <a:spcPts val="0"/>
              </a:spcAft>
            </a:pPr>
            <a:r>
              <a:rPr lang="ru-RU" sz="3200" u="sng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Обратитесь к тексту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Найдите предложение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52.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 Прочитайте его. Найти и выписать в тетрадь  </a:t>
            </a:r>
            <a:r>
              <a:rPr lang="ru-RU" sz="32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грамматическую основу из </a:t>
            </a:r>
            <a:r>
              <a:rPr lang="ru-RU" sz="3200" dirty="0" smtClean="0">
                <a:latin typeface="Times New Roman" pitchFamily="18" charset="0"/>
                <a:ea typeface="Calibri"/>
                <a:cs typeface="Times New Roman" pitchFamily="18" charset="0"/>
              </a:rPr>
              <a:t>второй части этого предложения.</a:t>
            </a:r>
          </a:p>
          <a:p>
            <a:pPr marL="457200" indent="630555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Чем выражено </a:t>
            </a:r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подлежащее?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457200" indent="630555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245689"/>
            <a:ext cx="807249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>
              <a:lnSpc>
                <a:spcPct val="115000"/>
              </a:lnSpc>
              <a:spcAft>
                <a:spcPts val="0"/>
              </a:spcAft>
            </a:pPr>
            <a:r>
              <a:rPr lang="ru-RU" sz="3600" u="sng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Графический диктант</a:t>
            </a:r>
            <a:r>
              <a:rPr lang="ru-RU" sz="3600" u="sng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 В тетради начертите диктант из 7 предложений. Укажите только номер предложения и  количество грамматических основ.</a:t>
            </a:r>
            <a:endParaRPr lang="ru-RU" sz="36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Цифровой диктант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Если вы согласны с утверждением, ставите цифру -1, если нет – 0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Верно ли утверждение, что: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2 грамматической основой   является ОТЕЦ ВЗЯЛ?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5 в состав грамматической основы входит простое глагольное сказуемое?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18 грамматической основой является ЛЕС ПОБЕЖАЛ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 26 подлежащее выражено синтаксически неделимым словосочетанием?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29 сказуемое является составным именным?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55 одной из грамматических основ является односоставное предложение?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предложении 57 грамматическая основа   стоит перед обособленным обстоятельством 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 теорию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800" u="he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Заполните словарь терминов: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Обособление – …</a:t>
            </a:r>
          </a:p>
          <a:p>
            <a:r>
              <a:rPr lang="ru-RU" dirty="0" smtClean="0"/>
              <a:t>Обстоятельство – …</a:t>
            </a:r>
          </a:p>
          <a:p>
            <a:r>
              <a:rPr lang="ru-RU" dirty="0" smtClean="0"/>
              <a:t>Деепричастие –… </a:t>
            </a:r>
          </a:p>
          <a:p>
            <a:r>
              <a:rPr lang="ru-RU" dirty="0" smtClean="0"/>
              <a:t>Деепричастный оборот – …</a:t>
            </a:r>
          </a:p>
          <a:p>
            <a:r>
              <a:rPr lang="ru-RU" dirty="0" smtClean="0"/>
              <a:t>Условия обособления  -…</a:t>
            </a:r>
          </a:p>
          <a:p>
            <a:r>
              <a:rPr lang="ru-RU" dirty="0" smtClean="0"/>
              <a:t>Роль в тексте - …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Работаем</a:t>
            </a:r>
          </a:p>
          <a:p>
            <a:r>
              <a:rPr lang="ru-RU" sz="4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текстом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heavy" dirty="0" smtClean="0"/>
              <a:t>1 группа – посчитайте</a:t>
            </a:r>
            <a:r>
              <a:rPr lang="ru-RU" dirty="0" smtClean="0"/>
              <a:t> количество обособленных обстоятельств  в предложениях  17- 34 </a:t>
            </a:r>
          </a:p>
          <a:p>
            <a:r>
              <a:rPr lang="ru-RU" u="heavy" dirty="0" smtClean="0"/>
              <a:t>2 группа –</a:t>
            </a:r>
            <a:r>
              <a:rPr lang="ru-RU" dirty="0" smtClean="0"/>
              <a:t> посчитайте количество обособленных обстоятельств в предложениях 35-53</a:t>
            </a:r>
          </a:p>
          <a:p>
            <a:r>
              <a:rPr lang="ru-RU" u="heavy" dirty="0" smtClean="0"/>
              <a:t>3 группа</a:t>
            </a:r>
            <a:r>
              <a:rPr lang="ru-RU" dirty="0" smtClean="0"/>
              <a:t> – посчитайте количество обособленных обстоятельств в  предложениях 54-62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8662" y="2071678"/>
            <a:ext cx="2743200" cy="6357950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 себя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heavy" dirty="0" smtClean="0">
                <a:solidFill>
                  <a:srgbClr val="C00000"/>
                </a:solidFill>
              </a:rPr>
              <a:t>1 группа </a:t>
            </a:r>
            <a:r>
              <a:rPr lang="ru-RU" u="heavy" dirty="0" smtClean="0"/>
              <a:t>– посчитайте</a:t>
            </a:r>
            <a:r>
              <a:rPr lang="ru-RU" dirty="0" smtClean="0"/>
              <a:t> количество обособленных обстоятельств  в предложениях  17- 34 (3)</a:t>
            </a:r>
          </a:p>
          <a:p>
            <a:r>
              <a:rPr lang="ru-RU" u="heavy" dirty="0" smtClean="0">
                <a:solidFill>
                  <a:srgbClr val="C00000"/>
                </a:solidFill>
              </a:rPr>
              <a:t>2 группа</a:t>
            </a:r>
            <a:r>
              <a:rPr lang="ru-RU" u="heavy" dirty="0" smtClean="0"/>
              <a:t> –</a:t>
            </a:r>
            <a:r>
              <a:rPr lang="ru-RU" dirty="0" smtClean="0"/>
              <a:t> посчитайте количество обособленных обстоятельств в предложениях 35-53 (2)</a:t>
            </a:r>
          </a:p>
          <a:p>
            <a:r>
              <a:rPr lang="ru-RU" u="heavy" dirty="0" smtClean="0">
                <a:solidFill>
                  <a:srgbClr val="C00000"/>
                </a:solidFill>
              </a:rPr>
              <a:t>3 группа</a:t>
            </a:r>
            <a:r>
              <a:rPr lang="ru-RU" dirty="0" smtClean="0"/>
              <a:t> – посчитайте количество обособленных обстоятельств в  предложениях 54-62 (2)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таблицей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714488"/>
            <a:ext cx="2743200" cy="4572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Соотнесение предложения и схемы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u="heavy" dirty="0" smtClean="0"/>
              <a:t>Соотнесите схему и предложение из текста, соедините стрелками: ( </a:t>
            </a:r>
            <a:r>
              <a:rPr lang="ru-RU" u="heavy" dirty="0" smtClean="0">
                <a:solidFill>
                  <a:srgbClr val="C00000"/>
                </a:solidFill>
              </a:rPr>
              <a:t>в информационной карте):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-142900"/>
            <a:ext cx="6357982" cy="1428760"/>
          </a:xfrm>
        </p:spPr>
        <p:txBody>
          <a:bodyPr/>
          <a:lstStyle/>
          <a:p>
            <a:r>
              <a:rPr lang="ru-RU" dirty="0" smtClean="0"/>
              <a:t>Марк Лисянский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571612"/>
            <a:ext cx="2743200" cy="4572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объединяет текст и это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стихотворение?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00430" y="1643050"/>
            <a:ext cx="5111750" cy="4572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БЕСКОРЫСТИЕ</a:t>
            </a: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Какое это счастье поделиться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Сокровищами собственной души,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Кто жизнью обделен,— воздать сторицей,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Друзьям отдать последние гроши.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Преподносить любимой незабудки,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Слать песни, словно вести в города,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И, не теряя ни одной минутки,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Спешить туда, где горе и беда.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Дороже бескорыстие на свете,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Чем золото, и сталь, и серебро...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Не жди добра, чтоб на добро ответить,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А сам неси во все концы добро.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Дарить и отдавать—какое счастье,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Жить, ничего от мира не тая,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Не думая о том, что соучастье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 чужой судьбе - обязанность </a:t>
            </a:r>
            <a:r>
              <a:rPr lang="ru-RU" sz="7200" b="1" u="heavy" dirty="0" smtClean="0">
                <a:latin typeface="Times New Roman" pitchFamily="18" charset="0"/>
                <a:cs typeface="Times New Roman" pitchFamily="18" charset="0"/>
              </a:rPr>
              <a:t>твоя</a:t>
            </a:r>
            <a:r>
              <a:rPr lang="ru-RU" sz="7200" u="heavy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15-3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643050"/>
            <a:ext cx="2743200" cy="4572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Написать сочинение- рассуждение « Что такое бескорыстие?». Привести примеры из текста и личного опыта.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shkolnyiy--300x3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071942"/>
            <a:ext cx="2357454" cy="2028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714488"/>
            <a:ext cx="2743200" cy="4572000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Приём неоконченного предложения.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словосочетании может быть вид такой подчинительной связи как ……..</a:t>
            </a:r>
          </a:p>
          <a:p>
            <a:r>
              <a:rPr lang="ru-RU" dirty="0" smtClean="0"/>
              <a:t>Чтобы выделить грамматическую основу предложения, необходимо…..</a:t>
            </a:r>
          </a:p>
          <a:p>
            <a:r>
              <a:rPr lang="ru-RU" dirty="0" smtClean="0"/>
              <a:t>Обособленное обстоятельство может выражаться…..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Лингвистический анализ      поэтического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Сколько предложений в этом стихотворном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Определите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микротему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каждого предложения.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Найдите в этих предложениях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грамматические основы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отметьте средства связи между частями. Составьте схему 3 предложения.(работа у доски)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3.  Почему сначала поэт использует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бессоюзные сложные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предложения, а затем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сложносочиненное  и сложное с подчинением?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4.Проанализируем каждое простое П в БСП.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Как они передают чувства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поэта? Какую роль выполняют второстепенные члены предложения?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они выражены?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5.  Обратите внимание на знаки препинания(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запятые, многоточие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тире)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Какую  эмоциональную и смысловую нагрузку они несут?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929066"/>
            <a:ext cx="2857520" cy="1162050"/>
          </a:xfrm>
        </p:spPr>
        <p:txBody>
          <a:bodyPr/>
          <a:lstStyle/>
          <a:p>
            <a:r>
              <a:rPr lang="ru-RU" dirty="0" smtClean="0"/>
              <a:t>Что для вас предстоящий экзамен?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857364"/>
            <a:ext cx="2743200" cy="4572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занятия-составление синквейна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Экзамен</a:t>
            </a:r>
          </a:p>
          <a:p>
            <a:pPr>
              <a:buNone/>
            </a:pPr>
            <a:r>
              <a:rPr lang="ru-RU" dirty="0" smtClean="0"/>
              <a:t>  сложный, но </a:t>
            </a:r>
            <a:r>
              <a:rPr lang="ru-RU" dirty="0" smtClean="0"/>
              <a:t>покоримый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Заставляет, учит, увлекает.</a:t>
            </a:r>
          </a:p>
          <a:p>
            <a:pPr>
              <a:buNone/>
            </a:pPr>
            <a:r>
              <a:rPr lang="ru-RU" dirty="0" smtClean="0"/>
              <a:t>  ОГЭ –испытание, проверка знаний .</a:t>
            </a:r>
          </a:p>
          <a:p>
            <a:pPr>
              <a:buNone/>
            </a:pPr>
            <a:r>
              <a:rPr lang="ru-RU" dirty="0" smtClean="0"/>
              <a:t>  Праздник.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14422"/>
            <a:ext cx="2212848" cy="158262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Успешной сдачи ОГЭ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ученикам и учителям!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on-doska-globus-300x300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Продолжаем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6. Найдите в тексте </a:t>
            </a:r>
            <a:r>
              <a:rPr lang="ru-RU" dirty="0" smtClean="0">
                <a:solidFill>
                  <a:srgbClr val="C00000"/>
                </a:solidFill>
              </a:rPr>
              <a:t>синтаксические фигуры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7. </a:t>
            </a:r>
            <a:r>
              <a:rPr lang="ru-RU" dirty="0" smtClean="0">
                <a:solidFill>
                  <a:srgbClr val="C00000"/>
                </a:solidFill>
              </a:rPr>
              <a:t>Оксюморон</a:t>
            </a:r>
            <a:r>
              <a:rPr lang="ru-RU" dirty="0" smtClean="0"/>
              <a:t> – соединение несочетаемого (найдите в стихотворении).</a:t>
            </a:r>
          </a:p>
          <a:p>
            <a:pPr>
              <a:buNone/>
            </a:pPr>
            <a:r>
              <a:rPr lang="ru-RU" dirty="0" smtClean="0"/>
              <a:t>8. Найдите в тексте </a:t>
            </a:r>
            <a:r>
              <a:rPr lang="ru-RU" dirty="0" smtClean="0">
                <a:solidFill>
                  <a:srgbClr val="C00000"/>
                </a:solidFill>
              </a:rPr>
              <a:t>синонимы</a:t>
            </a:r>
            <a:r>
              <a:rPr lang="ru-RU" dirty="0" smtClean="0"/>
              <a:t>. Выпишите их. С какой целью они </a:t>
            </a:r>
            <a:r>
              <a:rPr lang="ru-RU" dirty="0" smtClean="0"/>
              <a:t>используются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9.  Есть ли в тексте </a:t>
            </a:r>
            <a:r>
              <a:rPr lang="ru-RU" dirty="0" smtClean="0">
                <a:solidFill>
                  <a:srgbClr val="C00000"/>
                </a:solidFill>
              </a:rPr>
              <a:t>слова в переносном значении</a:t>
            </a:r>
            <a:r>
              <a:rPr lang="ru-RU" dirty="0" smtClean="0"/>
              <a:t>?  С какой целью употребляет их поэт?</a:t>
            </a:r>
          </a:p>
          <a:p>
            <a:pPr>
              <a:buNone/>
            </a:pPr>
            <a:r>
              <a:rPr lang="ru-RU" dirty="0" smtClean="0"/>
              <a:t>10. Найдите в тексте </a:t>
            </a:r>
            <a:r>
              <a:rPr lang="ru-RU" dirty="0" smtClean="0">
                <a:solidFill>
                  <a:srgbClr val="C00000"/>
                </a:solidFill>
              </a:rPr>
              <a:t>двойное отрицание</a:t>
            </a:r>
            <a:r>
              <a:rPr lang="ru-RU" dirty="0" smtClean="0"/>
              <a:t>. Каково его значение? Цель употребления.</a:t>
            </a:r>
          </a:p>
          <a:p>
            <a:pPr>
              <a:buNone/>
            </a:pPr>
            <a:r>
              <a:rPr lang="ru-RU" dirty="0" smtClean="0"/>
              <a:t>11.Поработаем над </a:t>
            </a:r>
            <a:r>
              <a:rPr lang="ru-RU" dirty="0" smtClean="0">
                <a:solidFill>
                  <a:srgbClr val="C00000"/>
                </a:solidFill>
              </a:rPr>
              <a:t>орфографией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морфологией.</a:t>
            </a:r>
            <a:r>
              <a:rPr lang="ru-RU" dirty="0" smtClean="0"/>
              <a:t> Подберите самостоятельно задания.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130425"/>
            <a:ext cx="6386530" cy="1470025"/>
          </a:xfrm>
        </p:spPr>
        <p:txBody>
          <a:bodyPr>
            <a:norm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В.М.Песков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143380"/>
            <a:ext cx="7000924" cy="1752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«Бескорыстие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-120954"/>
            <a:ext cx="742955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54102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Василий Михайлович Песков родился в 1930 году в Воронежской области; писатель, журналист, путешественник и ведущий телевизионной программы «В мире животных» с 1975 по 1990 год. Свои книги он посвящает героическим судьбам людей, родной природе. Песков радуется всему окружающему: встрече с человеком, вечерней зорьке, птице в зелёном лесу. Никто и ничто не ускользнёт от внимательного взора художника, всё рождает в нём волну преданности, признательности и любви к простым людям, родному краю.</a:t>
            </a:r>
          </a:p>
          <a:p>
            <a:pPr marL="457200" indent="54102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Умер Василий Михайлович  в 83 года.</a:t>
            </a:r>
          </a:p>
          <a:p>
            <a:pPr marL="457200" indent="541020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В.М. Песков писал о людях и </a:t>
            </a:r>
            <a:br>
              <a:rPr lang="ru-RU" dirty="0" smtClean="0"/>
            </a:br>
            <a:r>
              <a:rPr lang="ru-RU" dirty="0" smtClean="0"/>
              <a:t>животных</a:t>
            </a:r>
            <a:endParaRPr lang="ru-RU" dirty="0"/>
          </a:p>
        </p:txBody>
      </p:sp>
      <p:pic>
        <p:nvPicPr>
          <p:cNvPr id="5" name="Содержимое 4" descr="Vasilij_Peskov__Okno_v_prirodu._Kniga_pervay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2976" y="2143116"/>
            <a:ext cx="2786082" cy="4443801"/>
          </a:xfrm>
        </p:spPr>
      </p:pic>
      <p:pic>
        <p:nvPicPr>
          <p:cNvPr id="8" name="Содержимое 7" descr="peskov_vasili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3071810"/>
            <a:ext cx="4038600" cy="326946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Без фотоаппарата и видео- камеры он не мог обойтись…</a:t>
            </a:r>
            <a:endParaRPr lang="ru-RU" dirty="0"/>
          </a:p>
        </p:txBody>
      </p:sp>
      <p:pic>
        <p:nvPicPr>
          <p:cNvPr id="3" name="Рисунок 2" descr="9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071678"/>
            <a:ext cx="5838848" cy="442438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ск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95350"/>
            <a:ext cx="6929486" cy="50673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473075" y="2412697"/>
            <a:ext cx="2286000" cy="5347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541020">
              <a:lnSpc>
                <a:spcPct val="115000"/>
              </a:lnSpc>
              <a:spcAft>
                <a:spcPts val="0"/>
              </a:spcAft>
            </a:pP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 marL="457200" indent="541020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345</TotalTime>
  <Words>1096</Words>
  <PresentationFormat>Экран (4:3)</PresentationFormat>
  <Paragraphs>181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Подготовка к ОГЭ</vt:lpstr>
      <vt:lpstr>Слайд 2</vt:lpstr>
      <vt:lpstr>Лингвистический анализ      поэтического текста</vt:lpstr>
      <vt:lpstr>Продолжаем анализ</vt:lpstr>
      <vt:lpstr>В.М.Песков</vt:lpstr>
      <vt:lpstr>Слайд 6</vt:lpstr>
      <vt:lpstr>В.М. Песков писал о людях и  животных</vt:lpstr>
      <vt:lpstr>Без фотоаппарата и видео- камеры он не мог обойтись…</vt:lpstr>
      <vt:lpstr>Слайд 9</vt:lpstr>
      <vt:lpstr>По предложению Сахалинской областной Думы</vt:lpstr>
      <vt:lpstr> Учебная задача-</vt:lpstr>
      <vt:lpstr>Чтение  текста</vt:lpstr>
      <vt:lpstr>Слайд 13</vt:lpstr>
      <vt:lpstr>Задание В 2 Синтаксис. Словосочетание.</vt:lpstr>
      <vt:lpstr>Виды подчинительной связи словосочетаний</vt:lpstr>
      <vt:lpstr>Слайд 16</vt:lpstr>
      <vt:lpstr>Работа с таблицей в информационных картах</vt:lpstr>
      <vt:lpstr>Слайд 18</vt:lpstr>
      <vt:lpstr>Слайд 19</vt:lpstr>
      <vt:lpstr>Слайд 20</vt:lpstr>
      <vt:lpstr>Слайд 21</vt:lpstr>
      <vt:lpstr>Цифровой диктант</vt:lpstr>
      <vt:lpstr>Повторим теорию</vt:lpstr>
      <vt:lpstr>Работа в группах</vt:lpstr>
      <vt:lpstr>Работа в группах</vt:lpstr>
      <vt:lpstr>Работа с таблицей</vt:lpstr>
      <vt:lpstr>Марк Лисянский </vt:lpstr>
      <vt:lpstr>15-3</vt:lpstr>
      <vt:lpstr>Рефлексия</vt:lpstr>
      <vt:lpstr>Что для вас предстоящий экзамен?</vt:lpstr>
      <vt:lpstr>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В.М.Песков</dc:title>
  <dc:creator>acer</dc:creator>
  <cp:lastModifiedBy>acer</cp:lastModifiedBy>
  <cp:revision>45</cp:revision>
  <dcterms:created xsi:type="dcterms:W3CDTF">2016-08-20T07:54:08Z</dcterms:created>
  <dcterms:modified xsi:type="dcterms:W3CDTF">2016-08-26T01:59:28Z</dcterms:modified>
</cp:coreProperties>
</file>