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0"/>
  </p:notes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2BF"/>
    <a:srgbClr val="CC0000"/>
    <a:srgbClr val="CC0066"/>
    <a:srgbClr val="FF9900"/>
    <a:srgbClr val="CC6600"/>
    <a:srgbClr val="FE6448"/>
    <a:srgbClr val="E85249"/>
    <a:srgbClr val="FFAA3A"/>
    <a:srgbClr val="839293"/>
    <a:srgbClr val="3469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1819275" y="-20637"/>
            <a:ext cx="9144000" cy="2387600"/>
          </a:xfr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anchor="b">
            <a:normAutofit/>
          </a:bodyPr>
          <a:lstStyle>
            <a:lvl1pPr algn="ctr">
              <a:defRPr sz="8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Заголовок 1"/>
          <p:cNvSpPr>
            <a:spLocks noGrp="1"/>
          </p:cNvSpPr>
          <p:nvPr>
            <p:ph type="title"/>
          </p:nvPr>
        </p:nvSpPr>
        <p:spPr>
          <a:xfrm>
            <a:off x="3062514" y="365125"/>
            <a:ext cx="8291286" cy="1325563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585" name="Объект 2"/>
          <p:cNvSpPr>
            <a:spLocks noGrp="1"/>
          </p:cNvSpPr>
          <p:nvPr>
            <p:ph idx="1"/>
          </p:nvPr>
        </p:nvSpPr>
        <p:spPr>
          <a:xfrm>
            <a:off x="3062514" y="1825625"/>
            <a:ext cx="8291286" cy="4351338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2097153" name="Рисунок 7" descr="Изображение выглядит как дерево, трава, внешний, растение  Автоматически созданное описани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893888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4" descr="Изображение выглядит как дерево, внешний, природа  Автоматически созданное описани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04950" y="0"/>
            <a:ext cx="5954499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resentation-creation.ru/" TargetMode="Externa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25256-EB4B-4638-A26A-2DFE18B0AEEE}" type="datetimeFigureOut">
              <a:rPr lang="ru-RU" smtClean="0"/>
              <a:t>13.10.2025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A817-2A67-4288-9E7B-92C4DDD59B14}" type="slidenum">
              <a:rPr lang="ru-RU" smtClean="0"/>
              <a:t>‹#›</a:t>
            </a:fld>
            <a:endParaRPr lang="ru-RU"/>
          </a:p>
        </p:txBody>
      </p:sp>
      <p:pic>
        <p:nvPicPr>
          <p:cNvPr id="2097152" name="Рисунок 6">
            <a:hlinkClick r:id="rId6"/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Прямоугольник 2"/>
          <p:cNvSpPr/>
          <p:nvPr/>
        </p:nvSpPr>
        <p:spPr>
          <a:xfrm>
            <a:off x="975360" y="954203"/>
            <a:ext cx="10472928" cy="3377184"/>
          </a:xfrm>
          <a:custGeom>
            <a:avLst/>
            <a:gdLst>
              <a:gd name="connsiteX0" fmla="*/ 0 w 10472928"/>
              <a:gd name="connsiteY0" fmla="*/ 0 h 3377184"/>
              <a:gd name="connsiteX1" fmla="*/ 10472928 w 10472928"/>
              <a:gd name="connsiteY1" fmla="*/ 0 h 3377184"/>
              <a:gd name="connsiteX2" fmla="*/ 10472928 w 10472928"/>
              <a:gd name="connsiteY2" fmla="*/ 3377184 h 3377184"/>
              <a:gd name="connsiteX3" fmla="*/ 0 w 10472928"/>
              <a:gd name="connsiteY3" fmla="*/ 3377184 h 3377184"/>
              <a:gd name="connsiteX4" fmla="*/ 0 w 10472928"/>
              <a:gd name="connsiteY4" fmla="*/ 0 h 337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72928" h="3377184" fill="none" extrusionOk="0">
                <a:moveTo>
                  <a:pt x="0" y="0"/>
                </a:moveTo>
                <a:cubicBezTo>
                  <a:pt x="3707455" y="-49533"/>
                  <a:pt x="6630514" y="-14809"/>
                  <a:pt x="10472928" y="0"/>
                </a:cubicBezTo>
                <a:cubicBezTo>
                  <a:pt x="10560567" y="816189"/>
                  <a:pt x="10400249" y="2441771"/>
                  <a:pt x="10472928" y="3377184"/>
                </a:cubicBezTo>
                <a:cubicBezTo>
                  <a:pt x="6930473" y="3328953"/>
                  <a:pt x="3395469" y="3461639"/>
                  <a:pt x="0" y="3377184"/>
                </a:cubicBezTo>
                <a:cubicBezTo>
                  <a:pt x="-38581" y="2403884"/>
                  <a:pt x="63341" y="892675"/>
                  <a:pt x="0" y="0"/>
                </a:cubicBezTo>
                <a:close/>
              </a:path>
              <a:path w="10472928" h="3377184" stroke="0" extrusionOk="0">
                <a:moveTo>
                  <a:pt x="0" y="0"/>
                </a:moveTo>
                <a:cubicBezTo>
                  <a:pt x="4326650" y="118645"/>
                  <a:pt x="5327864" y="116012"/>
                  <a:pt x="10472928" y="0"/>
                </a:cubicBezTo>
                <a:cubicBezTo>
                  <a:pt x="10340046" y="584765"/>
                  <a:pt x="10557879" y="2330208"/>
                  <a:pt x="10472928" y="3377184"/>
                </a:cubicBezTo>
                <a:cubicBezTo>
                  <a:pt x="8324847" y="3511784"/>
                  <a:pt x="3505525" y="3219988"/>
                  <a:pt x="0" y="3377184"/>
                </a:cubicBezTo>
                <a:cubicBezTo>
                  <a:pt x="-20187" y="1985290"/>
                  <a:pt x="-152480" y="1012152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4450">
            <a:solidFill>
              <a:srgbClr val="578BC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8583" name="Заголовок 1"/>
          <p:cNvSpPr>
            <a:spLocks noGrp="1"/>
          </p:cNvSpPr>
          <p:nvPr>
            <p:ph type="ctrTitle"/>
          </p:nvPr>
        </p:nvSpPr>
        <p:spPr>
          <a:xfrm>
            <a:off x="1604990" y="1510293"/>
            <a:ext cx="9161319" cy="1933039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5300" dirty="0">
                <a:ln w="0"/>
                <a:solidFill>
                  <a:srgbClr val="3469B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готовность к школьному обучению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43285D4-A578-4C62-BC8B-072DE7035D12}"/>
              </a:ext>
            </a:extLst>
          </p:cNvPr>
          <p:cNvSpPr/>
          <p:nvPr/>
        </p:nvSpPr>
        <p:spPr>
          <a:xfrm>
            <a:off x="7679085" y="5596291"/>
            <a:ext cx="414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70C0"/>
                </a:solidFill>
                <a:effectLst>
                  <a:glow rad="381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Суслова Анна Александровна</a:t>
            </a:r>
          </a:p>
          <a:p>
            <a:pPr algn="r">
              <a:spcAft>
                <a:spcPts val="1200"/>
              </a:spcAft>
            </a:pPr>
            <a:r>
              <a:rPr lang="ru-RU" dirty="0">
                <a:solidFill>
                  <a:srgbClr val="0070C0"/>
                </a:solidFill>
                <a:effectLst>
                  <a:glow rad="381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pPr algn="r">
              <a:spcAft>
                <a:spcPts val="1200"/>
              </a:spcAft>
            </a:pPr>
            <a:r>
              <a:rPr lang="ru-RU" dirty="0">
                <a:solidFill>
                  <a:srgbClr val="0070C0"/>
                </a:solidFill>
                <a:effectLst>
                  <a:glow rad="381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№34 «Морячок» г. Поронайска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3"/>
          <p:cNvSpPr>
            <a:spLocks noGrp="1"/>
          </p:cNvSpPr>
          <p:nvPr>
            <p:ph type="title"/>
          </p:nvPr>
        </p:nvSpPr>
        <p:spPr>
          <a:xfrm>
            <a:off x="182880" y="134112"/>
            <a:ext cx="8291286" cy="1325563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pic>
        <p:nvPicPr>
          <p:cNvPr id="2097154" name="Picture 6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4615" y="216124"/>
            <a:ext cx="5151526" cy="60115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Прямоугольник 1"/>
          <p:cNvSpPr/>
          <p:nvPr/>
        </p:nvSpPr>
        <p:spPr>
          <a:xfrm>
            <a:off x="953770" y="1914144"/>
            <a:ext cx="10472928" cy="3377184"/>
          </a:xfrm>
          <a:custGeom>
            <a:avLst/>
            <a:gdLst>
              <a:gd name="connsiteX0" fmla="*/ 0 w 10472928"/>
              <a:gd name="connsiteY0" fmla="*/ 0 h 3377184"/>
              <a:gd name="connsiteX1" fmla="*/ 10472928 w 10472928"/>
              <a:gd name="connsiteY1" fmla="*/ 0 h 3377184"/>
              <a:gd name="connsiteX2" fmla="*/ 10472928 w 10472928"/>
              <a:gd name="connsiteY2" fmla="*/ 3377184 h 3377184"/>
              <a:gd name="connsiteX3" fmla="*/ 0 w 10472928"/>
              <a:gd name="connsiteY3" fmla="*/ 3377184 h 3377184"/>
              <a:gd name="connsiteX4" fmla="*/ 0 w 10472928"/>
              <a:gd name="connsiteY4" fmla="*/ 0 h 337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72928" h="3377184" fill="none" extrusionOk="0">
                <a:moveTo>
                  <a:pt x="0" y="0"/>
                </a:moveTo>
                <a:cubicBezTo>
                  <a:pt x="3707455" y="-49533"/>
                  <a:pt x="6630514" y="-14809"/>
                  <a:pt x="10472928" y="0"/>
                </a:cubicBezTo>
                <a:cubicBezTo>
                  <a:pt x="10560567" y="816189"/>
                  <a:pt x="10400249" y="2441771"/>
                  <a:pt x="10472928" y="3377184"/>
                </a:cubicBezTo>
                <a:cubicBezTo>
                  <a:pt x="6930473" y="3328953"/>
                  <a:pt x="3395469" y="3461639"/>
                  <a:pt x="0" y="3377184"/>
                </a:cubicBezTo>
                <a:cubicBezTo>
                  <a:pt x="-38581" y="2403884"/>
                  <a:pt x="63341" y="892675"/>
                  <a:pt x="0" y="0"/>
                </a:cubicBezTo>
                <a:close/>
              </a:path>
              <a:path w="10472928" h="3377184" stroke="0" extrusionOk="0">
                <a:moveTo>
                  <a:pt x="0" y="0"/>
                </a:moveTo>
                <a:cubicBezTo>
                  <a:pt x="4326650" y="118645"/>
                  <a:pt x="5327864" y="116012"/>
                  <a:pt x="10472928" y="0"/>
                </a:cubicBezTo>
                <a:cubicBezTo>
                  <a:pt x="10340046" y="584765"/>
                  <a:pt x="10557879" y="2330208"/>
                  <a:pt x="10472928" y="3377184"/>
                </a:cubicBezTo>
                <a:cubicBezTo>
                  <a:pt x="8324847" y="3511784"/>
                  <a:pt x="3505525" y="3219988"/>
                  <a:pt x="0" y="3377184"/>
                </a:cubicBezTo>
                <a:cubicBezTo>
                  <a:pt x="-20187" y="1985290"/>
                  <a:pt x="-152480" y="101215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444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588" name="Заголовок 3"/>
          <p:cNvSpPr>
            <a:spLocks noGrp="1"/>
          </p:cNvSpPr>
          <p:nvPr>
            <p:ph type="title"/>
          </p:nvPr>
        </p:nvSpPr>
        <p:spPr>
          <a:xfrm>
            <a:off x="182880" y="134112"/>
            <a:ext cx="8291286" cy="1325563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sp>
        <p:nvSpPr>
          <p:cNvPr id="1048589" name="Объект 2"/>
          <p:cNvSpPr>
            <a:spLocks noGrp="1"/>
          </p:cNvSpPr>
          <p:nvPr>
            <p:ph idx="1"/>
          </p:nvPr>
        </p:nvSpPr>
        <p:spPr>
          <a:xfrm>
            <a:off x="1395476" y="2130778"/>
            <a:ext cx="9589516" cy="3543299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2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развитие познавательной, эмоционально-волевой, социально- коммуникативной сферы личности детей в рамках подготовки к школе.</a:t>
            </a:r>
            <a:endParaRPr lang="en-US" sz="4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title"/>
          </p:nvPr>
        </p:nvSpPr>
        <p:spPr>
          <a:xfrm>
            <a:off x="1950357" y="445008"/>
            <a:ext cx="8291286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</a:p>
        </p:txBody>
      </p:sp>
      <p:sp>
        <p:nvSpPr>
          <p:cNvPr id="1048591" name="Скругленный прямоугольник 7"/>
          <p:cNvSpPr/>
          <p:nvPr/>
        </p:nvSpPr>
        <p:spPr>
          <a:xfrm>
            <a:off x="524256" y="2718816"/>
            <a:ext cx="3328416" cy="3694176"/>
          </a:xfrm>
          <a:prstGeom prst="roundRect">
            <a:avLst/>
          </a:prstGeom>
          <a:solidFill>
            <a:srgbClr val="FFAA3A"/>
          </a:solidFill>
          <a:ln cmpd="sng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занятие построено в игровой форме, доступной и интересной детям.</a:t>
            </a:r>
          </a:p>
        </p:txBody>
      </p:sp>
      <p:sp>
        <p:nvSpPr>
          <p:cNvPr id="1048592" name="Скругленный прямоугольник 8"/>
          <p:cNvSpPr/>
          <p:nvPr/>
        </p:nvSpPr>
        <p:spPr>
          <a:xfrm>
            <a:off x="4441077" y="2718816"/>
            <a:ext cx="3328416" cy="3694176"/>
          </a:xfrm>
          <a:prstGeom prst="roundRect">
            <a:avLst/>
          </a:prstGeom>
          <a:solidFill>
            <a:srgbClr val="5982BF"/>
          </a:solidFill>
          <a:ln cmpd="sng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предусматривает систематические  групповые занятия</a:t>
            </a:r>
          </a:p>
        </p:txBody>
      </p:sp>
      <p:sp>
        <p:nvSpPr>
          <p:cNvPr id="1048593" name="Скругленный прямоугольник 9"/>
          <p:cNvSpPr/>
          <p:nvPr/>
        </p:nvSpPr>
        <p:spPr>
          <a:xfrm>
            <a:off x="8357898" y="2718816"/>
            <a:ext cx="3328416" cy="3694176"/>
          </a:xfrm>
          <a:prstGeom prst="roundRect">
            <a:avLst/>
          </a:prstGeom>
          <a:solidFill>
            <a:srgbClr val="E85249"/>
          </a:solidFill>
          <a:ln cmpd="sng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Программа разработана для комплексной подготовки детей в школе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3"/>
          <p:cNvSpPr>
            <a:spLocks noGrp="1"/>
          </p:cNvSpPr>
          <p:nvPr>
            <p:ph type="title"/>
          </p:nvPr>
        </p:nvSpPr>
        <p:spPr>
          <a:xfrm>
            <a:off x="182880" y="134112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sp>
        <p:nvSpPr>
          <p:cNvPr id="1048595" name="Заголовок 1"/>
          <p:cNvSpPr txBox="1"/>
          <p:nvPr/>
        </p:nvSpPr>
        <p:spPr>
          <a:xfrm>
            <a:off x="961046" y="390525"/>
            <a:ext cx="107581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Социально-коммуникативная готовность</a:t>
            </a:r>
          </a:p>
        </p:txBody>
      </p:sp>
      <p:sp>
        <p:nvSpPr>
          <p:cNvPr id="1048596" name="Прямоугольник 2"/>
          <p:cNvSpPr/>
          <p:nvPr/>
        </p:nvSpPr>
        <p:spPr>
          <a:xfrm>
            <a:off x="1085088" y="1672908"/>
            <a:ext cx="10460736" cy="4794567"/>
          </a:xfrm>
          <a:custGeom>
            <a:avLst/>
            <a:gdLst>
              <a:gd name="connsiteX0" fmla="*/ 0 w 10460736"/>
              <a:gd name="connsiteY0" fmla="*/ 0 h 4794567"/>
              <a:gd name="connsiteX1" fmla="*/ 10460736 w 10460736"/>
              <a:gd name="connsiteY1" fmla="*/ 0 h 4794567"/>
              <a:gd name="connsiteX2" fmla="*/ 10460736 w 10460736"/>
              <a:gd name="connsiteY2" fmla="*/ 4794567 h 4794567"/>
              <a:gd name="connsiteX3" fmla="*/ 0 w 10460736"/>
              <a:gd name="connsiteY3" fmla="*/ 4794567 h 4794567"/>
              <a:gd name="connsiteX4" fmla="*/ 0 w 10460736"/>
              <a:gd name="connsiteY4" fmla="*/ 0 h 479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0736" h="4794567" fill="none" extrusionOk="0">
                <a:moveTo>
                  <a:pt x="0" y="0"/>
                </a:moveTo>
                <a:cubicBezTo>
                  <a:pt x="2604078" y="-49533"/>
                  <a:pt x="6292795" y="-14809"/>
                  <a:pt x="10460736" y="0"/>
                </a:cubicBezTo>
                <a:cubicBezTo>
                  <a:pt x="10548375" y="1733974"/>
                  <a:pt x="10388057" y="2866874"/>
                  <a:pt x="10460736" y="4794567"/>
                </a:cubicBezTo>
                <a:cubicBezTo>
                  <a:pt x="7807079" y="4746336"/>
                  <a:pt x="2214064" y="4879022"/>
                  <a:pt x="0" y="4794567"/>
                </a:cubicBezTo>
                <a:cubicBezTo>
                  <a:pt x="-38581" y="3745024"/>
                  <a:pt x="63341" y="2329918"/>
                  <a:pt x="0" y="0"/>
                </a:cubicBezTo>
                <a:close/>
              </a:path>
              <a:path w="10460736" h="4794567" stroke="0" extrusionOk="0">
                <a:moveTo>
                  <a:pt x="0" y="0"/>
                </a:moveTo>
                <a:cubicBezTo>
                  <a:pt x="4881386" y="118645"/>
                  <a:pt x="7043279" y="116012"/>
                  <a:pt x="10460736" y="0"/>
                </a:cubicBezTo>
                <a:cubicBezTo>
                  <a:pt x="10327854" y="1572322"/>
                  <a:pt x="10545687" y="2406228"/>
                  <a:pt x="10460736" y="4794567"/>
                </a:cubicBezTo>
                <a:cubicBezTo>
                  <a:pt x="5851090" y="4929167"/>
                  <a:pt x="3733516" y="4637371"/>
                  <a:pt x="0" y="4794567"/>
                </a:cubicBezTo>
                <a:cubicBezTo>
                  <a:pt x="-20187" y="3167304"/>
                  <a:pt x="-152480" y="183225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8597" name="Объект 2"/>
          <p:cNvSpPr>
            <a:spLocks noGrp="1"/>
          </p:cNvSpPr>
          <p:nvPr>
            <p:ph idx="1"/>
          </p:nvPr>
        </p:nvSpPr>
        <p:spPr>
          <a:xfrm>
            <a:off x="1395476" y="2074792"/>
            <a:ext cx="9589516" cy="3822153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налаживать контакты с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другими детьми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строить взаимоотношения со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сверстниками и взрослыми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согласовывать действия с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другими детьми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3"/>
          <p:cNvSpPr>
            <a:spLocks noGrp="1"/>
          </p:cNvSpPr>
          <p:nvPr>
            <p:ph type="title"/>
          </p:nvPr>
        </p:nvSpPr>
        <p:spPr>
          <a:xfrm>
            <a:off x="182880" y="134112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sp>
        <p:nvSpPr>
          <p:cNvPr id="1048599" name="Заголовок 1"/>
          <p:cNvSpPr txBox="1"/>
          <p:nvPr/>
        </p:nvSpPr>
        <p:spPr>
          <a:xfrm>
            <a:off x="1782140" y="390525"/>
            <a:ext cx="91439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 готовность</a:t>
            </a:r>
          </a:p>
        </p:txBody>
      </p:sp>
      <p:sp>
        <p:nvSpPr>
          <p:cNvPr id="1048600" name="Прямоугольник 2"/>
          <p:cNvSpPr/>
          <p:nvPr/>
        </p:nvSpPr>
        <p:spPr>
          <a:xfrm>
            <a:off x="1085088" y="1672908"/>
            <a:ext cx="10460736" cy="4794567"/>
          </a:xfrm>
          <a:custGeom>
            <a:avLst/>
            <a:gdLst>
              <a:gd name="connsiteX0" fmla="*/ 0 w 10460736"/>
              <a:gd name="connsiteY0" fmla="*/ 0 h 4794567"/>
              <a:gd name="connsiteX1" fmla="*/ 10460736 w 10460736"/>
              <a:gd name="connsiteY1" fmla="*/ 0 h 4794567"/>
              <a:gd name="connsiteX2" fmla="*/ 10460736 w 10460736"/>
              <a:gd name="connsiteY2" fmla="*/ 4794567 h 4794567"/>
              <a:gd name="connsiteX3" fmla="*/ 0 w 10460736"/>
              <a:gd name="connsiteY3" fmla="*/ 4794567 h 4794567"/>
              <a:gd name="connsiteX4" fmla="*/ 0 w 10460736"/>
              <a:gd name="connsiteY4" fmla="*/ 0 h 479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0736" h="4794567" fill="none" extrusionOk="0">
                <a:moveTo>
                  <a:pt x="0" y="0"/>
                </a:moveTo>
                <a:cubicBezTo>
                  <a:pt x="2604078" y="-49533"/>
                  <a:pt x="6292795" y="-14809"/>
                  <a:pt x="10460736" y="0"/>
                </a:cubicBezTo>
                <a:cubicBezTo>
                  <a:pt x="10548375" y="1733974"/>
                  <a:pt x="10388057" y="2866874"/>
                  <a:pt x="10460736" y="4794567"/>
                </a:cubicBezTo>
                <a:cubicBezTo>
                  <a:pt x="7807079" y="4746336"/>
                  <a:pt x="2214064" y="4879022"/>
                  <a:pt x="0" y="4794567"/>
                </a:cubicBezTo>
                <a:cubicBezTo>
                  <a:pt x="-38581" y="3745024"/>
                  <a:pt x="63341" y="2329918"/>
                  <a:pt x="0" y="0"/>
                </a:cubicBezTo>
                <a:close/>
              </a:path>
              <a:path w="10460736" h="4794567" stroke="0" extrusionOk="0">
                <a:moveTo>
                  <a:pt x="0" y="0"/>
                </a:moveTo>
                <a:cubicBezTo>
                  <a:pt x="4881386" y="118645"/>
                  <a:pt x="7043279" y="116012"/>
                  <a:pt x="10460736" y="0"/>
                </a:cubicBezTo>
                <a:cubicBezTo>
                  <a:pt x="10327854" y="1572322"/>
                  <a:pt x="10545687" y="2406228"/>
                  <a:pt x="10460736" y="4794567"/>
                </a:cubicBezTo>
                <a:cubicBezTo>
                  <a:pt x="5851090" y="4929167"/>
                  <a:pt x="3733516" y="4637371"/>
                  <a:pt x="0" y="4794567"/>
                </a:cubicBezTo>
                <a:cubicBezTo>
                  <a:pt x="-20187" y="3167304"/>
                  <a:pt x="-152480" y="183225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44450">
            <a:solidFill>
              <a:srgbClr val="FF99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1048601" name="Объект 2"/>
          <p:cNvSpPr>
            <a:spLocks noGrp="1"/>
          </p:cNvSpPr>
          <p:nvPr>
            <p:ph idx="1"/>
          </p:nvPr>
        </p:nvSpPr>
        <p:spPr>
          <a:xfrm>
            <a:off x="1395476" y="2130778"/>
            <a:ext cx="9589516" cy="3543299"/>
          </a:xfrm>
          <a:ln>
            <a:noFill/>
          </a:ln>
        </p:spPr>
        <p:txBody>
          <a:bodyPr>
            <a:normAutofit fontScale="95595" lnSpcReduction="100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4200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Самостоятельность и ответственность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4200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Обсуждение рассказов, эмоций героев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4200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Самоконтроль («Сделай так же», «Конструирование по образцу», «Да и нет не говорите»)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4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3"/>
          <p:cNvSpPr>
            <a:spLocks noGrp="1"/>
          </p:cNvSpPr>
          <p:nvPr>
            <p:ph type="title"/>
          </p:nvPr>
        </p:nvSpPr>
        <p:spPr>
          <a:xfrm>
            <a:off x="182880" y="134112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sp>
        <p:nvSpPr>
          <p:cNvPr id="1048603" name="Заголовок 1"/>
          <p:cNvSpPr txBox="1"/>
          <p:nvPr/>
        </p:nvSpPr>
        <p:spPr>
          <a:xfrm>
            <a:off x="2649894" y="390525"/>
            <a:ext cx="72592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готовность</a:t>
            </a:r>
          </a:p>
        </p:txBody>
      </p:sp>
      <p:sp>
        <p:nvSpPr>
          <p:cNvPr id="1048604" name="Прямоугольник 2"/>
          <p:cNvSpPr/>
          <p:nvPr/>
        </p:nvSpPr>
        <p:spPr>
          <a:xfrm>
            <a:off x="1085088" y="1672908"/>
            <a:ext cx="10460736" cy="4794567"/>
          </a:xfrm>
          <a:custGeom>
            <a:avLst/>
            <a:gdLst>
              <a:gd name="connsiteX0" fmla="*/ 0 w 10460736"/>
              <a:gd name="connsiteY0" fmla="*/ 0 h 4794567"/>
              <a:gd name="connsiteX1" fmla="*/ 10460736 w 10460736"/>
              <a:gd name="connsiteY1" fmla="*/ 0 h 4794567"/>
              <a:gd name="connsiteX2" fmla="*/ 10460736 w 10460736"/>
              <a:gd name="connsiteY2" fmla="*/ 4794567 h 4794567"/>
              <a:gd name="connsiteX3" fmla="*/ 0 w 10460736"/>
              <a:gd name="connsiteY3" fmla="*/ 4794567 h 4794567"/>
              <a:gd name="connsiteX4" fmla="*/ 0 w 10460736"/>
              <a:gd name="connsiteY4" fmla="*/ 0 h 479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0736" h="4794567" fill="none" extrusionOk="0">
                <a:moveTo>
                  <a:pt x="0" y="0"/>
                </a:moveTo>
                <a:cubicBezTo>
                  <a:pt x="2604078" y="-49533"/>
                  <a:pt x="6292795" y="-14809"/>
                  <a:pt x="10460736" y="0"/>
                </a:cubicBezTo>
                <a:cubicBezTo>
                  <a:pt x="10548375" y="1733974"/>
                  <a:pt x="10388057" y="2866874"/>
                  <a:pt x="10460736" y="4794567"/>
                </a:cubicBezTo>
                <a:cubicBezTo>
                  <a:pt x="7807079" y="4746336"/>
                  <a:pt x="2214064" y="4879022"/>
                  <a:pt x="0" y="4794567"/>
                </a:cubicBezTo>
                <a:cubicBezTo>
                  <a:pt x="-38581" y="3745024"/>
                  <a:pt x="63341" y="2329918"/>
                  <a:pt x="0" y="0"/>
                </a:cubicBezTo>
                <a:close/>
              </a:path>
              <a:path w="10460736" h="4794567" stroke="0" extrusionOk="0">
                <a:moveTo>
                  <a:pt x="0" y="0"/>
                </a:moveTo>
                <a:cubicBezTo>
                  <a:pt x="4881386" y="118645"/>
                  <a:pt x="7043279" y="116012"/>
                  <a:pt x="10460736" y="0"/>
                </a:cubicBezTo>
                <a:cubicBezTo>
                  <a:pt x="10327854" y="1572322"/>
                  <a:pt x="10545687" y="2406228"/>
                  <a:pt x="10460736" y="4794567"/>
                </a:cubicBezTo>
                <a:cubicBezTo>
                  <a:pt x="5851090" y="4929167"/>
                  <a:pt x="3733516" y="4637371"/>
                  <a:pt x="0" y="4794567"/>
                </a:cubicBezTo>
                <a:cubicBezTo>
                  <a:pt x="-20187" y="3167304"/>
                  <a:pt x="-152480" y="183225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444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8605" name="Объект 2"/>
          <p:cNvSpPr>
            <a:spLocks noGrp="1"/>
          </p:cNvSpPr>
          <p:nvPr>
            <p:ph idx="1"/>
          </p:nvPr>
        </p:nvSpPr>
        <p:spPr>
          <a:xfrm>
            <a:off x="1395476" y="2130778"/>
            <a:ext cx="9589516" cy="3543299"/>
          </a:xfrm>
          <a:ln>
            <a:noFill/>
          </a:ln>
        </p:spPr>
        <p:txBody>
          <a:bodyPr>
            <a:normAutofit fontScale="95238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4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Положительные представления о школе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учиться в школе</a:t>
            </a:r>
          </a:p>
          <a:p>
            <a:pPr>
              <a:spcBef>
                <a:spcPts val="1200"/>
              </a:spcBef>
            </a:pPr>
            <a:r>
              <a:rPr lang="ru-RU" sz="4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позиции школьника («Лесная школа»)</a:t>
            </a:r>
            <a:endParaRPr lang="en-US" sz="4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87666" y="121285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Вставьте заголовок слайда</a:t>
            </a:r>
          </a:p>
        </p:txBody>
      </p:sp>
      <p:graphicFrame>
        <p:nvGraphicFramePr>
          <p:cNvPr id="4194304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19500"/>
              </p:ext>
            </p:extLst>
          </p:nvPr>
        </p:nvGraphicFramePr>
        <p:xfrm>
          <a:off x="242596" y="784065"/>
          <a:ext cx="11784563" cy="508660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341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4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8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17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Познавательный процесс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</a:t>
                      </a: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и упражнения</a:t>
                      </a: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sz="2000" dirty="0"/>
                        <a:t>01. Внимание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зрительное</a:t>
                      </a:r>
                    </a:p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слуховое</a:t>
                      </a: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«Найди одинаковые предметы»</a:t>
                      </a:r>
                    </a:p>
                    <a:p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«Найди отличия»</a:t>
                      </a: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sz="2000" dirty="0"/>
                        <a:t>02. Память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зрительная</a:t>
                      </a:r>
                    </a:p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слуховая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«Запомни и повтори»</a:t>
                      </a:r>
                    </a:p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«Чего не хватает»</a:t>
                      </a: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sz="2000" dirty="0"/>
                        <a:t>03. Мышление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умение вычленять причинно-следственные связи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умение анализировать и обобщать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умение устанавливать последовательность событий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умение выявлять закономерности и обосновывать свой выбор</a:t>
                      </a: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«Закончи предложения»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«Четвертый лишний»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«Назови одним словом»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«Сочини рассказ»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«Придумай сказку»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«Найди недостающий»</a:t>
                      </a: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sz="2000" dirty="0"/>
                        <a:t>04. Восприятие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пространственное</a:t>
                      </a:r>
                    </a:p>
                    <a:p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слуховое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«Нарисуй по образцу»</a:t>
                      </a:r>
                    </a:p>
                    <a:p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«Чья тень»</a:t>
                      </a: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48607" name="Заголовок 1"/>
          <p:cNvSpPr txBox="1"/>
          <p:nvPr/>
        </p:nvSpPr>
        <p:spPr>
          <a:xfrm>
            <a:off x="1427845" y="-386572"/>
            <a:ext cx="8291286" cy="1445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сфера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276</Words>
  <Application>Microsoft Office PowerPoint</Application>
  <PresentationFormat>Широкоэкранный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Психологическая готовность к школьному обучению</vt:lpstr>
      <vt:lpstr>Вставьте заголовок слайда</vt:lpstr>
      <vt:lpstr>Вставьте заголовок слайда</vt:lpstr>
      <vt:lpstr>Особенности</vt:lpstr>
      <vt:lpstr>Вставьте заголовок слайда</vt:lpstr>
      <vt:lpstr>Вставьте заголовок слайда</vt:lpstr>
      <vt:lpstr>Вставьте заголовок слайда</vt:lpstr>
      <vt:lpstr>Вставьте заголовок слайда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Валентина Тарабаева</cp:lastModifiedBy>
  <cp:revision>4</cp:revision>
  <dcterms:created xsi:type="dcterms:W3CDTF">2021-05-04T18:13:49Z</dcterms:created>
  <dcterms:modified xsi:type="dcterms:W3CDTF">2025-10-13T03:16:44Z</dcterms:modified>
</cp:coreProperties>
</file>