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9" r:id="rId9"/>
    <p:sldId id="297" r:id="rId10"/>
    <p:sldId id="286" r:id="rId11"/>
    <p:sldId id="300" r:id="rId12"/>
    <p:sldId id="303" r:id="rId13"/>
    <p:sldId id="30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77" autoAdjust="0"/>
  </p:normalViewPr>
  <p:slideViewPr>
    <p:cSldViewPr>
      <p:cViewPr varScale="1">
        <p:scale>
          <a:sx n="84" d="100"/>
          <a:sy n="84" d="100"/>
        </p:scale>
        <p:origin x="142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064D7-0F3E-4909-AAE0-66247ACC7620}" type="datetimeFigureOut">
              <a:rPr lang="ru-RU" smtClean="0"/>
              <a:pPr/>
              <a:t>24.10.2025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B67BC5-51EC-45F4-A986-F012ABFD1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457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00240"/>
            <a:ext cx="7772400" cy="18478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Агрошкола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как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модель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профессиональной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ориентации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</a:rPr>
              <a:t>школьников</a:t>
            </a:r>
            <a:endParaRPr lang="ru-RU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4" name="Picture 2" descr="C:\Users\Наталья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29264"/>
            <a:ext cx="3571900" cy="142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71538" y="714356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Антоновскя</a:t>
            </a:r>
            <a:r>
              <a:rPr lang="ru-RU" dirty="0" smtClean="0"/>
              <a:t> СОШ им. Н.Н. Чусовского»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582046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Автор: Иванов Григорий </a:t>
            </a:r>
            <a:r>
              <a:rPr lang="ru-RU" dirty="0" err="1" smtClean="0"/>
              <a:t>васильевич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6586558" cy="714380"/>
          </a:xfrm>
        </p:spPr>
        <p:txBody>
          <a:bodyPr/>
          <a:lstStyle/>
          <a:p>
            <a:r>
              <a:rPr lang="ru-RU" sz="3200" dirty="0" smtClean="0"/>
              <a:t>Воспитательная система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286676" cy="570073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Цель: воспитание трудолюбия, бережного отношения к природе, к жизни на земле, ценностного отношения к труду, сознательного выбора профессии.</a:t>
            </a:r>
            <a:endParaRPr lang="ru-RU" sz="2000" dirty="0"/>
          </a:p>
        </p:txBody>
      </p:sp>
      <p:pic>
        <p:nvPicPr>
          <p:cNvPr id="5" name="Picture 2" descr="C:\Users\Наталья\Desktop\i_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857364"/>
            <a:ext cx="75724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7286676" cy="1000132"/>
          </a:xfrm>
        </p:spPr>
        <p:txBody>
          <a:bodyPr/>
          <a:lstStyle/>
          <a:p>
            <a:r>
              <a:rPr lang="ru-RU" sz="3200" dirty="0" smtClean="0"/>
              <a:t>Инновационная деятельность педагогов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77867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7315200" cy="715962"/>
          </a:xfrm>
        </p:spPr>
        <p:txBody>
          <a:bodyPr/>
          <a:lstStyle/>
          <a:p>
            <a:r>
              <a:rPr lang="ru-RU" dirty="0" smtClean="0"/>
              <a:t>В перспективе агрошколы: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857364"/>
            <a:ext cx="7315200" cy="4191000"/>
          </a:xfrm>
        </p:spPr>
        <p:txBody>
          <a:bodyPr/>
          <a:lstStyle/>
          <a:p>
            <a:r>
              <a:rPr lang="ru-RU" dirty="0" smtClean="0"/>
              <a:t>профессиональная подготовка по профессиям «Экскаваторщик»;</a:t>
            </a:r>
          </a:p>
          <a:p>
            <a:r>
              <a:rPr lang="ru-RU" dirty="0" smtClean="0"/>
              <a:t>проведение областного слёта опытников, межрайонного конкурса пахарей на базе агрошколы;</a:t>
            </a:r>
          </a:p>
          <a:p>
            <a:r>
              <a:rPr lang="ru-RU" dirty="0" smtClean="0"/>
              <a:t>межрайонное сетевое взаимодействие;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438400"/>
            <a:ext cx="7872442" cy="4191000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Ребенок, живя на земле, должен знать и любить свою землю и быть готовым ее преобразовывать.</a:t>
            </a:r>
            <a:endParaRPr lang="ru-RU" dirty="0"/>
          </a:p>
        </p:txBody>
      </p:sp>
      <p:pic>
        <p:nvPicPr>
          <p:cNvPr id="4" name="Picture 2" descr="C:\Users\Наталья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24" y="5572116"/>
            <a:ext cx="3714776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42918"/>
            <a:ext cx="7315200" cy="715962"/>
          </a:xfrm>
        </p:spPr>
        <p:txBody>
          <a:bodyPr/>
          <a:lstStyle/>
          <a:p>
            <a:r>
              <a:rPr lang="ru-RU" dirty="0" smtClean="0"/>
              <a:t>Цель агрошколы: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7315200" cy="4191000"/>
          </a:xfrm>
        </p:spPr>
        <p:txBody>
          <a:bodyPr/>
          <a:lstStyle/>
          <a:p>
            <a:r>
              <a:rPr lang="ru-RU" sz="2800" dirty="0" smtClean="0"/>
              <a:t>Создание единого образовательного пространства, позволяющего обеспечить условия для осознанного выбора обучающимися дальнейшего образовательного маршрута в соответствии с их индивидуальными способностями, интересами и реальными потребностями рынка </a:t>
            </a:r>
            <a:r>
              <a:rPr lang="ru-RU" dirty="0" smtClean="0"/>
              <a:t>труда.</a:t>
            </a:r>
            <a:endParaRPr lang="ru-RU" dirty="0"/>
          </a:p>
        </p:txBody>
      </p:sp>
      <p:pic>
        <p:nvPicPr>
          <p:cNvPr id="4" name="Picture 2" descr="C:\Users\Наталья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5715016"/>
            <a:ext cx="3714776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</a:t>
            </a:r>
            <a:r>
              <a:rPr lang="ru-RU" dirty="0" smtClean="0"/>
              <a:t>беспечение профессионального обучения;</a:t>
            </a:r>
          </a:p>
          <a:p>
            <a:r>
              <a:rPr lang="ru-RU" dirty="0"/>
              <a:t>о</a:t>
            </a:r>
            <a:r>
              <a:rPr lang="ru-RU" dirty="0" smtClean="0"/>
              <a:t>рганизация сетевого взаимодействия;</a:t>
            </a:r>
          </a:p>
          <a:p>
            <a:r>
              <a:rPr lang="ru-RU" dirty="0"/>
              <a:t>о</a:t>
            </a:r>
            <a:r>
              <a:rPr lang="ru-RU" dirty="0" smtClean="0"/>
              <a:t>беспечение </a:t>
            </a:r>
            <a:r>
              <a:rPr lang="ru-RU" dirty="0" err="1" smtClean="0"/>
              <a:t>внутришкольной</a:t>
            </a:r>
            <a:r>
              <a:rPr lang="ru-RU" dirty="0" smtClean="0"/>
              <a:t> </a:t>
            </a:r>
            <a:r>
              <a:rPr lang="ru-RU" dirty="0" err="1" smtClean="0"/>
              <a:t>профилизации</a:t>
            </a:r>
            <a:r>
              <a:rPr lang="ru-RU" dirty="0" smtClean="0"/>
              <a:t>;</a:t>
            </a:r>
          </a:p>
          <a:p>
            <a:r>
              <a:rPr lang="ru-RU" dirty="0"/>
              <a:t>р</a:t>
            </a:r>
            <a:r>
              <a:rPr lang="ru-RU" dirty="0" smtClean="0"/>
              <a:t>асширение возможностей дополнительного образования;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научно-исследовательского уровня обучающихся; </a:t>
            </a:r>
          </a:p>
          <a:p>
            <a:r>
              <a:rPr lang="ru-RU" dirty="0"/>
              <a:t>р</a:t>
            </a:r>
            <a:r>
              <a:rPr lang="ru-RU" dirty="0" smtClean="0"/>
              <a:t>азвитие инновационной деятельности педагогов;</a:t>
            </a:r>
          </a:p>
          <a:p>
            <a:r>
              <a:rPr lang="ru-RU" dirty="0"/>
              <a:t>ф</a:t>
            </a:r>
            <a:r>
              <a:rPr lang="ru-RU" dirty="0" smtClean="0"/>
              <a:t>ормирование ценностного отношения к труду.</a:t>
            </a:r>
            <a:endParaRPr lang="ru-RU" dirty="0"/>
          </a:p>
        </p:txBody>
      </p:sp>
      <p:pic>
        <p:nvPicPr>
          <p:cNvPr id="4" name="Picture 2" descr="C:\Users\Наталья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142852"/>
            <a:ext cx="3714776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478" t="4598" r="6957" b="12644"/>
          <a:stretch>
            <a:fillRect/>
          </a:stretch>
        </p:blipFill>
        <p:spPr bwMode="auto">
          <a:xfrm>
            <a:off x="214282" y="214290"/>
            <a:ext cx="868666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6929486" cy="1071570"/>
          </a:xfrm>
        </p:spPr>
        <p:txBody>
          <a:bodyPr/>
          <a:lstStyle/>
          <a:p>
            <a:r>
              <a:rPr lang="ru-RU" sz="3200" dirty="0" smtClean="0"/>
              <a:t>Сетевое взаимодействие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00201"/>
            <a:ext cx="2114536" cy="140017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Амурский аграрный колледж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0430" y="1500174"/>
            <a:ext cx="2286016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ДальГАУ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1643050"/>
            <a:ext cx="2643206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Центр занятости населения Амурской области</a:t>
            </a:r>
            <a:endParaRPr lang="ru-RU" sz="2000" dirty="0">
              <a:solidFill>
                <a:srgbClr val="00206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V="1">
            <a:off x="3000364" y="3000372"/>
            <a:ext cx="357190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Овал 7"/>
          <p:cNvSpPr/>
          <p:nvPr/>
        </p:nvSpPr>
        <p:spPr>
          <a:xfrm>
            <a:off x="2786050" y="3214686"/>
            <a:ext cx="3714776" cy="1285884"/>
          </a:xfrm>
          <a:prstGeom prst="ellipse">
            <a:avLst/>
          </a:prstGeom>
          <a:gradFill flip="none" rotWithShape="1">
            <a:gsLst>
              <a:gs pos="0">
                <a:srgbClr val="00B050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Агрошкола как ресурсный центр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 flipH="1" flipV="1">
            <a:off x="4464843" y="3036091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5893603" y="2964653"/>
            <a:ext cx="428628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714612" y="4143380"/>
            <a:ext cx="285752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2965439" y="4464057"/>
            <a:ext cx="428628" cy="21590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57158" y="3214686"/>
            <a:ext cx="2286016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Амурский областной ИРО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4857760"/>
            <a:ext cx="2571768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КФХ 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4608513" y="4749809"/>
            <a:ext cx="35719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3643306" y="5000636"/>
            <a:ext cx="2286016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solidFill>
                  <a:srgbClr val="002060"/>
                </a:solidFill>
              </a:rPr>
              <a:t>Гостехнадзор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endParaRPr lang="ru-RU" sz="2400" dirty="0">
              <a:solidFill>
                <a:srgbClr val="00206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V="1">
            <a:off x="6001554" y="4429926"/>
            <a:ext cx="428628" cy="28416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357950" y="4143380"/>
            <a:ext cx="285752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357950" y="4857760"/>
            <a:ext cx="2571768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Министерство сельского хозяйства Амурской области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43702" y="3214686"/>
            <a:ext cx="2286016" cy="1357322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path path="rect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Администрация  района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315200" cy="715962"/>
          </a:xfrm>
        </p:spPr>
        <p:txBody>
          <a:bodyPr/>
          <a:lstStyle/>
          <a:p>
            <a:r>
              <a:rPr lang="ru-RU" sz="3200" dirty="0" err="1" smtClean="0"/>
              <a:t>Предпрофильная</a:t>
            </a:r>
            <a:r>
              <a:rPr lang="ru-RU" sz="3200" dirty="0" smtClean="0"/>
              <a:t> подготовка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242889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«Решение экономических задач»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«Сельскохозяйственные машины»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«Швейное дело»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«Мои профессиональные намерения»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«Школа культуры и красоты»(профессиональные пробы визажиста, мастера по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косоплетению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парикмахера)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«Экологические проблемы посева»(АПК)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3357562"/>
            <a:ext cx="8229600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>
                <a:latin typeface="+mj-lt"/>
                <a:ea typeface="+mj-ea"/>
                <a:cs typeface="+mj-cs"/>
              </a:rPr>
              <a:t>П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рофильная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подготовка</a:t>
            </a: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4572008"/>
            <a:ext cx="8229600" cy="190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14282" y="4071942"/>
            <a:ext cx="8229600" cy="1900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«Физика в сельском хозяйстве»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«Агрохимия в школе»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«Правовые и экономические основы сельского хозяйства»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«Биология с элементами сельского хозяйства»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«Крестьянские вопросы в истории России»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«Основы 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бизнеспланирования</a:t>
            </a:r>
            <a:r>
              <a:rPr lang="ru-RU" baseline="0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«Элементы математики в сельском хозяйстве»</a:t>
            </a:r>
            <a:endParaRPr lang="ru-RU" baseline="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7315200" cy="715962"/>
          </a:xfrm>
        </p:spPr>
        <p:txBody>
          <a:bodyPr/>
          <a:lstStyle/>
          <a:p>
            <a:r>
              <a:rPr lang="ru-RU" dirty="0" smtClean="0"/>
              <a:t>Внеурочная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7315200" cy="4191000"/>
          </a:xfrm>
        </p:spPr>
        <p:txBody>
          <a:bodyPr/>
          <a:lstStyle/>
          <a:p>
            <a:r>
              <a:rPr lang="ru-RU" dirty="0" smtClean="0"/>
              <a:t>Научное общество «Твои открытия»;</a:t>
            </a:r>
          </a:p>
          <a:p>
            <a:r>
              <a:rPr lang="ru-RU" dirty="0" smtClean="0"/>
              <a:t>«Мастерица» (шитьё);</a:t>
            </a:r>
          </a:p>
          <a:p>
            <a:r>
              <a:rPr lang="ru-RU" dirty="0" smtClean="0"/>
              <a:t>«Моя первая клумба»;</a:t>
            </a:r>
          </a:p>
          <a:p>
            <a:r>
              <a:rPr lang="ru-RU" dirty="0" smtClean="0"/>
              <a:t>«Мир профессий»;</a:t>
            </a:r>
          </a:p>
          <a:p>
            <a:r>
              <a:rPr lang="ru-RU" dirty="0" smtClean="0"/>
              <a:t>«Экологический клуб»;</a:t>
            </a:r>
          </a:p>
          <a:p>
            <a:r>
              <a:rPr lang="ru-RU" dirty="0" smtClean="0"/>
              <a:t>«Юный биолог»;</a:t>
            </a:r>
          </a:p>
          <a:p>
            <a:r>
              <a:rPr lang="ru-RU" dirty="0" smtClean="0"/>
              <a:t>«Занимательная агрофизика»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143932" cy="1214446"/>
          </a:xfrm>
        </p:spPr>
        <p:txBody>
          <a:bodyPr/>
          <a:lstStyle/>
          <a:p>
            <a:r>
              <a:rPr lang="ru-RU" sz="3200" dirty="0" smtClean="0"/>
              <a:t>Темы исследований в </a:t>
            </a:r>
            <a:r>
              <a:rPr lang="ru-RU" sz="3200" dirty="0" err="1" smtClean="0"/>
              <a:t>агролаборатории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572560" cy="2928958"/>
          </a:xfrm>
        </p:spPr>
        <p:txBody>
          <a:bodyPr/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Вегетативное размножение комнатных растений.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Проращивание семян огурцов с использованием различной дозировки удобрений.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Выращивание цитрусовых растений в различных условиях.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Влияние внесения в почву моющих средств (ПАВ) на рост и развитие сои.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Влияние электричества на рост и развитие пряных трав.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Влияние ультрафиолетовых лучей на рост  и урожайность редиса.</a:t>
            </a:r>
          </a:p>
          <a:p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007300"/>
      </a:lt2>
      <a:accent1>
        <a:srgbClr val="499F00"/>
      </a:accent1>
      <a:accent2>
        <a:srgbClr val="4FC200"/>
      </a:accent2>
      <a:accent3>
        <a:srgbClr val="FFFFFF"/>
      </a:accent3>
      <a:accent4>
        <a:srgbClr val="505050"/>
      </a:accent4>
      <a:accent5>
        <a:srgbClr val="B1CDAA"/>
      </a:accent5>
      <a:accent6>
        <a:srgbClr val="47B000"/>
      </a:accent6>
      <a:hlink>
        <a:srgbClr val="78E600"/>
      </a:hlink>
      <a:folHlink>
        <a:srgbClr val="DDDDDD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ивановка</Template>
  <TotalTime>602</TotalTime>
  <Words>375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Microsoft Sans Serif</vt:lpstr>
      <vt:lpstr>powerpoint-template-24</vt:lpstr>
      <vt:lpstr>Агрошкола как модель профессиональной ориентации школьников</vt:lpstr>
      <vt:lpstr>Презентация PowerPoint</vt:lpstr>
      <vt:lpstr>Цель агрошколы:</vt:lpstr>
      <vt:lpstr>Задачи: </vt:lpstr>
      <vt:lpstr>Презентация PowerPoint</vt:lpstr>
      <vt:lpstr>Сетевое взаимодействие</vt:lpstr>
      <vt:lpstr>Предпрофильная подготовка</vt:lpstr>
      <vt:lpstr>Внеурочная деятельность</vt:lpstr>
      <vt:lpstr>Темы исследований в агролаборатории</vt:lpstr>
      <vt:lpstr>Воспитательная система</vt:lpstr>
      <vt:lpstr>Инновационная деятельность педагогов</vt:lpstr>
      <vt:lpstr>В перспективе агрошколы: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Агрошкола как модель профессиональной ориентации школьников</dc:title>
  <dc:creator>Пользователь Windows</dc:creator>
  <cp:lastModifiedBy>Учетная запись Майкрософт</cp:lastModifiedBy>
  <cp:revision>67</cp:revision>
  <dcterms:created xsi:type="dcterms:W3CDTF">2019-06-25T00:23:29Z</dcterms:created>
  <dcterms:modified xsi:type="dcterms:W3CDTF">2025-10-24T07:57:11Z</dcterms:modified>
</cp:coreProperties>
</file>