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4"/>
  </p:sldMasterIdLst>
  <p:notesMasterIdLst>
    <p:notesMasterId r:id="rId16"/>
  </p:notesMasterIdLst>
  <p:handoutMasterIdLst>
    <p:handoutMasterId r:id="rId17"/>
  </p:handoutMasterIdLst>
  <p:sldIdLst>
    <p:sldId id="256" r:id="rId5"/>
    <p:sldId id="264" r:id="rId6"/>
    <p:sldId id="267" r:id="rId7"/>
    <p:sldId id="265" r:id="rId8"/>
    <p:sldId id="268" r:id="rId9"/>
    <p:sldId id="269" r:id="rId10"/>
    <p:sldId id="270" r:id="rId11"/>
    <p:sldId id="271" r:id="rId12"/>
    <p:sldId id="273" r:id="rId13"/>
    <p:sldId id="266" r:id="rId14"/>
    <p:sldId id="274" r:id="rId15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05" autoAdjust="0"/>
  </p:normalViewPr>
  <p:slideViewPr>
    <p:cSldViewPr snapToGrid="0">
      <p:cViewPr varScale="1">
        <p:scale>
          <a:sx n="64" d="100"/>
          <a:sy n="64" d="100"/>
        </p:scale>
        <p:origin x="-108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405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0.png"/><Relationship Id="rId4" Type="http://schemas.openxmlformats.org/officeDocument/2006/relationships/image" Target="../media/image11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0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720856-93F0-4CC7-B7FD-2466914A11D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accent2_2" csCatId="accent2" phldr="1"/>
      <dgm:spPr/>
    </dgm:pt>
    <dgm:pt modelId="{4AF52931-E4CA-4429-AACB-B8747CDB2409}">
      <dgm:prSet phldrT="[Text]"/>
      <dgm:spPr/>
      <dgm:t>
        <a:bodyPr rtlCol="0"/>
        <a:lstStyle/>
        <a:p>
          <a:pPr rtl="0">
            <a:lnSpc>
              <a:spcPct val="100000"/>
            </a:lnSpc>
          </a:pPr>
          <a:r>
            <a:rPr lang="ru-RU" noProof="1">
              <a:latin typeface="Calibri" panose="020F0502020204030204" pitchFamily="34" charset="0"/>
              <a:cs typeface="Calibri" panose="020F0502020204030204" pitchFamily="34" charset="0"/>
            </a:rPr>
            <a:t>Снижение интереса школьников к естественнонаучным дисциплинам.</a:t>
          </a:r>
        </a:p>
      </dgm:t>
    </dgm:pt>
    <dgm:pt modelId="{67B2FC97-2FAE-4EFE-9DEE-E4216C657F35}" type="parTrans" cxnId="{F82329C8-C3B2-4E9B-9033-528488D72705}">
      <dgm:prSet/>
      <dgm:spPr/>
      <dgm:t>
        <a:bodyPr rtlCol="0"/>
        <a:lstStyle/>
        <a:p>
          <a:pPr rtl="0"/>
          <a:endParaRPr lang="ru-RU" noProof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86AF01C-9CBC-41F8-9354-48CD82BDFDC9}" type="sibTrans" cxnId="{F82329C8-C3B2-4E9B-9033-528488D72705}">
      <dgm:prSet/>
      <dgm:spPr/>
      <dgm:t>
        <a:bodyPr rtlCol="0"/>
        <a:lstStyle/>
        <a:p>
          <a:pPr rtl="0"/>
          <a:endParaRPr lang="ru-RU" noProof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1BEB84D-9A77-49C6-9301-B3359FCAC75F}">
      <dgm:prSet phldrT="[Text]"/>
      <dgm:spPr/>
      <dgm:t>
        <a:bodyPr rtlCol="0"/>
        <a:lstStyle/>
        <a:p>
          <a:pPr rtl="0">
            <a:lnSpc>
              <a:spcPct val="100000"/>
            </a:lnSpc>
          </a:pPr>
          <a:r>
            <a:rPr lang="ru-RU" noProof="1">
              <a:latin typeface="Calibri" panose="020F0502020204030204" pitchFamily="34" charset="0"/>
              <a:cs typeface="Calibri" panose="020F0502020204030204" pitchFamily="34" charset="0"/>
            </a:rPr>
            <a:t>Химия воспринимается как сложная и «абстрактная наука»</a:t>
          </a:r>
        </a:p>
      </dgm:t>
    </dgm:pt>
    <dgm:pt modelId="{AE4D0D43-0332-4F79-8D35-BCD8C10758AE}" type="parTrans" cxnId="{420EF6C4-7321-43BE-A2FC-253606B1E06A}">
      <dgm:prSet/>
      <dgm:spPr/>
      <dgm:t>
        <a:bodyPr rtlCol="0"/>
        <a:lstStyle/>
        <a:p>
          <a:pPr rtl="0"/>
          <a:endParaRPr lang="ru-RU" noProof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D260F18-25D2-4074-87F1-7E78DDA61C58}" type="sibTrans" cxnId="{420EF6C4-7321-43BE-A2FC-253606B1E06A}">
      <dgm:prSet/>
      <dgm:spPr/>
      <dgm:t>
        <a:bodyPr rtlCol="0"/>
        <a:lstStyle/>
        <a:p>
          <a:pPr rtl="0"/>
          <a:endParaRPr lang="ru-RU" noProof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FF9359E-E9B1-4B73-BACC-2C7988765B16}">
      <dgm:prSet phldrT="[Text]"/>
      <dgm:spPr/>
      <dgm:t>
        <a:bodyPr rtlCol="0"/>
        <a:lstStyle/>
        <a:p>
          <a:pPr rtl="0">
            <a:lnSpc>
              <a:spcPct val="100000"/>
            </a:lnSpc>
          </a:pPr>
          <a:r>
            <a:rPr lang="ru-RU" noProof="1">
              <a:latin typeface="Calibri" panose="020F0502020204030204" pitchFamily="34" charset="0"/>
              <a:cs typeface="Calibri" panose="020F0502020204030204" pitchFamily="34" charset="0"/>
            </a:rPr>
            <a:t>Часто ученики задают вопрос: «А зачем мне жто нужно?». Задача «Точки роста» – дать наглядный и убедительный ответ.</a:t>
          </a:r>
        </a:p>
      </dgm:t>
    </dgm:pt>
    <dgm:pt modelId="{6E0A40FA-1B79-4089-8B9A-3BA22865FE4E}" type="parTrans" cxnId="{516EC545-1971-48B3-978C-4756FCDCCFD9}">
      <dgm:prSet/>
      <dgm:spPr/>
      <dgm:t>
        <a:bodyPr rtlCol="0"/>
        <a:lstStyle/>
        <a:p>
          <a:pPr rtl="0"/>
          <a:endParaRPr lang="ru-RU" noProof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EF1965-C516-4C44-BAE3-2FA3F5116930}" type="sibTrans" cxnId="{516EC545-1971-48B3-978C-4756FCDCCFD9}">
      <dgm:prSet/>
      <dgm:spPr/>
      <dgm:t>
        <a:bodyPr rtlCol="0"/>
        <a:lstStyle/>
        <a:p>
          <a:pPr rtl="0"/>
          <a:endParaRPr lang="ru-RU" noProof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F4DA4D9-01DC-439B-8F27-AAA47846B277}" type="pres">
      <dgm:prSet presAssocID="{C7720856-93F0-4CC7-B7FD-2466914A11D4}" presName="root" presStyleCnt="0">
        <dgm:presLayoutVars>
          <dgm:dir/>
          <dgm:resizeHandles val="exact"/>
        </dgm:presLayoutVars>
      </dgm:prSet>
      <dgm:spPr/>
    </dgm:pt>
    <dgm:pt modelId="{7BD98E3C-315B-4C9C-8D58-D6DB162B58F8}" type="pres">
      <dgm:prSet presAssocID="{4AF52931-E4CA-4429-AACB-B8747CDB2409}" presName="compNode" presStyleCnt="0"/>
      <dgm:spPr/>
    </dgm:pt>
    <dgm:pt modelId="{DD5F79B1-3C2C-4604-AC16-19B868C74020}" type="pres">
      <dgm:prSet presAssocID="{4AF52931-E4CA-4429-AACB-B8747CDB2409}" presName="bgRect" presStyleLbl="bgShp" presStyleIdx="0" presStyleCnt="3"/>
      <dgm:spPr/>
    </dgm:pt>
    <dgm:pt modelId="{B949D2F1-162D-4D02-A732-D01345E22AA4}" type="pres">
      <dgm:prSet presAssocID="{4AF52931-E4CA-4429-AACB-B8747CDB2409}" presName="iconRect" presStyleLbl="node1" presStyleIdx="0" presStyleCnt="3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B131C359-49F1-4CB8-8E9B-1B1386A2778B}" type="pres">
      <dgm:prSet presAssocID="{4AF52931-E4CA-4429-AACB-B8747CDB2409}" presName="spaceRect" presStyleCnt="0"/>
      <dgm:spPr/>
    </dgm:pt>
    <dgm:pt modelId="{F8F5240A-0D85-485B-9D93-407D1FFAF913}" type="pres">
      <dgm:prSet presAssocID="{4AF52931-E4CA-4429-AACB-B8747CDB2409}" presName="parTx" presStyleLbl="revTx" presStyleIdx="0" presStyleCnt="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D8ABCEC2-390B-429B-9081-E082DA5D0427}" type="pres">
      <dgm:prSet presAssocID="{D86AF01C-9CBC-41F8-9354-48CD82BDFDC9}" presName="sibTrans" presStyleCnt="0"/>
      <dgm:spPr/>
    </dgm:pt>
    <dgm:pt modelId="{F2D54F12-8080-4E0C-BD80-92EA1630D084}" type="pres">
      <dgm:prSet presAssocID="{81BEB84D-9A77-49C6-9301-B3359FCAC75F}" presName="compNode" presStyleCnt="0"/>
      <dgm:spPr/>
    </dgm:pt>
    <dgm:pt modelId="{CBA0401E-7684-42C8-839E-D801768D883C}" type="pres">
      <dgm:prSet presAssocID="{81BEB84D-9A77-49C6-9301-B3359FCAC75F}" presName="bgRect" presStyleLbl="bgShp" presStyleIdx="1" presStyleCnt="3"/>
      <dgm:spPr/>
    </dgm:pt>
    <dgm:pt modelId="{EF3B2503-2995-401B-AD2A-8687192014FC}" type="pres">
      <dgm:prSet presAssocID="{81BEB84D-9A77-49C6-9301-B3359FCAC75F}" presName="iconRect" presStyleLbl="node1" presStyleIdx="1" presStyleCnt="3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st tubes"/>
        </a:ext>
      </dgm:extLst>
    </dgm:pt>
    <dgm:pt modelId="{69262E9A-AC8B-4E45-B562-DDB0B7EF679B}" type="pres">
      <dgm:prSet presAssocID="{81BEB84D-9A77-49C6-9301-B3359FCAC75F}" presName="spaceRect" presStyleCnt="0"/>
      <dgm:spPr/>
    </dgm:pt>
    <dgm:pt modelId="{686301C7-6BD3-4366-8AD9-2496B2EDF77C}" type="pres">
      <dgm:prSet presAssocID="{81BEB84D-9A77-49C6-9301-B3359FCAC75F}" presName="parTx" presStyleLbl="revTx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6ED4671C-AA9A-4E39-8821-8479FB442A42}" type="pres">
      <dgm:prSet presAssocID="{5D260F18-25D2-4074-87F1-7E78DDA61C58}" presName="sibTrans" presStyleCnt="0"/>
      <dgm:spPr/>
    </dgm:pt>
    <dgm:pt modelId="{73B0EF57-FE6C-4349-B546-40C4671BE0AF}" type="pres">
      <dgm:prSet presAssocID="{BFF9359E-E9B1-4B73-BACC-2C7988765B16}" presName="compNode" presStyleCnt="0"/>
      <dgm:spPr/>
    </dgm:pt>
    <dgm:pt modelId="{5865A6BD-F99C-4927-AA71-14438D8BD5FD}" type="pres">
      <dgm:prSet presAssocID="{BFF9359E-E9B1-4B73-BACC-2C7988765B16}" presName="bgRect" presStyleLbl="bgShp" presStyleIdx="2" presStyleCnt="3"/>
      <dgm:spPr/>
    </dgm:pt>
    <dgm:pt modelId="{F7573F21-6CA6-4D82-A5B8-20E46E8BAE44}" type="pres">
      <dgm:prSet presAssocID="{BFF9359E-E9B1-4B73-BACC-2C7988765B16}" presName="iconRect" presStyleLbl="node1" presStyleIdx="2" presStyleCnt="3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CFA2DEF1-3E86-45A4-93DF-3F3524CE8FA1}" type="pres">
      <dgm:prSet presAssocID="{BFF9359E-E9B1-4B73-BACC-2C7988765B16}" presName="spaceRect" presStyleCnt="0"/>
      <dgm:spPr/>
    </dgm:pt>
    <dgm:pt modelId="{3A277CF8-63F3-4E73-9A0E-6D37315945D9}" type="pres">
      <dgm:prSet presAssocID="{BFF9359E-E9B1-4B73-BACC-2C7988765B16}" presName="parTx" presStyleLbl="revTx" presStyleIdx="2" presStyleCnt="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420EF6C4-7321-43BE-A2FC-253606B1E06A}" srcId="{C7720856-93F0-4CC7-B7FD-2466914A11D4}" destId="{81BEB84D-9A77-49C6-9301-B3359FCAC75F}" srcOrd="1" destOrd="0" parTransId="{AE4D0D43-0332-4F79-8D35-BCD8C10758AE}" sibTransId="{5D260F18-25D2-4074-87F1-7E78DDA61C58}"/>
    <dgm:cxn modelId="{0FB2B426-F0E1-46AC-8877-C6BC9AFEAA79}" type="presOf" srcId="{81BEB84D-9A77-49C6-9301-B3359FCAC75F}" destId="{686301C7-6BD3-4366-8AD9-2496B2EDF77C}" srcOrd="0" destOrd="0" presId="urn:microsoft.com/office/officeart/2018/2/layout/IconVerticalSolidList"/>
    <dgm:cxn modelId="{E35E8428-56F2-46AB-9E50-4261F022E415}" type="presOf" srcId="{4AF52931-E4CA-4429-AACB-B8747CDB2409}" destId="{F8F5240A-0D85-485B-9D93-407D1FFAF913}" srcOrd="0" destOrd="0" presId="urn:microsoft.com/office/officeart/2018/2/layout/IconVerticalSolidList"/>
    <dgm:cxn modelId="{9AA0145A-3FA6-4E40-B6CD-6DB3507FF368}" type="presOf" srcId="{C7720856-93F0-4CC7-B7FD-2466914A11D4}" destId="{6F4DA4D9-01DC-439B-8F27-AAA47846B277}" srcOrd="0" destOrd="0" presId="urn:microsoft.com/office/officeart/2018/2/layout/IconVerticalSolidList"/>
    <dgm:cxn modelId="{157D760D-D278-416A-8A95-E1E5E1AC50DD}" type="presOf" srcId="{BFF9359E-E9B1-4B73-BACC-2C7988765B16}" destId="{3A277CF8-63F3-4E73-9A0E-6D37315945D9}" srcOrd="0" destOrd="0" presId="urn:microsoft.com/office/officeart/2018/2/layout/IconVerticalSolidList"/>
    <dgm:cxn modelId="{516EC545-1971-48B3-978C-4756FCDCCFD9}" srcId="{C7720856-93F0-4CC7-B7FD-2466914A11D4}" destId="{BFF9359E-E9B1-4B73-BACC-2C7988765B16}" srcOrd="2" destOrd="0" parTransId="{6E0A40FA-1B79-4089-8B9A-3BA22865FE4E}" sibTransId="{1CEF1965-C516-4C44-BAE3-2FA3F5116930}"/>
    <dgm:cxn modelId="{F82329C8-C3B2-4E9B-9033-528488D72705}" srcId="{C7720856-93F0-4CC7-B7FD-2466914A11D4}" destId="{4AF52931-E4CA-4429-AACB-B8747CDB2409}" srcOrd="0" destOrd="0" parTransId="{67B2FC97-2FAE-4EFE-9DEE-E4216C657F35}" sibTransId="{D86AF01C-9CBC-41F8-9354-48CD82BDFDC9}"/>
    <dgm:cxn modelId="{AFECB7CA-4E50-4F60-A6FB-C3816E8CAB87}" type="presParOf" srcId="{6F4DA4D9-01DC-439B-8F27-AAA47846B277}" destId="{7BD98E3C-315B-4C9C-8D58-D6DB162B58F8}" srcOrd="0" destOrd="0" presId="urn:microsoft.com/office/officeart/2018/2/layout/IconVerticalSolidList"/>
    <dgm:cxn modelId="{A2217810-9D1C-4BC7-BE87-D83BE419F7B1}" type="presParOf" srcId="{7BD98E3C-315B-4C9C-8D58-D6DB162B58F8}" destId="{DD5F79B1-3C2C-4604-AC16-19B868C74020}" srcOrd="0" destOrd="0" presId="urn:microsoft.com/office/officeart/2018/2/layout/IconVerticalSolidList"/>
    <dgm:cxn modelId="{30B94466-A785-41BF-BAD4-03A089615086}" type="presParOf" srcId="{7BD98E3C-315B-4C9C-8D58-D6DB162B58F8}" destId="{B949D2F1-162D-4D02-A732-D01345E22AA4}" srcOrd="1" destOrd="0" presId="urn:microsoft.com/office/officeart/2018/2/layout/IconVerticalSolidList"/>
    <dgm:cxn modelId="{FFB8D8B5-5828-46DD-BA77-13638195E4D6}" type="presParOf" srcId="{7BD98E3C-315B-4C9C-8D58-D6DB162B58F8}" destId="{B131C359-49F1-4CB8-8E9B-1B1386A2778B}" srcOrd="2" destOrd="0" presId="urn:microsoft.com/office/officeart/2018/2/layout/IconVerticalSolidList"/>
    <dgm:cxn modelId="{11227E96-FF77-4F39-8B07-07E8611C740D}" type="presParOf" srcId="{7BD98E3C-315B-4C9C-8D58-D6DB162B58F8}" destId="{F8F5240A-0D85-485B-9D93-407D1FFAF913}" srcOrd="3" destOrd="0" presId="urn:microsoft.com/office/officeart/2018/2/layout/IconVerticalSolidList"/>
    <dgm:cxn modelId="{FFC4B6D5-9F56-4405-843A-09B40CA888A3}" type="presParOf" srcId="{6F4DA4D9-01DC-439B-8F27-AAA47846B277}" destId="{D8ABCEC2-390B-429B-9081-E082DA5D0427}" srcOrd="1" destOrd="0" presId="urn:microsoft.com/office/officeart/2018/2/layout/IconVerticalSolidList"/>
    <dgm:cxn modelId="{16ACC83C-7034-4747-BC5D-1E635B3C6CE7}" type="presParOf" srcId="{6F4DA4D9-01DC-439B-8F27-AAA47846B277}" destId="{F2D54F12-8080-4E0C-BD80-92EA1630D084}" srcOrd="2" destOrd="0" presId="urn:microsoft.com/office/officeart/2018/2/layout/IconVerticalSolidList"/>
    <dgm:cxn modelId="{8B276A48-7CBD-4E21-9430-CF0A09D6C0BD}" type="presParOf" srcId="{F2D54F12-8080-4E0C-BD80-92EA1630D084}" destId="{CBA0401E-7684-42C8-839E-D801768D883C}" srcOrd="0" destOrd="0" presId="urn:microsoft.com/office/officeart/2018/2/layout/IconVerticalSolidList"/>
    <dgm:cxn modelId="{F08383BF-FD60-4A49-AD77-65D910EFB252}" type="presParOf" srcId="{F2D54F12-8080-4E0C-BD80-92EA1630D084}" destId="{EF3B2503-2995-401B-AD2A-8687192014FC}" srcOrd="1" destOrd="0" presId="urn:microsoft.com/office/officeart/2018/2/layout/IconVerticalSolidList"/>
    <dgm:cxn modelId="{9D8D1D89-E527-4484-AD56-92A94FED0B6C}" type="presParOf" srcId="{F2D54F12-8080-4E0C-BD80-92EA1630D084}" destId="{69262E9A-AC8B-4E45-B562-DDB0B7EF679B}" srcOrd="2" destOrd="0" presId="urn:microsoft.com/office/officeart/2018/2/layout/IconVerticalSolidList"/>
    <dgm:cxn modelId="{6BE50CC8-CADE-45A7-BC96-23D75538F39A}" type="presParOf" srcId="{F2D54F12-8080-4E0C-BD80-92EA1630D084}" destId="{686301C7-6BD3-4366-8AD9-2496B2EDF77C}" srcOrd="3" destOrd="0" presId="urn:microsoft.com/office/officeart/2018/2/layout/IconVerticalSolidList"/>
    <dgm:cxn modelId="{159D78D4-1170-4693-834B-E3B0A1E5AA76}" type="presParOf" srcId="{6F4DA4D9-01DC-439B-8F27-AAA47846B277}" destId="{6ED4671C-AA9A-4E39-8821-8479FB442A42}" srcOrd="3" destOrd="0" presId="urn:microsoft.com/office/officeart/2018/2/layout/IconVerticalSolidList"/>
    <dgm:cxn modelId="{0E014224-8D52-4573-89D1-F50AF2BE6748}" type="presParOf" srcId="{6F4DA4D9-01DC-439B-8F27-AAA47846B277}" destId="{73B0EF57-FE6C-4349-B546-40C4671BE0AF}" srcOrd="4" destOrd="0" presId="urn:microsoft.com/office/officeart/2018/2/layout/IconVerticalSolidList"/>
    <dgm:cxn modelId="{ACBC9EF5-3D90-4A12-AA98-CAAF2742426F}" type="presParOf" srcId="{73B0EF57-FE6C-4349-B546-40C4671BE0AF}" destId="{5865A6BD-F99C-4927-AA71-14438D8BD5FD}" srcOrd="0" destOrd="0" presId="urn:microsoft.com/office/officeart/2018/2/layout/IconVerticalSolidList"/>
    <dgm:cxn modelId="{528DEE1A-B9B3-44B7-9915-05F053EAB214}" type="presParOf" srcId="{73B0EF57-FE6C-4349-B546-40C4671BE0AF}" destId="{F7573F21-6CA6-4D82-A5B8-20E46E8BAE44}" srcOrd="1" destOrd="0" presId="urn:microsoft.com/office/officeart/2018/2/layout/IconVerticalSolidList"/>
    <dgm:cxn modelId="{BBB56E6E-28C7-4B11-9E9C-87BF204F01B2}" type="presParOf" srcId="{73B0EF57-FE6C-4349-B546-40C4671BE0AF}" destId="{CFA2DEF1-3E86-45A4-93DF-3F3524CE8FA1}" srcOrd="2" destOrd="0" presId="urn:microsoft.com/office/officeart/2018/2/layout/IconVerticalSolidList"/>
    <dgm:cxn modelId="{109CAEC4-7E84-44CD-AC12-5A4173227651}" type="presParOf" srcId="{73B0EF57-FE6C-4349-B546-40C4671BE0AF}" destId="{3A277CF8-63F3-4E73-9A0E-6D37315945D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5F79B1-3C2C-4604-AC16-19B868C74020}">
      <dsp:nvSpPr>
        <dsp:cNvPr id="0" name=""/>
        <dsp:cNvSpPr/>
      </dsp:nvSpPr>
      <dsp:spPr>
        <a:xfrm>
          <a:off x="0" y="717"/>
          <a:ext cx="4883486" cy="167882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49D2F1-162D-4D02-A732-D01345E22AA4}">
      <dsp:nvSpPr>
        <dsp:cNvPr id="0" name=""/>
        <dsp:cNvSpPr/>
      </dsp:nvSpPr>
      <dsp:spPr>
        <a:xfrm>
          <a:off x="507845" y="378454"/>
          <a:ext cx="923356" cy="923356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F5240A-0D85-485B-9D93-407D1FFAF913}">
      <dsp:nvSpPr>
        <dsp:cNvPr id="0" name=""/>
        <dsp:cNvSpPr/>
      </dsp:nvSpPr>
      <dsp:spPr>
        <a:xfrm>
          <a:off x="1939047" y="717"/>
          <a:ext cx="2944439" cy="16788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676" tIns="177676" rIns="177676" bIns="177676" numCol="1" spcCol="1270" rtlCol="0" anchor="ctr" anchorCtr="0">
          <a:noAutofit/>
        </a:bodyPr>
        <a:lstStyle/>
        <a:p>
          <a:pPr lvl="0" algn="l" defTabSz="75565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noProof="1">
              <a:latin typeface="Calibri" panose="020F0502020204030204" pitchFamily="34" charset="0"/>
              <a:cs typeface="Calibri" panose="020F0502020204030204" pitchFamily="34" charset="0"/>
            </a:rPr>
            <a:t>Снижение интереса школьников к естественнонаучным дисциплинам.</a:t>
          </a:r>
        </a:p>
      </dsp:txBody>
      <dsp:txXfrm>
        <a:off x="1939047" y="717"/>
        <a:ext cx="2944439" cy="1678829"/>
      </dsp:txXfrm>
    </dsp:sp>
    <dsp:sp modelId="{CBA0401E-7684-42C8-839E-D801768D883C}">
      <dsp:nvSpPr>
        <dsp:cNvPr id="0" name=""/>
        <dsp:cNvSpPr/>
      </dsp:nvSpPr>
      <dsp:spPr>
        <a:xfrm>
          <a:off x="0" y="2099253"/>
          <a:ext cx="4883486" cy="167882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3B2503-2995-401B-AD2A-8687192014FC}">
      <dsp:nvSpPr>
        <dsp:cNvPr id="0" name=""/>
        <dsp:cNvSpPr/>
      </dsp:nvSpPr>
      <dsp:spPr>
        <a:xfrm>
          <a:off x="507845" y="2476990"/>
          <a:ext cx="923356" cy="923356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6301C7-6BD3-4366-8AD9-2496B2EDF77C}">
      <dsp:nvSpPr>
        <dsp:cNvPr id="0" name=""/>
        <dsp:cNvSpPr/>
      </dsp:nvSpPr>
      <dsp:spPr>
        <a:xfrm>
          <a:off x="1939047" y="2099253"/>
          <a:ext cx="2944439" cy="16788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676" tIns="177676" rIns="177676" bIns="177676" numCol="1" spcCol="1270" rtlCol="0" anchor="ctr" anchorCtr="0">
          <a:noAutofit/>
        </a:bodyPr>
        <a:lstStyle/>
        <a:p>
          <a:pPr lvl="0" algn="l" defTabSz="75565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noProof="1">
              <a:latin typeface="Calibri" panose="020F0502020204030204" pitchFamily="34" charset="0"/>
              <a:cs typeface="Calibri" panose="020F0502020204030204" pitchFamily="34" charset="0"/>
            </a:rPr>
            <a:t>Химия воспринимается как сложная и «абстрактная наука»</a:t>
          </a:r>
        </a:p>
      </dsp:txBody>
      <dsp:txXfrm>
        <a:off x="1939047" y="2099253"/>
        <a:ext cx="2944439" cy="1678829"/>
      </dsp:txXfrm>
    </dsp:sp>
    <dsp:sp modelId="{5865A6BD-F99C-4927-AA71-14438D8BD5FD}">
      <dsp:nvSpPr>
        <dsp:cNvPr id="0" name=""/>
        <dsp:cNvSpPr/>
      </dsp:nvSpPr>
      <dsp:spPr>
        <a:xfrm>
          <a:off x="0" y="4197790"/>
          <a:ext cx="4883486" cy="167882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573F21-6CA6-4D82-A5B8-20E46E8BAE44}">
      <dsp:nvSpPr>
        <dsp:cNvPr id="0" name=""/>
        <dsp:cNvSpPr/>
      </dsp:nvSpPr>
      <dsp:spPr>
        <a:xfrm>
          <a:off x="507845" y="4575526"/>
          <a:ext cx="923356" cy="923356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277CF8-63F3-4E73-9A0E-6D37315945D9}">
      <dsp:nvSpPr>
        <dsp:cNvPr id="0" name=""/>
        <dsp:cNvSpPr/>
      </dsp:nvSpPr>
      <dsp:spPr>
        <a:xfrm>
          <a:off x="1939047" y="4197790"/>
          <a:ext cx="2944439" cy="16788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676" tIns="177676" rIns="177676" bIns="177676" numCol="1" spcCol="1270" rtlCol="0" anchor="ctr" anchorCtr="0">
          <a:noAutofit/>
        </a:bodyPr>
        <a:lstStyle/>
        <a:p>
          <a:pPr lvl="0" algn="l" defTabSz="75565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noProof="1">
              <a:latin typeface="Calibri" panose="020F0502020204030204" pitchFamily="34" charset="0"/>
              <a:cs typeface="Calibri" panose="020F0502020204030204" pitchFamily="34" charset="0"/>
            </a:rPr>
            <a:t>Часто ученики задают вопрос: «А зачем мне жто нужно?». Задача «Точки роста» – дать наглядный и убедительный ответ.</a:t>
          </a:r>
        </a:p>
      </dsp:txBody>
      <dsp:txXfrm>
        <a:off x="1939047" y="4197790"/>
        <a:ext cx="2944439" cy="1678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Вертикальный сплошной список со значками"/>
  <dgm:desc val="Используется для отображения сверху вниз последовательности визуальных элементов, сгруппированных в фигуре, с текстом уровня 1 или уровня 1 и 2. Рекомендуется использовать значки или небольшие изображения с более длинными описаниями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C2AEF700-9B0B-4359-8356-DCE7EE4E41C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B9BF05B-06DB-4EC8-B476-CF95F9BD85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B8C555D-D61D-4CCD-829C-8805F5E9C7DE}" type="datetime1">
              <a:rPr lang="ru-RU" smtClean="0"/>
              <a:t>27.10.2025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321952E-79CD-4E03-AAEB-C22680419E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B3DCA65F-8548-4E36-8331-FD471638BD8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18CE0281-66A0-46B8-BDE2-AEF0C74537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735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93BF0EC-F003-46F1-9A17-601B51810292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9EDED1C-4656-4CF8-AD34-DC4A65BB391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8954299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99EDED1C-4656-4CF8-AD34-DC4A65BB391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842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99EDED1C-4656-4CF8-AD34-DC4A65BB391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230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99EDED1C-4656-4CF8-AD34-DC4A65BB391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078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rtlCol="0" anchor="b">
            <a:normAutofit/>
          </a:bodyPr>
          <a:lstStyle>
            <a:lvl1pPr algn="ctr">
              <a:defRPr sz="48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 rtlCol="0"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2B06A3F-53F8-4B5C-9294-B390023373D2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87403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ый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913774" y="5108728"/>
            <a:ext cx="10364452" cy="682472"/>
          </a:xfrm>
        </p:spPr>
        <p:txBody>
          <a:bodyPr rtlCol="0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59FEC3C-665A-4DD7-8226-6EA04E55C0F9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76979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rtlCol="0" anchor="ctr"/>
          <a:lstStyle>
            <a:lvl1pPr algn="ctr"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913775" y="4204821"/>
            <a:ext cx="10364452" cy="1586380"/>
          </a:xfrm>
        </p:spPr>
        <p:txBody>
          <a:bodyPr rtlCol="0"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98D2C58-00F6-4121-A5B7-CAB48E71F7D9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12422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rtlCol="0" anchor="ctr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3" hasCustomPrompt="1"/>
          </p:nvPr>
        </p:nvSpPr>
        <p:spPr>
          <a:xfrm>
            <a:off x="1720644" y="3610032"/>
            <a:ext cx="8752299" cy="59478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913774" y="4372796"/>
            <a:ext cx="10364452" cy="1421053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9C34F91-A333-485D-9CA2-15B1210DFF68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3" name="Надпись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ru-RU" sz="8000" noProof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«</a:t>
            </a:r>
          </a:p>
        </p:txBody>
      </p:sp>
      <p:sp>
        <p:nvSpPr>
          <p:cNvPr id="14" name="Надпись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331610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и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rtlCol="0" anchor="b"/>
          <a:lstStyle>
            <a:lvl1pPr algn="ctr"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913775" y="4662335"/>
            <a:ext cx="10364452" cy="1140644"/>
          </a:xfrm>
        </p:spPr>
        <p:txBody>
          <a:bodyPr rtlCol="0"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2D8D600-2791-4A49-8C22-14F3AD94EEC0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9213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913774" y="2367093"/>
            <a:ext cx="3298976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8" name="Текст 3"/>
          <p:cNvSpPr>
            <a:spLocks noGrp="1"/>
          </p:cNvSpPr>
          <p:nvPr>
            <p:ph type="body" sz="half" idx="15" hasCustomPrompt="1"/>
          </p:nvPr>
        </p:nvSpPr>
        <p:spPr>
          <a:xfrm>
            <a:off x="913774" y="2943355"/>
            <a:ext cx="3298976" cy="284784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452389" y="2367093"/>
            <a:ext cx="3291521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0" name="Текст 3"/>
          <p:cNvSpPr>
            <a:spLocks noGrp="1"/>
          </p:cNvSpPr>
          <p:nvPr>
            <p:ph type="body" sz="half" idx="16" hasCustomPrompt="1"/>
          </p:nvPr>
        </p:nvSpPr>
        <p:spPr>
          <a:xfrm>
            <a:off x="4441348" y="2943355"/>
            <a:ext cx="3303351" cy="284784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7973298" y="2367093"/>
            <a:ext cx="3304928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7" hasCustomPrompt="1"/>
          </p:nvPr>
        </p:nvSpPr>
        <p:spPr>
          <a:xfrm>
            <a:off x="7973298" y="2943355"/>
            <a:ext cx="3304928" cy="284784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82B2C81-98FF-4E9B-A69B-15FD8A8170A4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188399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913774" y="4204820"/>
            <a:ext cx="3296409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0" name="Рисунок 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1" name="Текст 3"/>
          <p:cNvSpPr>
            <a:spLocks noGrp="1"/>
          </p:cNvSpPr>
          <p:nvPr>
            <p:ph type="body" sz="half" idx="18" hasCustomPrompt="1"/>
          </p:nvPr>
        </p:nvSpPr>
        <p:spPr>
          <a:xfrm>
            <a:off x="913774" y="4781082"/>
            <a:ext cx="3296409" cy="101011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2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442759" y="4204820"/>
            <a:ext cx="3301828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3" name="Рисунок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4" name="Текст 3"/>
          <p:cNvSpPr>
            <a:spLocks noGrp="1"/>
          </p:cNvSpPr>
          <p:nvPr>
            <p:ph type="body" sz="half" idx="19" hasCustomPrompt="1"/>
          </p:nvPr>
        </p:nvSpPr>
        <p:spPr>
          <a:xfrm>
            <a:off x="4441348" y="4781080"/>
            <a:ext cx="3303352" cy="1010119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7973298" y="4204820"/>
            <a:ext cx="3300681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6" name="Рисунок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7" name="Текст 3"/>
          <p:cNvSpPr>
            <a:spLocks noGrp="1"/>
          </p:cNvSpPr>
          <p:nvPr>
            <p:ph type="body" sz="half" idx="20" hasCustomPrompt="1"/>
          </p:nvPr>
        </p:nvSpPr>
        <p:spPr>
          <a:xfrm>
            <a:off x="7973173" y="4781078"/>
            <a:ext cx="3305053" cy="1010121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1CE79FB-ED8D-4530-AACC-8FA5857BFD2F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97418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1" name="Вертикальный текст 2"/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913775" y="2367093"/>
            <a:ext cx="10364452" cy="3424107"/>
          </a:xfrm>
        </p:spPr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0C9C97-D36A-4022-B5AE-3B26A54A8F6E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339669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 rtlCol="0"/>
          <a:lstStyle>
            <a:lvl1pPr algn="l">
              <a:defRPr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8" name="Вертикальный текст 2"/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913775" y="609601"/>
            <a:ext cx="7658724" cy="5181599"/>
          </a:xfrm>
        </p:spPr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9B51B99-2292-4206-B8F2-82B7DA748FD9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5556400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913775" y="2376520"/>
            <a:ext cx="10364452" cy="3424107"/>
          </a:xfrm>
        </p:spPr>
        <p:txBody>
          <a:bodyPr rtlCol="0" anchor="ctr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E3D3382-ECF4-4D79-B6F5-1523C8FB8295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24972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2" name="Объект 2"/>
          <p:cNvSpPr>
            <a:spLocks noGrp="1"/>
          </p:cNvSpPr>
          <p:nvPr>
            <p:ph sz="quarter" idx="13" hasCustomPrompt="1"/>
          </p:nvPr>
        </p:nvSpPr>
        <p:spPr>
          <a:xfrm>
            <a:off x="913774" y="2367092"/>
            <a:ext cx="10363826" cy="342410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98FB68A-8D23-4657-9842-DB3C7014DB21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62707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rtlCol="0" anchor="b">
            <a:normAutofit/>
          </a:bodyPr>
          <a:lstStyle>
            <a:lvl1pPr>
              <a:defRPr sz="40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913774" y="3657457"/>
            <a:ext cx="10351752" cy="1368183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75E7467-7C29-4314-8BF9-47A49D53698D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87535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2" name="Объект 2"/>
          <p:cNvSpPr>
            <a:spLocks noGrp="1"/>
          </p:cNvSpPr>
          <p:nvPr>
            <p:ph sz="quarter" idx="13" hasCustomPrompt="1"/>
          </p:nvPr>
        </p:nvSpPr>
        <p:spPr>
          <a:xfrm>
            <a:off x="913774" y="2367092"/>
            <a:ext cx="5106026" cy="342410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3" name="Объект 3"/>
          <p:cNvSpPr>
            <a:spLocks noGrp="1"/>
          </p:cNvSpPr>
          <p:nvPr>
            <p:ph sz="quarter" idx="14" hasCustomPrompt="1"/>
          </p:nvPr>
        </p:nvSpPr>
        <p:spPr>
          <a:xfrm>
            <a:off x="6172200" y="2367092"/>
            <a:ext cx="5105400" cy="342410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401FEC0-DF9D-4588-A73C-5E92B0942689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551646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146328" y="2371018"/>
            <a:ext cx="4873474" cy="679994"/>
          </a:xfrm>
        </p:spPr>
        <p:txBody>
          <a:bodyPr rtlCol="0"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2" name="Объект 3"/>
          <p:cNvSpPr>
            <a:spLocks noGrp="1"/>
          </p:cNvSpPr>
          <p:nvPr>
            <p:ph sz="quarter" idx="13" hasCustomPrompt="1"/>
          </p:nvPr>
        </p:nvSpPr>
        <p:spPr>
          <a:xfrm>
            <a:off x="913774" y="3051012"/>
            <a:ext cx="5106027" cy="274018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396423" y="2371018"/>
            <a:ext cx="4881804" cy="679994"/>
          </a:xfrm>
        </p:spPr>
        <p:txBody>
          <a:bodyPr rtlCol="0"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3" name="Объект 5"/>
          <p:cNvSpPr>
            <a:spLocks noGrp="1"/>
          </p:cNvSpPr>
          <p:nvPr>
            <p:ph sz="quarter" idx="14" hasCustomPrompt="1"/>
          </p:nvPr>
        </p:nvSpPr>
        <p:spPr>
          <a:xfrm>
            <a:off x="6172200" y="3051012"/>
            <a:ext cx="5105401" cy="274018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898C72B-C8C2-47E9-81E0-B0F4E8F89773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20249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6E4DCC9-9CB6-4072-B46D-05619032A79B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613326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E2968B2-08A3-4B88-968A-ACCFB114B261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53794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rtlCol="0" anchor="b"/>
          <a:lstStyle>
            <a:lvl1pPr algn="ctr"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0" name="Объект 2"/>
          <p:cNvSpPr>
            <a:spLocks noGrp="1"/>
          </p:cNvSpPr>
          <p:nvPr>
            <p:ph sz="quarter" idx="13" hasCustomPrompt="1"/>
          </p:nvPr>
        </p:nvSpPr>
        <p:spPr>
          <a:xfrm>
            <a:off x="5078062" y="609600"/>
            <a:ext cx="6200163" cy="5181599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913774" y="2632852"/>
            <a:ext cx="3935689" cy="3158348"/>
          </a:xfrm>
        </p:spPr>
        <p:txBody>
          <a:bodyPr rtlCol="0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329B08C-C3CE-4C65-86C8-00FE401CB61A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885185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rtlCol="0" anchor="b"/>
          <a:lstStyle>
            <a:lvl1pPr algn="ctr"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913794" y="2632852"/>
            <a:ext cx="5934949" cy="3158347"/>
          </a:xfrm>
        </p:spPr>
        <p:txBody>
          <a:bodyPr rtlCol="0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AA68420-2D68-4B2D-8A2E-86629732A93B}" type="datetime1">
              <a:rPr lang="ru-RU" noProof="0" smtClean="0"/>
              <a:t>27.10.2025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82491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fld id="{110B2B38-6C10-4E55-8EB6-D1860FD9C735}" type="datetime1">
              <a:rPr lang="ru-RU" noProof="0" smtClean="0"/>
              <a:t>27.10.2025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fld id="{6D22F896-40B5-4ADD-8801-0D06FADFA09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5226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  <p:sldLayoutId id="2147483705" r:id="rId18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6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7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4A391C69-E52F-4DC0-B51A-0DABC54840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12" name="Рисунок 2">
            <a:extLst>
              <a:ext uri="{FF2B5EF4-FFF2-40B4-BE49-F238E27FC236}">
                <a16:creationId xmlns:a16="http://schemas.microsoft.com/office/drawing/2014/main" xmlns="" id="{C3C7ED6A-DE7F-4002-9699-B659DE5512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048390FD-448E-4FF2-AEE8-C46960568E3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275961" y="-2"/>
            <a:ext cx="81313" cy="6858002"/>
          </a:xfrm>
          <a:prstGeom prst="rect">
            <a:avLst/>
          </a:prstGeom>
          <a:gradFill flip="none" rotWithShape="1">
            <a:gsLst>
              <a:gs pos="84000">
                <a:srgbClr val="B5B5B5"/>
              </a:gs>
              <a:gs pos="60159">
                <a:srgbClr val="D5D5D5"/>
              </a:gs>
              <a:gs pos="50447">
                <a:srgbClr val="E6E6E6"/>
              </a:gs>
              <a:gs pos="44260">
                <a:srgbClr val="D5D5D5"/>
              </a:gs>
              <a:gs pos="15928">
                <a:srgbClr val="B5B5B5"/>
              </a:gs>
              <a:gs pos="7000">
                <a:srgbClr val="8A8A8A"/>
              </a:gs>
              <a:gs pos="0">
                <a:srgbClr val="BBBBBB"/>
              </a:gs>
              <a:gs pos="93000">
                <a:srgbClr val="8A8A8A"/>
              </a:gs>
              <a:gs pos="100000">
                <a:srgbClr val="BBBBB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5" name="Рисунок 4" descr="Чашка Петри">
            <a:extLst>
              <a:ext uri="{FF2B5EF4-FFF2-40B4-BE49-F238E27FC236}">
                <a16:creationId xmlns:a16="http://schemas.microsoft.com/office/drawing/2014/main" xmlns="" id="{D16B27C4-A9C2-4AC4-9DD3-88F63F48E83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7274" y="-3"/>
            <a:ext cx="4834726" cy="685799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0BD259F2-A289-4420-B3EB-BBC6A904FC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E7596B-F237-47DD-989E-9D8B0B49B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590" y="936486"/>
            <a:ext cx="7178367" cy="2363305"/>
          </a:xfrm>
        </p:spPr>
        <p:txBody>
          <a:bodyPr rtlCol="0">
            <a:normAutofit/>
          </a:bodyPr>
          <a:lstStyle/>
          <a:p>
            <a:pPr rtl="0"/>
            <a:r>
              <a:rPr lang="ru-RU" sz="3200" noProof="1">
                <a:solidFill>
                  <a:schemeClr val="tx1">
                    <a:lumMod val="65000"/>
                    <a:lumOff val="35000"/>
                  </a:schemeClr>
                </a:solidFill>
              </a:rPr>
              <a:t>Повышение мотивации обучающихся к обучению химии с использованием оборудования центра «точка роста</a:t>
            </a:r>
            <a:r>
              <a:rPr lang="ru-RU" sz="4000" noProof="1">
                <a:solidFill>
                  <a:schemeClr val="tx1">
                    <a:lumMod val="65000"/>
                    <a:lumOff val="35000"/>
                  </a:schemeClr>
                </a:solidFill>
              </a:rPr>
              <a:t>»</a:t>
            </a:r>
            <a:endParaRPr lang="ru-RU" sz="3200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063915B-82A1-4F1C-B5C6-3E18DDD972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7815" y="3916016"/>
            <a:ext cx="5280027" cy="1371599"/>
          </a:xfrm>
        </p:spPr>
        <p:txBody>
          <a:bodyPr rtlCol="0">
            <a:normAutofit/>
          </a:bodyPr>
          <a:lstStyle/>
          <a:p>
            <a:pPr rtl="0"/>
            <a:r>
              <a:rPr lang="ru-RU" noProof="1"/>
              <a:t>Из опыта работы учителя химии МБОУ СОШ д.Ручьи Прокофьевой О.В.</a:t>
            </a:r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xmlns="" id="{6F31D057-9890-4614-997A-57619BBBB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" y="5550453"/>
            <a:ext cx="7055068" cy="742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022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323497D-38B3-4A49-9ABC-34F8DAAA5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130" y="881271"/>
            <a:ext cx="4860917" cy="1327514"/>
          </a:xfrm>
        </p:spPr>
        <p:txBody>
          <a:bodyPr/>
          <a:lstStyle/>
          <a:p>
            <a:r>
              <a:rPr lang="ru-RU" dirty="0"/>
              <a:t>Выводы</a:t>
            </a:r>
            <a:br>
              <a:rPr lang="ru-RU" dirty="0"/>
            </a:br>
            <a:endParaRPr lang="ru-RU" dirty="0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D2317770-DF4F-4A15-B41A-3515286718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 rot="5400000">
            <a:off x="8266755" y="708369"/>
            <a:ext cx="2919765" cy="4659386"/>
          </a:xfrm>
        </p:spPr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58F4A45-D992-490D-9361-2E3DD3357E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3582" y="1921566"/>
            <a:ext cx="6771862" cy="4757529"/>
          </a:xfrm>
        </p:spPr>
        <p:txBody>
          <a:bodyPr>
            <a:normAutofit/>
          </a:bodyPr>
          <a:lstStyle/>
          <a:p>
            <a:pPr algn="l"/>
            <a:r>
              <a:rPr lang="ru-RU" sz="2400" dirty="0"/>
              <a:t>«Точка роста» – это трамплин для интереса к химии. «Оборудование точки роста» - мощный мотивационный инструмент.</a:t>
            </a:r>
          </a:p>
          <a:p>
            <a:pPr algn="l"/>
            <a:r>
              <a:rPr lang="ru-RU" sz="2400" dirty="0"/>
              <a:t>Позволяет сместить акцент с «Изучения химии» на «занятие химией».</a:t>
            </a:r>
          </a:p>
          <a:p>
            <a:pPr algn="l"/>
            <a:r>
              <a:rPr lang="ru-RU" sz="2400" dirty="0"/>
              <a:t>Формирует у учащихся ключевые компетенции: исследование, анализ, работа с данными.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C72E69F-9D90-46C8-A2FB-72E1666CAD3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8069" y="1764198"/>
            <a:ext cx="4517139" cy="254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08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01488B-6CC4-48E5-84A5-2ED3ACCF2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7983" y="1921564"/>
            <a:ext cx="9833113" cy="2464905"/>
          </a:xfrm>
        </p:spPr>
        <p:txBody>
          <a:bodyPr/>
          <a:lstStyle/>
          <a:p>
            <a:r>
              <a:rPr lang="ru-RU" sz="4800" dirty="0"/>
              <a:t>Спасибо</a:t>
            </a:r>
            <a:r>
              <a:rPr lang="ru-RU" dirty="0"/>
              <a:t> </a:t>
            </a:r>
            <a:r>
              <a:rPr lang="ru-RU" sz="4800" dirty="0"/>
              <a:t>за</a:t>
            </a:r>
            <a:r>
              <a:rPr lang="ru-RU" dirty="0"/>
              <a:t> </a:t>
            </a:r>
            <a:r>
              <a:rPr lang="ru-RU" sz="4800" dirty="0"/>
              <a:t>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56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3" name="Прямоугольник 112">
            <a:extLst>
              <a:ext uri="{FF2B5EF4-FFF2-40B4-BE49-F238E27FC236}">
                <a16:creationId xmlns:a16="http://schemas.microsoft.com/office/drawing/2014/main" xmlns="" id="{48FE65CB-EFD8-497D-A30A-093E20EACB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" name="Рисунок 3" descr="Научная лаборатория">
            <a:extLst>
              <a:ext uri="{FF2B5EF4-FFF2-40B4-BE49-F238E27FC236}">
                <a16:creationId xmlns:a16="http://schemas.microsoft.com/office/drawing/2014/main" xmlns="" id="{7E185DA8-778E-49D9-863D-7DB5660424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256" y="1725383"/>
            <a:ext cx="5372458" cy="4926331"/>
          </a:xfrm>
          <a:prstGeom prst="roundRect">
            <a:avLst>
              <a:gd name="adj" fmla="val 298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5" name="Рисунок 114">
            <a:extLst>
              <a:ext uri="{FF2B5EF4-FFF2-40B4-BE49-F238E27FC236}">
                <a16:creationId xmlns:a16="http://schemas.microsoft.com/office/drawing/2014/main" xmlns="" id="{E3265C2A-0A58-43AD-A406-8F4478E2875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50B972-0B7A-40CD-9E79-07E8A87AB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148" y="55532"/>
            <a:ext cx="12019722" cy="1664728"/>
          </a:xfrm>
        </p:spPr>
        <p:txBody>
          <a:bodyPr rtlCol="0">
            <a:normAutofit/>
          </a:bodyPr>
          <a:lstStyle/>
          <a:p>
            <a:pPr algn="l" rtl="0"/>
            <a:r>
              <a:rPr lang="ru-RU" noProof="1"/>
              <a:t>Актуальность пробемы. Вызовы современного образования.</a:t>
            </a:r>
          </a:p>
        </p:txBody>
      </p:sp>
      <p:graphicFrame>
        <p:nvGraphicFramePr>
          <p:cNvPr id="9" name="Объект 8" descr="Значки">
            <a:extLst>
              <a:ext uri="{FF2B5EF4-FFF2-40B4-BE49-F238E27FC236}">
                <a16:creationId xmlns:a16="http://schemas.microsoft.com/office/drawing/2014/main" xmlns="" id="{8FF6EDB8-0D3A-4193-BDFE-DD56CEA7DA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0726661"/>
              </p:ext>
            </p:extLst>
          </p:nvPr>
        </p:nvGraphicFramePr>
        <p:xfrm>
          <a:off x="7136234" y="887896"/>
          <a:ext cx="4883487" cy="5877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026403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5D3EB51-5786-4779-B22C-384DA95E5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Центр «	точка роста» –новая образовательная среда.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B6FA6DE-1269-4778-BE57-A6946C0AA26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716946"/>
            <a:ext cx="5106026" cy="3424107"/>
          </a:xfrm>
        </p:spPr>
        <p:txBody>
          <a:bodyPr/>
          <a:lstStyle/>
          <a:p>
            <a:r>
              <a:rPr lang="ru-RU" cap="none" dirty="0"/>
              <a:t>Превращение кабинета химии из места для заучивания формул в площадку для научного поиска и творчества.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6BD8E08-8C54-4282-85A7-232F12557EA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cap="none" dirty="0"/>
              <a:t>Наше главное оружие против скуки.</a:t>
            </a:r>
          </a:p>
          <a:p>
            <a:r>
              <a:rPr lang="ru-RU" dirty="0"/>
              <a:t>Цифровые лаборатории:</a:t>
            </a:r>
          </a:p>
          <a:p>
            <a:r>
              <a:rPr lang="ru-RU" dirty="0"/>
              <a:t>Датчики рН, электропроводности, температуры</a:t>
            </a:r>
          </a:p>
          <a:p>
            <a:r>
              <a:rPr lang="ru-RU" dirty="0"/>
              <a:t>Микроскопы </a:t>
            </a:r>
          </a:p>
          <a:p>
            <a:r>
              <a:rPr lang="ru-RU" dirty="0"/>
              <a:t>Наборы для химического эксперимента</a:t>
            </a:r>
          </a:p>
          <a:p>
            <a:r>
              <a:rPr lang="ru-RU" dirty="0"/>
              <a:t>Компьютерное и мультимедийное оборудование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CD4756A-9821-4B38-A3D9-4C50F8785D7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82349"/>
            <a:ext cx="3975652" cy="3975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54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">
            <a:extLst>
              <a:ext uri="{FF2B5EF4-FFF2-40B4-BE49-F238E27FC236}">
                <a16:creationId xmlns:a16="http://schemas.microsoft.com/office/drawing/2014/main" xmlns="" id="{22790EC5-ACA7-4536-8066-B60199F3C6D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5F86BEAF-FD24-4827-AD37-6785EBC9C2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DC3B8C6B-63CA-4384-8059-2036BE5202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28" name="Рисунок 2">
            <a:extLst>
              <a:ext uri="{FF2B5EF4-FFF2-40B4-BE49-F238E27FC236}">
                <a16:creationId xmlns:a16="http://schemas.microsoft.com/office/drawing/2014/main" xmlns="" id="{F5B52056-26AD-4841-8A16-C1D9E3C0993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5" descr="Формула">
            <a:extLst>
              <a:ext uri="{FF2B5EF4-FFF2-40B4-BE49-F238E27FC236}">
                <a16:creationId xmlns:a16="http://schemas.microsoft.com/office/drawing/2014/main" xmlns="" id="{29B78601-F415-4A48-AB86-2F6B81FA913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20" y="10"/>
            <a:ext cx="4024741" cy="6857990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C71B03AA-C0EB-4104-84F8-E1AB8BFBEF6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024761" y="-2"/>
            <a:ext cx="81313" cy="6858002"/>
          </a:xfrm>
          <a:prstGeom prst="rect">
            <a:avLst/>
          </a:prstGeom>
          <a:gradFill flip="none" rotWithShape="1">
            <a:gsLst>
              <a:gs pos="84000">
                <a:srgbClr val="B5B5B5"/>
              </a:gs>
              <a:gs pos="60159">
                <a:srgbClr val="D5D5D5"/>
              </a:gs>
              <a:gs pos="50447">
                <a:srgbClr val="E6E6E6"/>
              </a:gs>
              <a:gs pos="44260">
                <a:srgbClr val="D5D5D5"/>
              </a:gs>
              <a:gs pos="15928">
                <a:srgbClr val="B5B5B5"/>
              </a:gs>
              <a:gs pos="7000">
                <a:srgbClr val="8A8A8A"/>
              </a:gs>
              <a:gs pos="0">
                <a:srgbClr val="BBBBBB"/>
              </a:gs>
              <a:gs pos="93000">
                <a:srgbClr val="8A8A8A"/>
              </a:gs>
              <a:gs pos="100000">
                <a:srgbClr val="BBBBB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xmlns="" id="{09C2B723-6C2F-49DE-A429-50BDFD1ADB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58B2B72-EB44-4428-96AA-8636E4A4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3373" y="618518"/>
            <a:ext cx="6672886" cy="797328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sz="4400" dirty="0"/>
              <a:t>Датчик </a:t>
            </a:r>
            <a:r>
              <a:rPr lang="ru-RU" sz="4400" dirty="0" err="1"/>
              <a:t>pH</a:t>
            </a:r>
            <a:r>
              <a:rPr lang="ru-RU" sz="4400" dirty="0"/>
              <a:t> и датчик электропроводимости: применение в уроках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441EB69A-16DA-4FF6-89DE-B17FF400C2CC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6"/>
          <a:stretch>
            <a:fillRect/>
          </a:stretch>
        </p:blipFill>
        <p:spPr>
          <a:xfrm>
            <a:off x="7899816" y="1904999"/>
            <a:ext cx="4229100" cy="3048000"/>
          </a:xfr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76FBFF7F-EC77-45EB-8979-3FF681911E55}"/>
              </a:ext>
            </a:extLst>
          </p:cNvPr>
          <p:cNvSpPr/>
          <p:nvPr/>
        </p:nvSpPr>
        <p:spPr>
          <a:xfrm>
            <a:off x="4106074" y="1904998"/>
            <a:ext cx="379373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Датчик </a:t>
            </a:r>
            <a:r>
              <a:rPr lang="ru-RU" dirty="0" err="1"/>
              <a:t>pH</a:t>
            </a:r>
            <a:r>
              <a:rPr lang="ru-RU" dirty="0"/>
              <a:t> используется в 8 классе при теме «Кислоты и основания» для количественной оценки среды и сравнения результатов с индикаторами.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64E7DB4C-4B82-4BCB-9C42-B27A6B04A3B5}"/>
              </a:ext>
            </a:extLst>
          </p:cNvPr>
          <p:cNvSpPr/>
          <p:nvPr/>
        </p:nvSpPr>
        <p:spPr>
          <a:xfrm>
            <a:off x="4106074" y="3659324"/>
            <a:ext cx="37124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Датчик электропроводимости применяют в темах «Сильные/слабые электролиты», «Вода и её жесткость» в 9 классе для определения и интерпретации удельной проводимости растворов.</a:t>
            </a:r>
          </a:p>
        </p:txBody>
      </p:sp>
    </p:spTree>
    <p:extLst>
      <p:ext uri="{BB962C8B-B14F-4D97-AF65-F5344CB8AC3E}">
        <p14:creationId xmlns:p14="http://schemas.microsoft.com/office/powerpoint/2010/main" val="3069036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160034-5DF1-44B0-BFB2-234E75339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575" y="257163"/>
            <a:ext cx="10364451" cy="1596177"/>
          </a:xfrm>
        </p:spPr>
        <p:txBody>
          <a:bodyPr/>
          <a:lstStyle/>
          <a:p>
            <a:r>
              <a:rPr lang="ru-RU" dirty="0"/>
              <a:t>Методы и приемы работы (от теории к практике)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5A52C35-92AC-42CB-B089-243E319F9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2522" y="1853339"/>
            <a:ext cx="5771002" cy="850103"/>
          </a:xfrm>
        </p:spPr>
        <p:txBody>
          <a:bodyPr/>
          <a:lstStyle/>
          <a:p>
            <a:r>
              <a:rPr lang="ru-RU" dirty="0"/>
              <a:t>Как я использую оборудование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6F425FC-9D27-49DB-B837-0322D0F1DFE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32522" y="2703442"/>
            <a:ext cx="5618992" cy="31407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«</a:t>
            </a:r>
            <a:r>
              <a:rPr lang="ru-RU" cap="none" dirty="0"/>
              <a:t>От гипотезы к цифровому доказательству»</a:t>
            </a:r>
          </a:p>
          <a:p>
            <a:r>
              <a:rPr lang="ru-RU" cap="none" dirty="0"/>
              <a:t>Пример: не «докажите свойства кислот», а «используя датчик рН, исследуйте как меняется кислотность при добавлении щелочи к лимонному соку и постройте график».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6428F61-F71B-4702-9BEC-9E86EECEC3F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7584" y="4439478"/>
            <a:ext cx="4288054" cy="2418522"/>
          </a:xfrm>
          <a:prstGeom prst="rect">
            <a:avLst/>
          </a:prstGeom>
        </p:spPr>
      </p:pic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25420548-6EAC-4AA4-A172-67A2D734339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487" y="1416605"/>
            <a:ext cx="3445635" cy="344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278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88A4494-5DA2-46DC-8F87-B1FBE6BE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103E1F3-7F2C-4427-928C-D81053F7F3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2602" y="2930733"/>
            <a:ext cx="5727443" cy="662120"/>
          </a:xfrm>
        </p:spPr>
        <p:txBody>
          <a:bodyPr/>
          <a:lstStyle/>
          <a:p>
            <a:r>
              <a:rPr lang="ru-RU" cap="none" dirty="0"/>
              <a:t>Химия вокруг нас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3EE00E7-C29B-4031-B23F-782EB81704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045" y="3689404"/>
            <a:ext cx="5106027" cy="2740187"/>
          </a:xfrm>
        </p:spPr>
        <p:txBody>
          <a:bodyPr/>
          <a:lstStyle/>
          <a:p>
            <a:r>
              <a:rPr lang="ru-RU" cap="none" dirty="0"/>
              <a:t>Пример: исследование качества воды из разных источников (колодец, водопровод, магазинная) с помощью датчика электропроводности и </a:t>
            </a:r>
            <a:r>
              <a:rPr lang="ru-RU" cap="none" dirty="0" err="1"/>
              <a:t>рн</a:t>
            </a:r>
            <a:endParaRPr lang="ru-RU" cap="none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430E6AFE-3D5D-45E4-87DF-4E61E719F3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FD4381A4-379C-486F-8136-86C60A82CA6A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0" y="2237205"/>
            <a:ext cx="3036707" cy="4048943"/>
          </a:xfrm>
          <a:prstGeom prst="rect">
            <a:avLst/>
          </a:prstGeom>
        </p:spPr>
      </p:pic>
      <p:sp>
        <p:nvSpPr>
          <p:cNvPr id="7" name="Текст 2">
            <a:extLst>
              <a:ext uri="{FF2B5EF4-FFF2-40B4-BE49-F238E27FC236}">
                <a16:creationId xmlns:a16="http://schemas.microsoft.com/office/drawing/2014/main" xmlns="" id="{0D088B1C-A2C0-467F-93ED-B42D0DC963B9}"/>
              </a:ext>
            </a:extLst>
          </p:cNvPr>
          <p:cNvSpPr txBox="1">
            <a:spLocks/>
          </p:cNvSpPr>
          <p:nvPr/>
        </p:nvSpPr>
        <p:spPr>
          <a:xfrm>
            <a:off x="104045" y="2069656"/>
            <a:ext cx="5727443" cy="6799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None/>
              <a:defRPr sz="2600" b="0" kern="1200" cap="all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2000" b="1" kern="1200" cap="all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b="1" kern="1200" cap="all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b="1" kern="1200" cap="all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b="1" kern="1200" cap="all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b="1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b="1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b="1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b="1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Как я использую оборудование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7E74EBC-CEDD-43BC-A91C-0FC90469E0A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5777" y="2237206"/>
            <a:ext cx="3036707" cy="404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684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42F1DB-775B-4B45-A921-51696FDE8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из практики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2FCF2DB-C7C9-46A4-AACF-F7409B587C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Кислотность почвы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159F86B-EEE7-4599-A219-5E2D3A2763A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Цель определить оптимальную кислотность почвы для растений на пришкольном участке.</a:t>
            </a:r>
          </a:p>
          <a:p>
            <a:r>
              <a:rPr lang="ru-RU" dirty="0"/>
              <a:t>Оборудование: датчик </a:t>
            </a:r>
            <a:r>
              <a:rPr lang="ru-RU" dirty="0" err="1"/>
              <a:t>рн</a:t>
            </a:r>
            <a:r>
              <a:rPr lang="ru-RU" dirty="0"/>
              <a:t>, индикаторная бумага, образцы почвы.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9D1DCC09-513E-48E5-A86C-883F6CF3F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Что мотивирует:</a:t>
            </a:r>
          </a:p>
          <a:p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DADAE51-E97D-4F2C-A8FE-3758941F6288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/>
              <a:t>Выход за рамки урока(связь с биологией, экологией, географией)</a:t>
            </a:r>
          </a:p>
          <a:p>
            <a:r>
              <a:rPr lang="ru-RU" dirty="0"/>
              <a:t>Реальное применение знаний</a:t>
            </a:r>
          </a:p>
          <a:p>
            <a:r>
              <a:rPr lang="ru-RU" dirty="0"/>
              <a:t>Проектная деятельность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8878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xmlns="" id="{3F0CA5FC-C14D-4009-9A3A-975AFE6CCB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1206"/>
            <a:ext cx="3167270" cy="344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Picture background">
            <a:extLst>
              <a:ext uri="{FF2B5EF4-FFF2-40B4-BE49-F238E27FC236}">
                <a16:creationId xmlns:a16="http://schemas.microsoft.com/office/drawing/2014/main" xmlns="" id="{0DDCF5E2-9743-4FC0-87BF-5DB047157F7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Picture background">
            <a:extLst>
              <a:ext uri="{FF2B5EF4-FFF2-40B4-BE49-F238E27FC236}">
                <a16:creationId xmlns:a16="http://schemas.microsoft.com/office/drawing/2014/main" xmlns="" id="{35D998F4-1C59-4EF9-BC4E-BEA8C97C62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9189" y="-1"/>
            <a:ext cx="4842219" cy="320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Picture background">
            <a:extLst>
              <a:ext uri="{FF2B5EF4-FFF2-40B4-BE49-F238E27FC236}">
                <a16:creationId xmlns:a16="http://schemas.microsoft.com/office/drawing/2014/main" xmlns="" id="{40176057-1761-4B7B-BBED-61D993AC1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5066" y="3276600"/>
            <a:ext cx="6366933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Picture background">
            <a:extLst>
              <a:ext uri="{FF2B5EF4-FFF2-40B4-BE49-F238E27FC236}">
                <a16:creationId xmlns:a16="http://schemas.microsoft.com/office/drawing/2014/main" xmlns="" id="{E79F4958-7F33-4FFA-95B8-A5A6B8C42F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37969" y="2618832"/>
            <a:ext cx="3402282" cy="41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420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E1DBEFF-C43A-4F03-B5D3-2A7EF1229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Результаты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6A1ED24-0190-4D4D-9D7C-2421B244360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Повысился познавательный интерес</a:t>
            </a:r>
          </a:p>
          <a:p>
            <a:r>
              <a:rPr lang="ru-RU" dirty="0"/>
              <a:t>Активность на уроках возросла</a:t>
            </a:r>
          </a:p>
          <a:p>
            <a:r>
              <a:rPr lang="ru-RU" dirty="0"/>
              <a:t>Ученики начали предлагать собственные темы для исследований</a:t>
            </a:r>
          </a:p>
          <a:p>
            <a:r>
              <a:rPr lang="ru-RU" dirty="0"/>
              <a:t>Улучшилось понимание сложных тем через визуализацию и эксперимент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Объект 4" descr="Научная лаборатория">
            <a:extLst>
              <a:ext uri="{FF2B5EF4-FFF2-40B4-BE49-F238E27FC236}">
                <a16:creationId xmlns:a16="http://schemas.microsoft.com/office/drawing/2014/main" xmlns="" id="{EF370B32-E8D5-4E25-AABC-AF2322D8B74B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0393" y="1876632"/>
            <a:ext cx="4772249" cy="472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35667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50521891_TF33443810_Win32" id="{C77FFDF8-5092-4B7E-A06D-AE1B68F5D9C3}" vid="{0CA80A37-D93F-42F9-A862-B3B22ACE34D2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93813dd7ca6ad654711aa0ab317e03a3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f11dc0ce689dd3925e84e4e35398c6e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E52988-C458-4121-9BF8-864CDB291D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ABA7D41-7EBD-45D7-AFB8-22EF4BFA6BA2}">
  <ds:schemaRefs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2006/metadata/properties"/>
    <ds:schemaRef ds:uri="71af3243-3dd4-4a8d-8c0d-dd76da1f02a5"/>
    <ds:schemaRef ds:uri="http://schemas.microsoft.com/office/2006/documentManagement/types"/>
    <ds:schemaRef ds:uri="16c05727-aa75-4e4a-9b5f-8a80a1165891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9C9275B-1E7E-409A-9467-302622C468D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Оформление Лаборатория</Template>
  <TotalTime>248</TotalTime>
  <Words>375</Words>
  <Application>Microsoft Office PowerPoint</Application>
  <PresentationFormat>Произвольный</PresentationFormat>
  <Paragraphs>45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Капля</vt:lpstr>
      <vt:lpstr>Повышение мотивации обучающихся к обучению химии с использованием оборудования центра «точка роста»</vt:lpstr>
      <vt:lpstr>Актуальность пробемы. Вызовы современного образования.</vt:lpstr>
      <vt:lpstr>Центр « точка роста» –новая образовательная среда. </vt:lpstr>
      <vt:lpstr>Датчик pH и датчик электропроводимости: применение в уроках</vt:lpstr>
      <vt:lpstr>Методы и приемы работы (от теории к практике) </vt:lpstr>
      <vt:lpstr>Презентация PowerPoint</vt:lpstr>
      <vt:lpstr>Пример из практики</vt:lpstr>
      <vt:lpstr>Презентация PowerPoint</vt:lpstr>
      <vt:lpstr>Результаты</vt:lpstr>
      <vt:lpstr>Выводы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Повышение мотивации обучающихся к обучению химии с использованием оборудования центра «точка роста»</dc:title>
  <dc:creator>user</dc:creator>
  <cp:lastModifiedBy>изо</cp:lastModifiedBy>
  <cp:revision>12</cp:revision>
  <dcterms:created xsi:type="dcterms:W3CDTF">2025-10-26T09:26:39Z</dcterms:created>
  <dcterms:modified xsi:type="dcterms:W3CDTF">2025-10-27T12:46:26Z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